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36"/>
  </p:notesMasterIdLst>
  <p:sldIdLst>
    <p:sldId id="256" r:id="rId4"/>
    <p:sldId id="479" r:id="rId5"/>
    <p:sldId id="275" r:id="rId6"/>
    <p:sldId id="492" r:id="rId7"/>
    <p:sldId id="486" r:id="rId8"/>
    <p:sldId id="487" r:id="rId9"/>
    <p:sldId id="488" r:id="rId10"/>
    <p:sldId id="475" r:id="rId11"/>
    <p:sldId id="493" r:id="rId12"/>
    <p:sldId id="476" r:id="rId13"/>
    <p:sldId id="289" r:id="rId14"/>
    <p:sldId id="477" r:id="rId15"/>
    <p:sldId id="474" r:id="rId16"/>
    <p:sldId id="478" r:id="rId17"/>
    <p:sldId id="480" r:id="rId18"/>
    <p:sldId id="7903" r:id="rId19"/>
    <p:sldId id="7912" r:id="rId20"/>
    <p:sldId id="7919" r:id="rId21"/>
    <p:sldId id="7943" r:id="rId22"/>
    <p:sldId id="7945" r:id="rId23"/>
    <p:sldId id="7947" r:id="rId24"/>
    <p:sldId id="7948" r:id="rId25"/>
    <p:sldId id="7914" r:id="rId26"/>
    <p:sldId id="7932" r:id="rId27"/>
    <p:sldId id="7938" r:id="rId28"/>
    <p:sldId id="7942" r:id="rId29"/>
    <p:sldId id="7939" r:id="rId30"/>
    <p:sldId id="7941" r:id="rId31"/>
    <p:sldId id="7951" r:id="rId32"/>
    <p:sldId id="481" r:id="rId33"/>
    <p:sldId id="490" r:id="rId34"/>
    <p:sldId id="48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21"/>
    <p:restoredTop sz="89116"/>
  </p:normalViewPr>
  <p:slideViewPr>
    <p:cSldViewPr snapToGrid="0" snapToObjects="1">
      <p:cViewPr varScale="1">
        <p:scale>
          <a:sx n="109" d="100"/>
          <a:sy n="109" d="100"/>
        </p:scale>
        <p:origin x="1440"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79F55-5486-D74E-B1DA-43FF303CC47A}" type="datetimeFigureOut">
              <a:rPr lang="en-US" smtClean="0"/>
              <a:t>5/5/21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13454C-FF4F-AB4F-87DF-6F8D7E7C9566}" type="slidenum">
              <a:rPr lang="en-US" smtClean="0"/>
              <a:t>‹#›</a:t>
            </a:fld>
            <a:endParaRPr lang="en-US"/>
          </a:p>
        </p:txBody>
      </p:sp>
    </p:spTree>
    <p:extLst>
      <p:ext uri="{BB962C8B-B14F-4D97-AF65-F5344CB8AC3E}">
        <p14:creationId xmlns:p14="http://schemas.microsoft.com/office/powerpoint/2010/main" val="4223443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814FE4-D7F3-AD40-89E5-FD54E9275F9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0852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814FE4-D7F3-AD40-89E5-FD54E9275F9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05531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13454C-FF4F-AB4F-87DF-6F8D7E7C9566}" type="slidenum">
              <a:rPr lang="en-US" smtClean="0"/>
              <a:t>4</a:t>
            </a:fld>
            <a:endParaRPr lang="en-US"/>
          </a:p>
        </p:txBody>
      </p:sp>
    </p:spTree>
    <p:extLst>
      <p:ext uri="{BB962C8B-B14F-4D97-AF65-F5344CB8AC3E}">
        <p14:creationId xmlns:p14="http://schemas.microsoft.com/office/powerpoint/2010/main" val="501168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Identify the clinical validated methods and tools (current and future) that have sufficient evidence to measure wound care clinical and patient-centered endpoints, especially those demonstrated as priorities for patients and providers through the WEF-CEP research and accepted as primary endpoints in wound care by the FDA. Publish findings as a way to help educate the wound care community.</a:t>
            </a:r>
          </a:p>
          <a:p>
            <a:pPr lvl="0"/>
            <a:r>
              <a:rPr lang="en-US" sz="1200" kern="1200" dirty="0">
                <a:solidFill>
                  <a:schemeClr val="tx1"/>
                </a:solidFill>
                <a:effectLst/>
                <a:latin typeface="+mn-lt"/>
                <a:ea typeface="+mn-ea"/>
                <a:cs typeface="+mn-cs"/>
              </a:rPr>
              <a:t>Gain agreement on preferred validated tools for utilization in clinical trials with government agencies and payers. </a:t>
            </a:r>
          </a:p>
          <a:p>
            <a:pPr lvl="0"/>
            <a:r>
              <a:rPr lang="en-US" sz="1200" kern="1200" dirty="0">
                <a:solidFill>
                  <a:schemeClr val="tx1"/>
                </a:solidFill>
                <a:effectLst/>
                <a:latin typeface="+mn-lt"/>
                <a:ea typeface="+mn-ea"/>
                <a:cs typeface="+mn-cs"/>
              </a:rPr>
              <a:t>Identify gaps in methods or validation in clinical outcome tools. </a:t>
            </a:r>
          </a:p>
          <a:p>
            <a:pPr lvl="0"/>
            <a:r>
              <a:rPr lang="en-US" sz="1200" kern="1200" dirty="0">
                <a:solidFill>
                  <a:schemeClr val="tx1"/>
                </a:solidFill>
                <a:effectLst/>
                <a:latin typeface="+mn-lt"/>
                <a:ea typeface="+mn-ea"/>
                <a:cs typeface="+mn-cs"/>
              </a:rPr>
              <a:t>Develop an understanding and discuss regulations that would embody sufficient flexibility to accommodate the emerging tools and methods in the wound care field.</a:t>
            </a:r>
          </a:p>
          <a:p>
            <a:pPr lvl="0"/>
            <a:r>
              <a:rPr lang="en-US" sz="1200" kern="1200" dirty="0">
                <a:solidFill>
                  <a:schemeClr val="tx1"/>
                </a:solidFill>
                <a:effectLst/>
                <a:latin typeface="+mn-lt"/>
                <a:ea typeface="+mn-ea"/>
                <a:cs typeface="+mn-cs"/>
              </a:rPr>
              <a:t>Discuss the growing access to diverse 'real-world' data sources and its role in enabling new approaches to close persistent evidence gaps. Create a collaborative document that articulates general acceptance of key standards that constitute robust clinical and scientific evidence to be used in clinical trials and top-level publications.</a:t>
            </a:r>
          </a:p>
          <a:p>
            <a:endParaRPr lang="en-US" dirty="0"/>
          </a:p>
        </p:txBody>
      </p:sp>
      <p:sp>
        <p:nvSpPr>
          <p:cNvPr id="4" name="Slide Number Placeholder 3"/>
          <p:cNvSpPr>
            <a:spLocks noGrp="1"/>
          </p:cNvSpPr>
          <p:nvPr>
            <p:ph type="sldNum" sz="quarter" idx="5"/>
          </p:nvPr>
        </p:nvSpPr>
        <p:spPr/>
        <p:txBody>
          <a:bodyPr/>
          <a:lstStyle/>
          <a:p>
            <a:fld id="{6113454C-FF4F-AB4F-87DF-6F8D7E7C9566}" type="slidenum">
              <a:rPr lang="en-US" smtClean="0"/>
              <a:t>7</a:t>
            </a:fld>
            <a:endParaRPr lang="en-US"/>
          </a:p>
        </p:txBody>
      </p:sp>
    </p:spTree>
    <p:extLst>
      <p:ext uri="{BB962C8B-B14F-4D97-AF65-F5344CB8AC3E}">
        <p14:creationId xmlns:p14="http://schemas.microsoft.com/office/powerpoint/2010/main" val="2619703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814FE4-D7F3-AD40-89E5-FD54E9275F91}" type="slidenum">
              <a:rPr lang="en-US" smtClean="0"/>
              <a:t>11</a:t>
            </a:fld>
            <a:endParaRPr lang="en-US"/>
          </a:p>
        </p:txBody>
      </p:sp>
    </p:spTree>
    <p:extLst>
      <p:ext uri="{BB962C8B-B14F-4D97-AF65-F5344CB8AC3E}">
        <p14:creationId xmlns:p14="http://schemas.microsoft.com/office/powerpoint/2010/main" val="1975160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814FE4-D7F3-AD40-89E5-FD54E9275F91}" type="slidenum">
              <a:rPr lang="en-US" smtClean="0"/>
              <a:t>13</a:t>
            </a:fld>
            <a:endParaRPr lang="en-US"/>
          </a:p>
        </p:txBody>
      </p:sp>
    </p:spTree>
    <p:extLst>
      <p:ext uri="{BB962C8B-B14F-4D97-AF65-F5344CB8AC3E}">
        <p14:creationId xmlns:p14="http://schemas.microsoft.com/office/powerpoint/2010/main" val="1060320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814FE4-D7F3-AD40-89E5-FD54E9275F9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0678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A7F41-890C-2E4D-8AC3-79B3288B17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3C81A5-9B98-3349-BFB8-56A014AAD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E6BC0A-CB2F-044E-A1F3-E8275428AB38}"/>
              </a:ext>
            </a:extLst>
          </p:cNvPr>
          <p:cNvSpPr>
            <a:spLocks noGrp="1"/>
          </p:cNvSpPr>
          <p:nvPr>
            <p:ph type="dt" sz="half" idx="10"/>
          </p:nvPr>
        </p:nvSpPr>
        <p:spPr/>
        <p:txBody>
          <a:bodyPr/>
          <a:lstStyle/>
          <a:p>
            <a:fld id="{6A90FADE-5040-C54F-B20A-1AA43469EA2B}" type="datetime1">
              <a:rPr lang="en-US" smtClean="0"/>
              <a:t>5/5/21</a:t>
            </a:fld>
            <a:endParaRPr lang="en-US"/>
          </a:p>
        </p:txBody>
      </p:sp>
      <p:sp>
        <p:nvSpPr>
          <p:cNvPr id="5" name="Footer Placeholder 4">
            <a:extLst>
              <a:ext uri="{FF2B5EF4-FFF2-40B4-BE49-F238E27FC236}">
                <a16:creationId xmlns:a16="http://schemas.microsoft.com/office/drawing/2014/main" id="{E157ED3E-9012-2648-AA1F-C363B0A74AEB}"/>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F2C277E3-FA69-344B-B0DE-36B6B8E31387}"/>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1988096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4A89A-11BC-804B-BEAE-E6F745F2B5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AD0B2C-89DE-B845-95FC-EF08FDAB9F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165584-CC27-DA43-98F0-D517754E52C3}"/>
              </a:ext>
            </a:extLst>
          </p:cNvPr>
          <p:cNvSpPr>
            <a:spLocks noGrp="1"/>
          </p:cNvSpPr>
          <p:nvPr>
            <p:ph type="dt" sz="half" idx="10"/>
          </p:nvPr>
        </p:nvSpPr>
        <p:spPr/>
        <p:txBody>
          <a:bodyPr/>
          <a:lstStyle/>
          <a:p>
            <a:fld id="{F895F227-2E0C-F942-8AB6-B9708F71212F}" type="datetime1">
              <a:rPr lang="en-US" smtClean="0"/>
              <a:t>5/5/21</a:t>
            </a:fld>
            <a:endParaRPr lang="en-US"/>
          </a:p>
        </p:txBody>
      </p:sp>
      <p:sp>
        <p:nvSpPr>
          <p:cNvPr id="5" name="Footer Placeholder 4">
            <a:extLst>
              <a:ext uri="{FF2B5EF4-FFF2-40B4-BE49-F238E27FC236}">
                <a16:creationId xmlns:a16="http://schemas.microsoft.com/office/drawing/2014/main" id="{FBBED78A-D0C6-004A-BE88-87A600B16B98}"/>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807AE715-AF81-8A4A-BFFE-A7C2E38D7D49}"/>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876141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9F92B7-9B71-BE46-A442-CA6DFD6A72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2A7481-52BC-FC4D-A9EB-140607826B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95DB85-F1FF-754D-A9A6-7A288385D535}"/>
              </a:ext>
            </a:extLst>
          </p:cNvPr>
          <p:cNvSpPr>
            <a:spLocks noGrp="1"/>
          </p:cNvSpPr>
          <p:nvPr>
            <p:ph type="dt" sz="half" idx="10"/>
          </p:nvPr>
        </p:nvSpPr>
        <p:spPr/>
        <p:txBody>
          <a:bodyPr/>
          <a:lstStyle/>
          <a:p>
            <a:fld id="{32EE923D-B380-2649-8877-2662460DD557}" type="datetime1">
              <a:rPr lang="en-US" smtClean="0"/>
              <a:t>5/5/21</a:t>
            </a:fld>
            <a:endParaRPr lang="en-US"/>
          </a:p>
        </p:txBody>
      </p:sp>
      <p:sp>
        <p:nvSpPr>
          <p:cNvPr id="5" name="Footer Placeholder 4">
            <a:extLst>
              <a:ext uri="{FF2B5EF4-FFF2-40B4-BE49-F238E27FC236}">
                <a16:creationId xmlns:a16="http://schemas.microsoft.com/office/drawing/2014/main" id="{A4B49FDF-7AF7-CA46-9365-E9CE5E0BF5AD}"/>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1FB5D251-AB5D-7C4A-BE5D-F38AE4C6A1FF}"/>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1337551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B87E74BB-1531-7848-B46B-79ECC90B7051}" type="datetime1">
              <a:rPr lang="en-US" smtClean="0"/>
              <a:t>5/5/21</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r>
              <a:rPr lang="en-US"/>
              <a:t>WCCC 05 05 2021</a:t>
            </a:r>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5675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E5456A25-F19C-B542-B835-625151ED33B8}" type="datetime1">
              <a:rPr lang="en-US" smtClean="0"/>
              <a:t>5/5/21</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71391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557FEFB6-FB5B-CD42-A223-AE186E523F42}" type="datetime1">
              <a:rPr lang="en-US" smtClean="0"/>
              <a:t>5/5/21</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18720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31D2F4EA-4AB3-694C-A763-394C625220CE}" type="datetime1">
              <a:rPr lang="en-US" smtClean="0"/>
              <a:t>5/5/21</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r>
              <a:rPr lang="en-US"/>
              <a:t>WCCC 05 05 2021</a:t>
            </a:r>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68707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D8829D0F-E1C6-774C-B00F-36C751D8E759}" type="datetime1">
              <a:rPr lang="en-US" smtClean="0"/>
              <a:t>5/5/21</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r>
              <a:rPr lang="en-US"/>
              <a:t>WCCC 05 05 2021</a:t>
            </a:r>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01481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D357E3F9-26C4-3D4B-8481-97FD142D4844}" type="datetime1">
              <a:rPr lang="en-US" smtClean="0"/>
              <a:t>5/5/21</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r>
              <a:rPr lang="en-US"/>
              <a:t>WCCC 05 05 2021</a:t>
            </a:r>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300078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E0D6326F-9364-F341-A3FC-FAFA6A1C9E79}" type="datetime1">
              <a:rPr lang="en-US" smtClean="0"/>
              <a:t>5/5/21</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r>
              <a:rPr lang="en-US"/>
              <a:t>WCCC 05 05 2021</a:t>
            </a:r>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19309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DA42678E-2ED8-C440-98A5-1FF4A5E76239}" type="datetime1">
              <a:rPr lang="en-US" smtClean="0"/>
              <a:t>5/5/21</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r>
              <a:rPr lang="en-US"/>
              <a:t>WCCC 05 05 2021</a:t>
            </a:r>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6935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224A7-75FA-3B42-B97B-573E54EC43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DA1466-BF70-7049-B511-CEB88F4722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6C0188-2F0E-DD4F-879C-E4B570AB4FAB}"/>
              </a:ext>
            </a:extLst>
          </p:cNvPr>
          <p:cNvSpPr>
            <a:spLocks noGrp="1"/>
          </p:cNvSpPr>
          <p:nvPr>
            <p:ph type="dt" sz="half" idx="10"/>
          </p:nvPr>
        </p:nvSpPr>
        <p:spPr/>
        <p:txBody>
          <a:bodyPr/>
          <a:lstStyle/>
          <a:p>
            <a:fld id="{15ADAF73-B7E7-464C-8AD1-2786CCCABE8B}" type="datetime1">
              <a:rPr lang="en-US" smtClean="0"/>
              <a:t>5/5/21</a:t>
            </a:fld>
            <a:endParaRPr lang="en-US"/>
          </a:p>
        </p:txBody>
      </p:sp>
      <p:sp>
        <p:nvSpPr>
          <p:cNvPr id="5" name="Footer Placeholder 4">
            <a:extLst>
              <a:ext uri="{FF2B5EF4-FFF2-40B4-BE49-F238E27FC236}">
                <a16:creationId xmlns:a16="http://schemas.microsoft.com/office/drawing/2014/main" id="{0745D216-B932-CF4F-9909-9F46FF2EDF09}"/>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1987BF8B-2CE5-F840-BD12-5F7AB5F406E3}"/>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1322039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D23FED73-4106-E34D-91E3-0F74672C4A52}" type="datetime1">
              <a:rPr lang="en-US" smtClean="0"/>
              <a:t>5/5/21</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r>
              <a:rPr lang="en-US"/>
              <a:t>WCCC 05 05 2021</a:t>
            </a:r>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050168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DEB9F8FB-C462-6B44-926C-4A0F4FDE4EBE}" type="datetime1">
              <a:rPr lang="en-US" smtClean="0"/>
              <a:t>5/5/21</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61258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16869F46-C6EB-4342-AA71-B213C7305146}" type="datetime1">
              <a:rPr lang="en-US" smtClean="0"/>
              <a:t>5/5/21</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3926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914400" y="1828803"/>
            <a:ext cx="10363200" cy="1470025"/>
          </a:xfrm>
        </p:spPr>
        <p:txBody>
          <a:bodyPr/>
          <a:lstStyle>
            <a:lvl1pPr algn="ctr">
              <a:defRPr b="1" i="0">
                <a:solidFill>
                  <a:srgbClr val="222B4B"/>
                </a:solidFill>
                <a:latin typeface="+mj-lt"/>
              </a:defRPr>
            </a:lvl1pPr>
          </a:lstStyle>
          <a:p>
            <a:r>
              <a:rPr lang="en-US" dirty="0"/>
              <a:t>Click to edit Master title style</a:t>
            </a:r>
          </a:p>
        </p:txBody>
      </p:sp>
      <p:sp>
        <p:nvSpPr>
          <p:cNvPr id="11267" name="Rectangle 3"/>
          <p:cNvSpPr>
            <a:spLocks noGrp="1" noChangeArrowheads="1"/>
          </p:cNvSpPr>
          <p:nvPr>
            <p:ph type="subTitle" idx="1"/>
          </p:nvPr>
        </p:nvSpPr>
        <p:spPr>
          <a:xfrm>
            <a:off x="1828800" y="3429000"/>
            <a:ext cx="8534400" cy="1828800"/>
          </a:xfrm>
        </p:spPr>
        <p:txBody>
          <a:bodyPr/>
          <a:lstStyle>
            <a:lvl1pPr marL="0" indent="0" algn="ctr">
              <a:buFontTx/>
              <a:buNone/>
              <a:defRPr b="1" i="1">
                <a:solidFill>
                  <a:srgbClr val="222B4B"/>
                </a:solidFill>
                <a:effectLst>
                  <a:outerShdw blurRad="22225" dist="25400" dir="2700000" algn="tl" rotWithShape="0">
                    <a:schemeClr val="bg1"/>
                  </a:outerShdw>
                </a:effectLst>
                <a:latin typeface="+mj-lt"/>
              </a:defRPr>
            </a:lvl1pPr>
          </a:lstStyle>
          <a:p>
            <a:r>
              <a:rPr lang="en-US" dirty="0"/>
              <a:t>Click to edit Master subtitle style</a:t>
            </a:r>
          </a:p>
        </p:txBody>
      </p:sp>
      <p:sp>
        <p:nvSpPr>
          <p:cNvPr id="4" name="Slide Number Placeholder 3">
            <a:extLst>
              <a:ext uri="{FF2B5EF4-FFF2-40B4-BE49-F238E27FC236}">
                <a16:creationId xmlns:a16="http://schemas.microsoft.com/office/drawing/2014/main" id="{B7981229-B0CA-6547-8E4F-59E7711FDA97}"/>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9262110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Marcia's Preference">
    <p:spTree>
      <p:nvGrpSpPr>
        <p:cNvPr id="1" name=""/>
        <p:cNvGrpSpPr/>
        <p:nvPr/>
      </p:nvGrpSpPr>
      <p:grpSpPr>
        <a:xfrm>
          <a:off x="0" y="0"/>
          <a:ext cx="0" cy="0"/>
          <a:chOff x="0" y="0"/>
          <a:chExt cx="0" cy="0"/>
        </a:xfrm>
      </p:grpSpPr>
      <p:cxnSp>
        <p:nvCxnSpPr>
          <p:cNvPr id="4" name="Straight Connector 3"/>
          <p:cNvCxnSpPr/>
          <p:nvPr userDrawn="1"/>
        </p:nvCxnSpPr>
        <p:spPr>
          <a:xfrm>
            <a:off x="197223" y="895350"/>
            <a:ext cx="11785600" cy="0"/>
          </a:xfrm>
          <a:prstGeom prst="line">
            <a:avLst/>
          </a:prstGeom>
          <a:ln w="50800">
            <a:gradFill flip="none" rotWithShape="1">
              <a:gsLst>
                <a:gs pos="51000">
                  <a:srgbClr val="36405E"/>
                </a:gs>
                <a:gs pos="100000">
                  <a:srgbClr val="FF0000"/>
                </a:gs>
              </a:gsLst>
              <a:lin ang="0" scaled="1"/>
              <a:tileRect/>
            </a:gra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806823" y="0"/>
            <a:ext cx="10566400" cy="990600"/>
          </a:xfrm>
        </p:spPr>
        <p:txBody>
          <a:bodyPr/>
          <a:lstStyle>
            <a:lvl1pPr algn="ctr">
              <a:defRPr sz="2400" b="1" i="0">
                <a:solidFill>
                  <a:srgbClr val="222B4B"/>
                </a:solidFill>
              </a:defRPr>
            </a:lvl1pPr>
          </a:lstStyle>
          <a:p>
            <a:r>
              <a:rPr lang="en-US" dirty="0"/>
              <a:t>Click to edit Master title style</a:t>
            </a:r>
          </a:p>
        </p:txBody>
      </p:sp>
      <p:sp>
        <p:nvSpPr>
          <p:cNvPr id="3" name="Content Placeholder 2"/>
          <p:cNvSpPr>
            <a:spLocks noGrp="1"/>
          </p:cNvSpPr>
          <p:nvPr>
            <p:ph idx="1"/>
          </p:nvPr>
        </p:nvSpPr>
        <p:spPr>
          <a:xfrm>
            <a:off x="1010023" y="1295400"/>
            <a:ext cx="10160000" cy="4876800"/>
          </a:xfrm>
        </p:spPr>
        <p:txBody>
          <a:bodyPr/>
          <a:lstStyle>
            <a:lvl1pPr marL="342900" indent="-342900">
              <a:buFont typeface="Wingdings" panose="05000000000000000000" pitchFamily="2" charset="2"/>
              <a:buChar char="Ø"/>
              <a:defRPr/>
            </a:lvl1pPr>
            <a:lvl2pPr marL="557213" indent="-214313">
              <a:buFont typeface="Wingdings" panose="05000000000000000000" pitchFamily="2" charset="2"/>
              <a:buChar char="§"/>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3">
            <a:extLst>
              <a:ext uri="{FF2B5EF4-FFF2-40B4-BE49-F238E27FC236}">
                <a16:creationId xmlns:a16="http://schemas.microsoft.com/office/drawing/2014/main" id="{46D71331-9894-7648-9F1E-DCBEDDCED49C}"/>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13405505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cxnSp>
        <p:nvCxnSpPr>
          <p:cNvPr id="3" name="Straight Connector 2"/>
          <p:cNvCxnSpPr/>
          <p:nvPr userDrawn="1"/>
        </p:nvCxnSpPr>
        <p:spPr>
          <a:xfrm>
            <a:off x="101600" y="1066800"/>
            <a:ext cx="11785600" cy="0"/>
          </a:xfrm>
          <a:prstGeom prst="line">
            <a:avLst/>
          </a:prstGeom>
          <a:ln w="50800">
            <a:gradFill flip="none" rotWithShape="1">
              <a:gsLst>
                <a:gs pos="51000">
                  <a:srgbClr val="36405E"/>
                </a:gs>
                <a:gs pos="100000">
                  <a:srgbClr val="FF0000"/>
                </a:gs>
              </a:gsLst>
              <a:lin ang="0" scaled="1"/>
              <a:tileRect/>
            </a:gra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54000" y="26126"/>
            <a:ext cx="11480800" cy="990600"/>
          </a:xfrm>
        </p:spPr>
        <p:txBody>
          <a:bodyPr/>
          <a:lstStyle>
            <a:lvl1pPr>
              <a:tabLst/>
              <a:defRPr sz="2700">
                <a:solidFill>
                  <a:schemeClr val="tx1"/>
                </a:solidFill>
              </a:defRPr>
            </a:lvl1pPr>
          </a:lstStyle>
          <a:p>
            <a:r>
              <a:rPr lang="en-US" dirty="0"/>
              <a:t>Click to edit Master title style</a:t>
            </a:r>
          </a:p>
        </p:txBody>
      </p:sp>
      <p:sp>
        <p:nvSpPr>
          <p:cNvPr id="5" name="Slide Number Placeholder 3"/>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8981013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cxnSp>
        <p:nvCxnSpPr>
          <p:cNvPr id="3" name="Straight Connector 2"/>
          <p:cNvCxnSpPr/>
          <p:nvPr userDrawn="1"/>
        </p:nvCxnSpPr>
        <p:spPr>
          <a:xfrm>
            <a:off x="203200" y="841375"/>
            <a:ext cx="11785600" cy="0"/>
          </a:xfrm>
          <a:prstGeom prst="line">
            <a:avLst/>
          </a:prstGeom>
          <a:ln w="50800">
            <a:gradFill flip="none" rotWithShape="1">
              <a:gsLst>
                <a:gs pos="51000">
                  <a:srgbClr val="36405E"/>
                </a:gs>
                <a:gs pos="100000">
                  <a:srgbClr val="FF0000"/>
                </a:gs>
              </a:gsLst>
              <a:lin ang="0" scaled="1"/>
              <a:tileRect/>
            </a:gra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2400">
                <a:solidFill>
                  <a:srgbClr val="050072"/>
                </a:solidFill>
              </a:defRPr>
            </a:lvl1pPr>
          </a:lstStyle>
          <a:p>
            <a:r>
              <a:rPr lang="en-US" dirty="0"/>
              <a:t>Click to edit Master title style</a:t>
            </a:r>
          </a:p>
        </p:txBody>
      </p:sp>
      <p:sp>
        <p:nvSpPr>
          <p:cNvPr id="4" name="Slide Number Placeholder 3"/>
          <p:cNvSpPr>
            <a:spLocks noGrp="1"/>
          </p:cNvSpPr>
          <p:nvPr>
            <p:ph type="sldNum" sz="quarter" idx="10"/>
          </p:nvPr>
        </p:nvSpPr>
        <p:spPr>
          <a:xfrm>
            <a:off x="8839200" y="6479815"/>
            <a:ext cx="2844800" cy="365125"/>
          </a:xfrm>
          <a:prstGeom prst="rect">
            <a:avLst/>
          </a:prstGeom>
        </p:spPr>
        <p:txBody>
          <a:bodyPr/>
          <a:lstStyle>
            <a:lvl1pPr>
              <a:defRPr sz="75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
        <p:nvSpPr>
          <p:cNvPr id="5" name="Slide Number Placeholder 3">
            <a:extLst>
              <a:ext uri="{FF2B5EF4-FFF2-40B4-BE49-F238E27FC236}">
                <a16:creationId xmlns:a16="http://schemas.microsoft.com/office/drawing/2014/main" id="{D673BB22-0FCE-3040-B112-61493EE7B0B9}"/>
              </a:ext>
            </a:extLst>
          </p:cNvPr>
          <p:cNvSpPr txBox="1">
            <a:spLocks/>
          </p:cNvSpPr>
          <p:nvPr userDrawn="1"/>
        </p:nvSpPr>
        <p:spPr>
          <a:xfrm>
            <a:off x="3628" y="6492878"/>
            <a:ext cx="711200" cy="365125"/>
          </a:xfrm>
          <a:prstGeom prst="rect">
            <a:avLst/>
          </a:prstGeom>
        </p:spPr>
        <p:txBody>
          <a:bodyPr/>
          <a:lstStyle>
            <a:defPPr>
              <a:defRPr lang="en-US"/>
            </a:defPPr>
            <a:lvl1pPr marL="0" algn="l" defTabSz="914400" rtl="0" eaLnBrk="1" latinLnBrk="0" hangingPunct="1">
              <a:defRPr sz="900" kern="1200">
                <a:solidFill>
                  <a:schemeClr val="tx1"/>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fld id="{021A9D2D-A440-4E2E-AD6F-54EE440BABD3}" type="slidenum">
              <a:rPr lang="en-US" sz="900" smtClean="0">
                <a:solidFill>
                  <a:srgbClr val="000000"/>
                </a:solidFill>
              </a:rPr>
              <a:pPr eaLnBrk="0" fontAlgn="base" hangingPunct="0">
                <a:spcBef>
                  <a:spcPct val="0"/>
                </a:spcBef>
                <a:spcAft>
                  <a:spcPct val="0"/>
                </a:spcAft>
              </a:pPr>
              <a:t>‹#›</a:t>
            </a:fld>
            <a:endParaRPr lang="en-US" sz="900" dirty="0">
              <a:solidFill>
                <a:srgbClr val="000000"/>
              </a:solidFill>
            </a:endParaRPr>
          </a:p>
        </p:txBody>
      </p:sp>
    </p:spTree>
    <p:extLst>
      <p:ext uri="{BB962C8B-B14F-4D97-AF65-F5344CB8AC3E}">
        <p14:creationId xmlns:p14="http://schemas.microsoft.com/office/powerpoint/2010/main" val="31497608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Slide Number Placeholder 3">
            <a:extLst>
              <a:ext uri="{FF2B5EF4-FFF2-40B4-BE49-F238E27FC236}">
                <a16:creationId xmlns:a16="http://schemas.microsoft.com/office/drawing/2014/main" id="{7A170FC4-5BF9-8A44-A50B-8D8DF9910D40}"/>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21597773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219200"/>
            <a:ext cx="4978400" cy="5410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86400" y="1219200"/>
            <a:ext cx="4978400" cy="5410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a:extLst>
              <a:ext uri="{FF2B5EF4-FFF2-40B4-BE49-F238E27FC236}">
                <a16:creationId xmlns:a16="http://schemas.microsoft.com/office/drawing/2014/main" id="{9758A8DF-9DA3-6047-9C0C-39731872561E}"/>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30532056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a:extLst>
              <a:ext uri="{FF2B5EF4-FFF2-40B4-BE49-F238E27FC236}">
                <a16:creationId xmlns:a16="http://schemas.microsoft.com/office/drawing/2014/main" id="{679F7BF5-5D8A-E84D-8514-F6D90B07A37E}"/>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2809104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4C911-57C4-8340-8477-715FB49E1F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0AB0EF-68D1-5B44-9242-BC2A76D264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E72C8C-AC55-A845-9A0A-BE78C3D67694}"/>
              </a:ext>
            </a:extLst>
          </p:cNvPr>
          <p:cNvSpPr>
            <a:spLocks noGrp="1"/>
          </p:cNvSpPr>
          <p:nvPr>
            <p:ph type="dt" sz="half" idx="10"/>
          </p:nvPr>
        </p:nvSpPr>
        <p:spPr/>
        <p:txBody>
          <a:bodyPr/>
          <a:lstStyle/>
          <a:p>
            <a:fld id="{B0A361AA-0BB0-8D4E-AD4F-1329C8848201}" type="datetime1">
              <a:rPr lang="en-US" smtClean="0"/>
              <a:t>5/5/21</a:t>
            </a:fld>
            <a:endParaRPr lang="en-US"/>
          </a:p>
        </p:txBody>
      </p:sp>
      <p:sp>
        <p:nvSpPr>
          <p:cNvPr id="5" name="Footer Placeholder 4">
            <a:extLst>
              <a:ext uri="{FF2B5EF4-FFF2-40B4-BE49-F238E27FC236}">
                <a16:creationId xmlns:a16="http://schemas.microsoft.com/office/drawing/2014/main" id="{6621A849-EB87-BF43-A1ED-538A206B2AF1}"/>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A0E7BABB-A3C7-AE41-8BFD-B2286179F2F0}"/>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22318545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Placeholder 3">
            <a:extLst>
              <a:ext uri="{FF2B5EF4-FFF2-40B4-BE49-F238E27FC236}">
                <a16:creationId xmlns:a16="http://schemas.microsoft.com/office/drawing/2014/main" id="{BB64207A-D91F-5146-8D27-3FE66CA100F4}"/>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32298681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5" descr="image001.png"/>
          <p:cNvPicPr>
            <a:picLocks noChangeAspect="1"/>
          </p:cNvPicPr>
          <p:nvPr userDrawn="1"/>
        </p:nvPicPr>
        <p:blipFill>
          <a:blip r:embed="rId2">
            <a:extLst>
              <a:ext uri="{28A0092B-C50C-407E-A947-70E740481C1C}">
                <a14:useLocalDpi xmlns:a14="http://schemas.microsoft.com/office/drawing/2010/main" val="0"/>
              </a:ext>
            </a:extLst>
          </a:blip>
          <a:srcRect t="7678"/>
          <a:stretch>
            <a:fillRect/>
          </a:stretch>
        </p:blipFill>
        <p:spPr bwMode="auto">
          <a:xfrm>
            <a:off x="9110133" y="5715000"/>
            <a:ext cx="3081867"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Slide Number Placeholder 3">
            <a:extLst>
              <a:ext uri="{FF2B5EF4-FFF2-40B4-BE49-F238E27FC236}">
                <a16:creationId xmlns:a16="http://schemas.microsoft.com/office/drawing/2014/main" id="{D57F34B8-CF2E-AC4E-99D2-6DD125B244E6}"/>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323984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Slide Number Placeholder 3">
            <a:extLst>
              <a:ext uri="{FF2B5EF4-FFF2-40B4-BE49-F238E27FC236}">
                <a16:creationId xmlns:a16="http://schemas.microsoft.com/office/drawing/2014/main" id="{9F8DEEAE-6775-8246-9A8C-C90156B8FC20}"/>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16955412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Slide Number Placeholder 3">
            <a:extLst>
              <a:ext uri="{FF2B5EF4-FFF2-40B4-BE49-F238E27FC236}">
                <a16:creationId xmlns:a16="http://schemas.microsoft.com/office/drawing/2014/main" id="{A2D859FD-D1FE-D54C-93DC-F7422EF49D92}"/>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36813978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D4FAD565-8733-E646-A3C9-39D5C80499A5}"/>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309312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24800" y="0"/>
            <a:ext cx="2641600" cy="6629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7721600" cy="6629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E2E9F66C-B618-C047-A377-8C6D33E46F3F}"/>
              </a:ext>
            </a:extLst>
          </p:cNvPr>
          <p:cNvSpPr>
            <a:spLocks noGrp="1"/>
          </p:cNvSpPr>
          <p:nvPr>
            <p:ph type="sldNum" sz="quarter" idx="10"/>
          </p:nvPr>
        </p:nvSpPr>
        <p:spPr>
          <a:xfrm>
            <a:off x="3628" y="6492878"/>
            <a:ext cx="711200" cy="365125"/>
          </a:xfrm>
          <a:prstGeom prst="rect">
            <a:avLst/>
          </a:prstGeom>
        </p:spPr>
        <p:txBody>
          <a:bodyPr/>
          <a:lstStyle>
            <a:lvl1pPr>
              <a:defRPr sz="900">
                <a:latin typeface="Times New Roman" panose="02020603050405020304" pitchFamily="18" charset="0"/>
                <a:cs typeface="Times New Roman" panose="02020603050405020304" pitchFamily="18" charset="0"/>
              </a:defRPr>
            </a:lvl1pPr>
          </a:lstStyle>
          <a:p>
            <a:pPr eaLnBrk="0" fontAlgn="base" hangingPunct="0">
              <a:spcBef>
                <a:spcPct val="0"/>
              </a:spcBef>
              <a:spcAft>
                <a:spcPct val="0"/>
              </a:spcAft>
            </a:pPr>
            <a:fld id="{021A9D2D-A440-4E2E-AD6F-54EE440BABD3}" type="slidenum">
              <a:rPr lang="en-US" smtClean="0">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1307577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1631A-088D-9A46-9BAC-E0F5ECD5C8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2FABCE-CD0A-3545-91F0-54980F50AD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63324C-C31E-5642-BDBB-5A7B9F08F4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884F61-588B-3749-8AF0-59BE9B7E8DBA}"/>
              </a:ext>
            </a:extLst>
          </p:cNvPr>
          <p:cNvSpPr>
            <a:spLocks noGrp="1"/>
          </p:cNvSpPr>
          <p:nvPr>
            <p:ph type="dt" sz="half" idx="10"/>
          </p:nvPr>
        </p:nvSpPr>
        <p:spPr/>
        <p:txBody>
          <a:bodyPr/>
          <a:lstStyle/>
          <a:p>
            <a:fld id="{EE183D16-5647-6843-82A1-539E23D6D2D7}" type="datetime1">
              <a:rPr lang="en-US" smtClean="0"/>
              <a:t>5/5/21</a:t>
            </a:fld>
            <a:endParaRPr lang="en-US"/>
          </a:p>
        </p:txBody>
      </p:sp>
      <p:sp>
        <p:nvSpPr>
          <p:cNvPr id="6" name="Footer Placeholder 5">
            <a:extLst>
              <a:ext uri="{FF2B5EF4-FFF2-40B4-BE49-F238E27FC236}">
                <a16:creationId xmlns:a16="http://schemas.microsoft.com/office/drawing/2014/main" id="{7D69A4AD-8982-B84D-A300-E2B766EDC7C0}"/>
              </a:ext>
            </a:extLst>
          </p:cNvPr>
          <p:cNvSpPr>
            <a:spLocks noGrp="1"/>
          </p:cNvSpPr>
          <p:nvPr>
            <p:ph type="ftr" sz="quarter" idx="11"/>
          </p:nvPr>
        </p:nvSpPr>
        <p:spPr/>
        <p:txBody>
          <a:bodyPr/>
          <a:lstStyle/>
          <a:p>
            <a:r>
              <a:rPr lang="en-US"/>
              <a:t>WCCC 05 05 2021</a:t>
            </a:r>
          </a:p>
        </p:txBody>
      </p:sp>
      <p:sp>
        <p:nvSpPr>
          <p:cNvPr id="7" name="Slide Number Placeholder 6">
            <a:extLst>
              <a:ext uri="{FF2B5EF4-FFF2-40B4-BE49-F238E27FC236}">
                <a16:creationId xmlns:a16="http://schemas.microsoft.com/office/drawing/2014/main" id="{BE8C5600-E29F-FE4F-9DD8-E7B0F0774969}"/>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1071250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D6447-F247-BA4F-8B4C-F5D63929EC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F2ADF9-A527-F74D-B63A-5A51DE6348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31FA6D-D003-4347-97AE-7B7A9EAB9E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CDAE98-0C0F-144B-9DE1-8AEAC7E797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8C8BF5-D25E-EA4D-84C8-D55086C2B0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D041BA-EFE8-A047-87A9-F555C912E3F6}"/>
              </a:ext>
            </a:extLst>
          </p:cNvPr>
          <p:cNvSpPr>
            <a:spLocks noGrp="1"/>
          </p:cNvSpPr>
          <p:nvPr>
            <p:ph type="dt" sz="half" idx="10"/>
          </p:nvPr>
        </p:nvSpPr>
        <p:spPr/>
        <p:txBody>
          <a:bodyPr/>
          <a:lstStyle/>
          <a:p>
            <a:fld id="{6887B7D2-D082-274C-A78E-D902CB7057BC}" type="datetime1">
              <a:rPr lang="en-US" smtClean="0"/>
              <a:t>5/5/21</a:t>
            </a:fld>
            <a:endParaRPr lang="en-US"/>
          </a:p>
        </p:txBody>
      </p:sp>
      <p:sp>
        <p:nvSpPr>
          <p:cNvPr id="8" name="Footer Placeholder 7">
            <a:extLst>
              <a:ext uri="{FF2B5EF4-FFF2-40B4-BE49-F238E27FC236}">
                <a16:creationId xmlns:a16="http://schemas.microsoft.com/office/drawing/2014/main" id="{CD178E53-2C15-3245-B143-03094FBCE375}"/>
              </a:ext>
            </a:extLst>
          </p:cNvPr>
          <p:cNvSpPr>
            <a:spLocks noGrp="1"/>
          </p:cNvSpPr>
          <p:nvPr>
            <p:ph type="ftr" sz="quarter" idx="11"/>
          </p:nvPr>
        </p:nvSpPr>
        <p:spPr/>
        <p:txBody>
          <a:bodyPr/>
          <a:lstStyle/>
          <a:p>
            <a:r>
              <a:rPr lang="en-US"/>
              <a:t>WCCC 05 05 2021</a:t>
            </a:r>
          </a:p>
        </p:txBody>
      </p:sp>
      <p:sp>
        <p:nvSpPr>
          <p:cNvPr id="9" name="Slide Number Placeholder 8">
            <a:extLst>
              <a:ext uri="{FF2B5EF4-FFF2-40B4-BE49-F238E27FC236}">
                <a16:creationId xmlns:a16="http://schemas.microsoft.com/office/drawing/2014/main" id="{3DA88938-E710-B24C-B641-998B1699D9C1}"/>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2408905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73D9E-B6D2-F04D-85AE-5AFAD44121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58A6B9-926A-314D-8569-16CEC3A387A3}"/>
              </a:ext>
            </a:extLst>
          </p:cNvPr>
          <p:cNvSpPr>
            <a:spLocks noGrp="1"/>
          </p:cNvSpPr>
          <p:nvPr>
            <p:ph type="dt" sz="half" idx="10"/>
          </p:nvPr>
        </p:nvSpPr>
        <p:spPr/>
        <p:txBody>
          <a:bodyPr/>
          <a:lstStyle/>
          <a:p>
            <a:fld id="{D5F307F3-CFA3-494F-8F32-A8A228CF99BE}" type="datetime1">
              <a:rPr lang="en-US" smtClean="0"/>
              <a:t>5/5/21</a:t>
            </a:fld>
            <a:endParaRPr lang="en-US"/>
          </a:p>
        </p:txBody>
      </p:sp>
      <p:sp>
        <p:nvSpPr>
          <p:cNvPr id="4" name="Footer Placeholder 3">
            <a:extLst>
              <a:ext uri="{FF2B5EF4-FFF2-40B4-BE49-F238E27FC236}">
                <a16:creationId xmlns:a16="http://schemas.microsoft.com/office/drawing/2014/main" id="{FD66D8BC-CFA8-0948-8C7A-D80F03F95454}"/>
              </a:ext>
            </a:extLst>
          </p:cNvPr>
          <p:cNvSpPr>
            <a:spLocks noGrp="1"/>
          </p:cNvSpPr>
          <p:nvPr>
            <p:ph type="ftr" sz="quarter" idx="11"/>
          </p:nvPr>
        </p:nvSpPr>
        <p:spPr/>
        <p:txBody>
          <a:bodyPr/>
          <a:lstStyle/>
          <a:p>
            <a:r>
              <a:rPr lang="en-US"/>
              <a:t>WCCC 05 05 2021</a:t>
            </a:r>
          </a:p>
        </p:txBody>
      </p:sp>
      <p:sp>
        <p:nvSpPr>
          <p:cNvPr id="5" name="Slide Number Placeholder 4">
            <a:extLst>
              <a:ext uri="{FF2B5EF4-FFF2-40B4-BE49-F238E27FC236}">
                <a16:creationId xmlns:a16="http://schemas.microsoft.com/office/drawing/2014/main" id="{E80AB111-DEEA-6B4A-AD48-A22A03126E9F}"/>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265703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50356-DE3A-C94A-88AD-851FB9E0D00C}"/>
              </a:ext>
            </a:extLst>
          </p:cNvPr>
          <p:cNvSpPr>
            <a:spLocks noGrp="1"/>
          </p:cNvSpPr>
          <p:nvPr>
            <p:ph type="dt" sz="half" idx="10"/>
          </p:nvPr>
        </p:nvSpPr>
        <p:spPr/>
        <p:txBody>
          <a:bodyPr/>
          <a:lstStyle/>
          <a:p>
            <a:fld id="{76AF763D-5B5E-A046-9354-F65E60FFB562}" type="datetime1">
              <a:rPr lang="en-US" smtClean="0"/>
              <a:t>5/5/21</a:t>
            </a:fld>
            <a:endParaRPr lang="en-US"/>
          </a:p>
        </p:txBody>
      </p:sp>
      <p:sp>
        <p:nvSpPr>
          <p:cNvPr id="3" name="Footer Placeholder 2">
            <a:extLst>
              <a:ext uri="{FF2B5EF4-FFF2-40B4-BE49-F238E27FC236}">
                <a16:creationId xmlns:a16="http://schemas.microsoft.com/office/drawing/2014/main" id="{AF2D9E23-A7FD-BE49-8BEF-EE36C1592681}"/>
              </a:ext>
            </a:extLst>
          </p:cNvPr>
          <p:cNvSpPr>
            <a:spLocks noGrp="1"/>
          </p:cNvSpPr>
          <p:nvPr>
            <p:ph type="ftr" sz="quarter" idx="11"/>
          </p:nvPr>
        </p:nvSpPr>
        <p:spPr/>
        <p:txBody>
          <a:bodyPr/>
          <a:lstStyle/>
          <a:p>
            <a:r>
              <a:rPr lang="en-US"/>
              <a:t>WCCC 05 05 2021</a:t>
            </a:r>
          </a:p>
        </p:txBody>
      </p:sp>
      <p:sp>
        <p:nvSpPr>
          <p:cNvPr id="4" name="Slide Number Placeholder 3">
            <a:extLst>
              <a:ext uri="{FF2B5EF4-FFF2-40B4-BE49-F238E27FC236}">
                <a16:creationId xmlns:a16="http://schemas.microsoft.com/office/drawing/2014/main" id="{C0E03044-DA82-1D42-B8CF-D6FEF21A01DE}"/>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214145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E261C-BE06-4F48-A21C-DF14668F6C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90FAA-139E-F240-9EDF-225B4C14E5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6928C5-5A0B-B84A-A5AA-55166F6A5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B5A6A8-3D8C-844E-B701-38FB4D8DED51}"/>
              </a:ext>
            </a:extLst>
          </p:cNvPr>
          <p:cNvSpPr>
            <a:spLocks noGrp="1"/>
          </p:cNvSpPr>
          <p:nvPr>
            <p:ph type="dt" sz="half" idx="10"/>
          </p:nvPr>
        </p:nvSpPr>
        <p:spPr/>
        <p:txBody>
          <a:bodyPr/>
          <a:lstStyle/>
          <a:p>
            <a:fld id="{87D08939-60A6-6141-967E-63FD97047BE8}" type="datetime1">
              <a:rPr lang="en-US" smtClean="0"/>
              <a:t>5/5/21</a:t>
            </a:fld>
            <a:endParaRPr lang="en-US"/>
          </a:p>
        </p:txBody>
      </p:sp>
      <p:sp>
        <p:nvSpPr>
          <p:cNvPr id="6" name="Footer Placeholder 5">
            <a:extLst>
              <a:ext uri="{FF2B5EF4-FFF2-40B4-BE49-F238E27FC236}">
                <a16:creationId xmlns:a16="http://schemas.microsoft.com/office/drawing/2014/main" id="{A49CB672-6A1B-AB4F-BCD4-A7276247D315}"/>
              </a:ext>
            </a:extLst>
          </p:cNvPr>
          <p:cNvSpPr>
            <a:spLocks noGrp="1"/>
          </p:cNvSpPr>
          <p:nvPr>
            <p:ph type="ftr" sz="quarter" idx="11"/>
          </p:nvPr>
        </p:nvSpPr>
        <p:spPr/>
        <p:txBody>
          <a:bodyPr/>
          <a:lstStyle/>
          <a:p>
            <a:r>
              <a:rPr lang="en-US"/>
              <a:t>WCCC 05 05 2021</a:t>
            </a:r>
          </a:p>
        </p:txBody>
      </p:sp>
      <p:sp>
        <p:nvSpPr>
          <p:cNvPr id="7" name="Slide Number Placeholder 6">
            <a:extLst>
              <a:ext uri="{FF2B5EF4-FFF2-40B4-BE49-F238E27FC236}">
                <a16:creationId xmlns:a16="http://schemas.microsoft.com/office/drawing/2014/main" id="{68200095-05BE-E641-BCA5-D6C067D2099B}"/>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203667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1CB2E-7AF5-FC40-B8D3-A3B3A40BB9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93F02-22A3-E441-A4FF-1895B353C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A9A120-6F01-B14C-BBE2-B97028395C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839BA8-F1F4-4446-89D0-2EECBC787A60}"/>
              </a:ext>
            </a:extLst>
          </p:cNvPr>
          <p:cNvSpPr>
            <a:spLocks noGrp="1"/>
          </p:cNvSpPr>
          <p:nvPr>
            <p:ph type="dt" sz="half" idx="10"/>
          </p:nvPr>
        </p:nvSpPr>
        <p:spPr/>
        <p:txBody>
          <a:bodyPr/>
          <a:lstStyle/>
          <a:p>
            <a:fld id="{743A57A7-B179-0042-8597-BE40A0235259}" type="datetime1">
              <a:rPr lang="en-US" smtClean="0"/>
              <a:t>5/5/21</a:t>
            </a:fld>
            <a:endParaRPr lang="en-US"/>
          </a:p>
        </p:txBody>
      </p:sp>
      <p:sp>
        <p:nvSpPr>
          <p:cNvPr id="6" name="Footer Placeholder 5">
            <a:extLst>
              <a:ext uri="{FF2B5EF4-FFF2-40B4-BE49-F238E27FC236}">
                <a16:creationId xmlns:a16="http://schemas.microsoft.com/office/drawing/2014/main" id="{4ADC36F4-7545-D94C-B4A7-88F95767E55F}"/>
              </a:ext>
            </a:extLst>
          </p:cNvPr>
          <p:cNvSpPr>
            <a:spLocks noGrp="1"/>
          </p:cNvSpPr>
          <p:nvPr>
            <p:ph type="ftr" sz="quarter" idx="11"/>
          </p:nvPr>
        </p:nvSpPr>
        <p:spPr/>
        <p:txBody>
          <a:bodyPr/>
          <a:lstStyle/>
          <a:p>
            <a:r>
              <a:rPr lang="en-US"/>
              <a:t>WCCC 05 05 2021</a:t>
            </a:r>
          </a:p>
        </p:txBody>
      </p:sp>
      <p:sp>
        <p:nvSpPr>
          <p:cNvPr id="7" name="Slide Number Placeholder 6">
            <a:extLst>
              <a:ext uri="{FF2B5EF4-FFF2-40B4-BE49-F238E27FC236}">
                <a16:creationId xmlns:a16="http://schemas.microsoft.com/office/drawing/2014/main" id="{0F51FDEE-FDF1-8B44-87A1-FB081934F9F3}"/>
              </a:ext>
            </a:extLst>
          </p:cNvPr>
          <p:cNvSpPr>
            <a:spLocks noGrp="1"/>
          </p:cNvSpPr>
          <p:nvPr>
            <p:ph type="sldNum" sz="quarter" idx="12"/>
          </p:nvPr>
        </p:nvSpPr>
        <p:spPr/>
        <p:txBody>
          <a:bodyPr/>
          <a:lstStyle/>
          <a:p>
            <a:fld id="{EC24A47E-E2FC-0243-BDE2-0889C31E95BD}" type="slidenum">
              <a:rPr lang="en-US" smtClean="0"/>
              <a:t>‹#›</a:t>
            </a:fld>
            <a:endParaRPr lang="en-US"/>
          </a:p>
        </p:txBody>
      </p:sp>
    </p:spTree>
    <p:extLst>
      <p:ext uri="{BB962C8B-B14F-4D97-AF65-F5344CB8AC3E}">
        <p14:creationId xmlns:p14="http://schemas.microsoft.com/office/powerpoint/2010/main" val="3586425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DDE3B6-5EE5-AF43-A3F5-305871C980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9FFEC6-5D33-A14A-B68B-D446C6DBB2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A5B649-BABD-A741-8B98-9157438980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92A26-0B11-E241-88C9-4C1400903CA0}" type="datetime1">
              <a:rPr lang="en-US" smtClean="0"/>
              <a:t>5/5/21</a:t>
            </a:fld>
            <a:endParaRPr lang="en-US"/>
          </a:p>
        </p:txBody>
      </p:sp>
      <p:sp>
        <p:nvSpPr>
          <p:cNvPr id="5" name="Footer Placeholder 4">
            <a:extLst>
              <a:ext uri="{FF2B5EF4-FFF2-40B4-BE49-F238E27FC236}">
                <a16:creationId xmlns:a16="http://schemas.microsoft.com/office/drawing/2014/main" id="{1CAA3D48-9590-B14E-9E82-2F45A98CEE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WCCC 05 05 2021</a:t>
            </a:r>
          </a:p>
        </p:txBody>
      </p:sp>
      <p:sp>
        <p:nvSpPr>
          <p:cNvPr id="6" name="Slide Number Placeholder 5">
            <a:extLst>
              <a:ext uri="{FF2B5EF4-FFF2-40B4-BE49-F238E27FC236}">
                <a16:creationId xmlns:a16="http://schemas.microsoft.com/office/drawing/2014/main" id="{A151B5AD-D92A-B54E-81C8-E794992A50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4A47E-E2FC-0243-BDE2-0889C31E95BD}" type="slidenum">
              <a:rPr lang="en-US" smtClean="0"/>
              <a:t>‹#›</a:t>
            </a:fld>
            <a:endParaRPr lang="en-US"/>
          </a:p>
        </p:txBody>
      </p:sp>
    </p:spTree>
    <p:extLst>
      <p:ext uri="{BB962C8B-B14F-4D97-AF65-F5344CB8AC3E}">
        <p14:creationId xmlns:p14="http://schemas.microsoft.com/office/powerpoint/2010/main" val="617324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83FDB-5C74-A94C-98B4-B4788F40DA98}" type="datetime1">
              <a:rPr lang="en-US" smtClean="0"/>
              <a:t>5/5/21</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WCCC 05 05 2021</a:t>
            </a:r>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1407891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812800" y="0"/>
            <a:ext cx="10566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 name="Rectangle 3"/>
          <p:cNvSpPr>
            <a:spLocks noGrp="1" noChangeArrowheads="1"/>
          </p:cNvSpPr>
          <p:nvPr>
            <p:ph type="body" idx="1"/>
          </p:nvPr>
        </p:nvSpPr>
        <p:spPr bwMode="auto">
          <a:xfrm>
            <a:off x="304800" y="1219200"/>
            <a:ext cx="10160000" cy="541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4" name="Picture 4">
            <a:extLst>
              <a:ext uri="{FF2B5EF4-FFF2-40B4-BE49-F238E27FC236}">
                <a16:creationId xmlns:a16="http://schemas.microsoft.com/office/drawing/2014/main" id="{A2FB3D18-AA51-2E47-85DF-B018A0E45539}"/>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834969" y="5545138"/>
            <a:ext cx="3458633" cy="1389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Footer Placeholder 2">
            <a:extLst>
              <a:ext uri="{FF2B5EF4-FFF2-40B4-BE49-F238E27FC236}">
                <a16:creationId xmlns:a16="http://schemas.microsoft.com/office/drawing/2014/main" id="{E182E36E-BCE5-894B-B1D8-8BFED052460C}"/>
              </a:ext>
            </a:extLst>
          </p:cNvPr>
          <p:cNvSpPr>
            <a:spLocks noGrp="1"/>
          </p:cNvSpPr>
          <p:nvPr>
            <p:ph type="ftr" sz="quarter" idx="3"/>
          </p:nvPr>
        </p:nvSpPr>
        <p:spPr>
          <a:xfrm>
            <a:off x="0" y="646294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BF2CA43-76B5-454E-99BA-6935E4A53A3B}" type="slidenum">
              <a:rPr lang="en-US" dirty="0" smtClean="0"/>
              <a:t>‹#›</a:t>
            </a:fld>
            <a:endParaRPr lang="en-US" dirty="0"/>
          </a:p>
        </p:txBody>
      </p:sp>
    </p:spTree>
    <p:extLst>
      <p:ext uri="{BB962C8B-B14F-4D97-AF65-F5344CB8AC3E}">
        <p14:creationId xmlns:p14="http://schemas.microsoft.com/office/powerpoint/2010/main" val="21224803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ctr" rtl="0" eaLnBrk="0" fontAlgn="base" hangingPunct="0">
        <a:spcBef>
          <a:spcPct val="0"/>
        </a:spcBef>
        <a:spcAft>
          <a:spcPct val="0"/>
        </a:spcAft>
        <a:defRPr sz="3000" b="1" cap="small">
          <a:solidFill>
            <a:srgbClr val="030057"/>
          </a:solidFill>
          <a:effectLst>
            <a:outerShdw blurRad="22225" dist="12700" dir="2700000" algn="tl" rotWithShape="0">
              <a:schemeClr val="bg1"/>
            </a:outerShdw>
          </a:effectLst>
          <a:latin typeface="+mj-lt"/>
          <a:ea typeface="+mj-ea"/>
          <a:cs typeface="+mj-cs"/>
        </a:defRPr>
      </a:lvl1pPr>
      <a:lvl2pPr algn="ctr" rtl="0" eaLnBrk="0" fontAlgn="base" hangingPunct="0">
        <a:spcBef>
          <a:spcPct val="0"/>
        </a:spcBef>
        <a:spcAft>
          <a:spcPct val="0"/>
        </a:spcAft>
        <a:defRPr sz="3000" b="1">
          <a:solidFill>
            <a:srgbClr val="030057"/>
          </a:solidFill>
          <a:latin typeface="Book Antiqua" pitchFamily="18" charset="0"/>
        </a:defRPr>
      </a:lvl2pPr>
      <a:lvl3pPr algn="ctr" rtl="0" eaLnBrk="0" fontAlgn="base" hangingPunct="0">
        <a:spcBef>
          <a:spcPct val="0"/>
        </a:spcBef>
        <a:spcAft>
          <a:spcPct val="0"/>
        </a:spcAft>
        <a:defRPr sz="3000" b="1">
          <a:solidFill>
            <a:srgbClr val="030057"/>
          </a:solidFill>
          <a:latin typeface="Book Antiqua" pitchFamily="18" charset="0"/>
        </a:defRPr>
      </a:lvl3pPr>
      <a:lvl4pPr algn="ctr" rtl="0" eaLnBrk="0" fontAlgn="base" hangingPunct="0">
        <a:spcBef>
          <a:spcPct val="0"/>
        </a:spcBef>
        <a:spcAft>
          <a:spcPct val="0"/>
        </a:spcAft>
        <a:defRPr sz="3000" b="1">
          <a:solidFill>
            <a:srgbClr val="030057"/>
          </a:solidFill>
          <a:latin typeface="Book Antiqua" pitchFamily="18" charset="0"/>
        </a:defRPr>
      </a:lvl4pPr>
      <a:lvl5pPr algn="ctr" rtl="0" eaLnBrk="0" fontAlgn="base" hangingPunct="0">
        <a:spcBef>
          <a:spcPct val="0"/>
        </a:spcBef>
        <a:spcAft>
          <a:spcPct val="0"/>
        </a:spcAft>
        <a:defRPr sz="3000" b="1">
          <a:solidFill>
            <a:srgbClr val="030057"/>
          </a:solidFill>
          <a:latin typeface="Book Antiqua" pitchFamily="18" charset="0"/>
        </a:defRPr>
      </a:lvl5pPr>
      <a:lvl6pPr marL="342900" algn="l" rtl="0" eaLnBrk="1" fontAlgn="base" hangingPunct="1">
        <a:spcBef>
          <a:spcPct val="0"/>
        </a:spcBef>
        <a:spcAft>
          <a:spcPct val="0"/>
        </a:spcAft>
        <a:defRPr sz="3300">
          <a:solidFill>
            <a:srgbClr val="46697C"/>
          </a:solidFill>
          <a:latin typeface="Arial" charset="0"/>
        </a:defRPr>
      </a:lvl6pPr>
      <a:lvl7pPr marL="685800" algn="l" rtl="0" eaLnBrk="1" fontAlgn="base" hangingPunct="1">
        <a:spcBef>
          <a:spcPct val="0"/>
        </a:spcBef>
        <a:spcAft>
          <a:spcPct val="0"/>
        </a:spcAft>
        <a:defRPr sz="3300">
          <a:solidFill>
            <a:srgbClr val="46697C"/>
          </a:solidFill>
          <a:latin typeface="Arial" charset="0"/>
        </a:defRPr>
      </a:lvl7pPr>
      <a:lvl8pPr marL="1028700" algn="l" rtl="0" eaLnBrk="1" fontAlgn="base" hangingPunct="1">
        <a:spcBef>
          <a:spcPct val="0"/>
        </a:spcBef>
        <a:spcAft>
          <a:spcPct val="0"/>
        </a:spcAft>
        <a:defRPr sz="3300">
          <a:solidFill>
            <a:srgbClr val="46697C"/>
          </a:solidFill>
          <a:latin typeface="Arial" charset="0"/>
        </a:defRPr>
      </a:lvl8pPr>
      <a:lvl9pPr marL="1371600" algn="l" rtl="0" eaLnBrk="1" fontAlgn="base" hangingPunct="1">
        <a:spcBef>
          <a:spcPct val="0"/>
        </a:spcBef>
        <a:spcAft>
          <a:spcPct val="0"/>
        </a:spcAft>
        <a:defRPr sz="3300">
          <a:solidFill>
            <a:srgbClr val="46697C"/>
          </a:solidFill>
          <a:latin typeface="Arial" charset="0"/>
        </a:defRPr>
      </a:lvl9pPr>
    </p:titleStyle>
    <p:bodyStyle>
      <a:lvl1pPr marL="257175" indent="-257175" algn="l" rtl="0" eaLnBrk="0" fontAlgn="base" hangingPunct="0">
        <a:spcBef>
          <a:spcPct val="20000"/>
        </a:spcBef>
        <a:spcAft>
          <a:spcPct val="0"/>
        </a:spcAft>
        <a:buFont typeface="Wingdings" pitchFamily="2" charset="2"/>
        <a:buChar char="Ø"/>
        <a:defRPr sz="2400">
          <a:solidFill>
            <a:srgbClr val="030057"/>
          </a:solidFill>
          <a:latin typeface="+mn-lt"/>
          <a:ea typeface="+mn-ea"/>
          <a:cs typeface="+mn-cs"/>
        </a:defRPr>
      </a:lvl1pPr>
      <a:lvl2pPr marL="557213" indent="-214313" algn="l" rtl="0" eaLnBrk="0" fontAlgn="base" hangingPunct="0">
        <a:spcBef>
          <a:spcPct val="20000"/>
        </a:spcBef>
        <a:spcAft>
          <a:spcPct val="0"/>
        </a:spcAft>
        <a:buFont typeface="Wingdings" pitchFamily="2" charset="2"/>
        <a:buChar char="§"/>
        <a:defRPr sz="2100">
          <a:solidFill>
            <a:srgbClr val="030057"/>
          </a:solidFill>
          <a:latin typeface="+mn-lt"/>
        </a:defRPr>
      </a:lvl2pPr>
      <a:lvl3pPr marL="857250" indent="-171450" algn="l" rtl="0" eaLnBrk="0" fontAlgn="base" hangingPunct="0">
        <a:spcBef>
          <a:spcPct val="20000"/>
        </a:spcBef>
        <a:spcAft>
          <a:spcPct val="0"/>
        </a:spcAft>
        <a:buChar char="•"/>
        <a:defRPr sz="1800">
          <a:solidFill>
            <a:srgbClr val="030057"/>
          </a:solidFill>
          <a:latin typeface="+mn-lt"/>
        </a:defRPr>
      </a:lvl3pPr>
      <a:lvl4pPr marL="1200150" indent="-171450" algn="l" rtl="0" eaLnBrk="0" fontAlgn="base" hangingPunct="0">
        <a:spcBef>
          <a:spcPct val="20000"/>
        </a:spcBef>
        <a:spcAft>
          <a:spcPct val="0"/>
        </a:spcAft>
        <a:buChar char="–"/>
        <a:defRPr sz="1500">
          <a:solidFill>
            <a:srgbClr val="030057"/>
          </a:solidFill>
          <a:latin typeface="+mn-lt"/>
        </a:defRPr>
      </a:lvl4pPr>
      <a:lvl5pPr marL="1543050" indent="-171450" algn="l" rtl="0" eaLnBrk="0" fontAlgn="base" hangingPunct="0">
        <a:spcBef>
          <a:spcPct val="20000"/>
        </a:spcBef>
        <a:spcAft>
          <a:spcPct val="0"/>
        </a:spcAft>
        <a:buChar char="»"/>
        <a:defRPr sz="1500">
          <a:solidFill>
            <a:srgbClr val="030057"/>
          </a:solidFill>
          <a:latin typeface="+mn-lt"/>
        </a:defRPr>
      </a:lvl5pPr>
      <a:lvl6pPr marL="1885950" indent="-171450" algn="l" rtl="0" eaLnBrk="1" fontAlgn="base" hangingPunct="1">
        <a:spcBef>
          <a:spcPct val="20000"/>
        </a:spcBef>
        <a:spcAft>
          <a:spcPct val="0"/>
        </a:spcAft>
        <a:buChar char="»"/>
        <a:defRPr sz="1500">
          <a:solidFill>
            <a:schemeClr val="tx1"/>
          </a:solidFill>
          <a:latin typeface="+mn-lt"/>
        </a:defRPr>
      </a:lvl6pPr>
      <a:lvl7pPr marL="2228850" indent="-171450" algn="l" rtl="0" eaLnBrk="1" fontAlgn="base" hangingPunct="1">
        <a:spcBef>
          <a:spcPct val="20000"/>
        </a:spcBef>
        <a:spcAft>
          <a:spcPct val="0"/>
        </a:spcAft>
        <a:buChar char="»"/>
        <a:defRPr sz="1500">
          <a:solidFill>
            <a:schemeClr val="tx1"/>
          </a:solidFill>
          <a:latin typeface="+mn-lt"/>
        </a:defRPr>
      </a:lvl7pPr>
      <a:lvl8pPr marL="2571750" indent="-171450" algn="l" rtl="0" eaLnBrk="1" fontAlgn="base" hangingPunct="1">
        <a:spcBef>
          <a:spcPct val="20000"/>
        </a:spcBef>
        <a:spcAft>
          <a:spcPct val="0"/>
        </a:spcAft>
        <a:buChar char="»"/>
        <a:defRPr sz="1500">
          <a:solidFill>
            <a:schemeClr val="tx1"/>
          </a:solidFill>
          <a:latin typeface="+mn-lt"/>
        </a:defRPr>
      </a:lvl8pPr>
      <a:lvl9pPr marL="2914650" indent="-171450" algn="l" rtl="0" eaLnBrk="1" fontAlgn="base" hangingPunct="1">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rl?sa=i&amp;rct=j&amp;q=thing%201%20and%20thing%202&amp;source=images&amp;cd=&amp;cad=rja&amp;docid=ZJbkRPxJylS3zM&amp;tbnid=QRMO4BSgpvL8oM:&amp;ved=0CAUQjRw&amp;url=http://www1.whdh.com/weather/blog/posts/BO147694&amp;ei=dcgeUpeoNaX32wWU0oG4Dw&amp;psig=AFQjCNHdWhADaf-04k9dwaQQJQwsb_KLaQ&amp;ust=1377835475326001" TargetMode="Externa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0.xml"/><Relationship Id="rId6" Type="http://schemas.openxmlformats.org/officeDocument/2006/relationships/image" Target="../media/image10.gif"/><Relationship Id="rId5" Type="http://schemas.openxmlformats.org/officeDocument/2006/relationships/hyperlink" Target="http://www.google.com/url?sa=i&amp;rct=j&amp;q=&amp;esrc=s&amp;frm=1&amp;source=images&amp;cd=&amp;cad=rja&amp;docid=cEM4QF2oPwgroM&amp;tbnid=DZ9gEsQj0e55QM:&amp;ved=0CAUQjRw&amp;url=http://www.webdesign.org/photoshop/drawing-techniques/magnify-glass.13819.html&amp;ei=_IGNUtq_LMm3sATElYDYDA&amp;bvm=bv.56988011,d.cWc&amp;psig=AFQjCNGJoPF88bdIB3GESYa-MNce9zCX7w&amp;ust=1385091744030475" TargetMode="External"/><Relationship Id="rId4" Type="http://schemas.openxmlformats.org/officeDocument/2006/relationships/hyperlink" Target="https://www.novitas-solutions.com/policy/jh/l32622-r4.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mailto:info@woundcarecc.org" TargetMode="External"/><Relationship Id="rId4" Type="http://schemas.openxmlformats.org/officeDocument/2006/relationships/hyperlink" Target="http://www.woundcarecc.org/"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nationalhealthcouncil.org/coa-series-core-outcome-se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4" name="Picture 3" descr="Colorful carved figures of humans">
            <a:extLst>
              <a:ext uri="{FF2B5EF4-FFF2-40B4-BE49-F238E27FC236}">
                <a16:creationId xmlns:a16="http://schemas.microsoft.com/office/drawing/2014/main" id="{9CE2FFF1-9275-43E4-A697-FAB4494C5B45}"/>
              </a:ext>
            </a:extLst>
          </p:cNvPr>
          <p:cNvPicPr>
            <a:picLocks noChangeAspect="1"/>
          </p:cNvPicPr>
          <p:nvPr/>
        </p:nvPicPr>
        <p:blipFill rotWithShape="1">
          <a:blip r:embed="rId3"/>
          <a:srcRect t="21053"/>
          <a:stretch/>
        </p:blipFill>
        <p:spPr>
          <a:xfrm>
            <a:off x="-4" y="-1738778"/>
            <a:ext cx="12191981" cy="6857990"/>
          </a:xfrm>
          <a:prstGeom prst="rect">
            <a:avLst/>
          </a:prstGeom>
        </p:spPr>
      </p:pic>
      <p:sp>
        <p:nvSpPr>
          <p:cNvPr id="22" name="Rectangle 21">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A4D6691D-DA57-524C-B101-89D12231FED4}"/>
              </a:ext>
            </a:extLst>
          </p:cNvPr>
          <p:cNvSpPr>
            <a:spLocks noGrp="1"/>
          </p:cNvSpPr>
          <p:nvPr>
            <p:ph type="ctrTitle"/>
          </p:nvPr>
        </p:nvSpPr>
        <p:spPr>
          <a:xfrm>
            <a:off x="404553" y="3091928"/>
            <a:ext cx="9078562" cy="2387600"/>
          </a:xfrm>
        </p:spPr>
        <p:txBody>
          <a:bodyPr>
            <a:normAutofit/>
          </a:bodyPr>
          <a:lstStyle/>
          <a:p>
            <a:r>
              <a:rPr lang="en-US" sz="5600" dirty="0"/>
              <a:t>Wound Care Collaborative Community</a:t>
            </a:r>
          </a:p>
        </p:txBody>
      </p:sp>
      <p:sp>
        <p:nvSpPr>
          <p:cNvPr id="24" name="Rectangle: Rounded Corners 23">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3" name="Subtitle 2">
            <a:extLst>
              <a:ext uri="{FF2B5EF4-FFF2-40B4-BE49-F238E27FC236}">
                <a16:creationId xmlns:a16="http://schemas.microsoft.com/office/drawing/2014/main" id="{79764234-59FC-384A-9C29-C615D2B990DD}"/>
              </a:ext>
            </a:extLst>
          </p:cNvPr>
          <p:cNvSpPr>
            <a:spLocks noGrp="1"/>
          </p:cNvSpPr>
          <p:nvPr>
            <p:ph type="subTitle" idx="1"/>
          </p:nvPr>
        </p:nvSpPr>
        <p:spPr>
          <a:xfrm>
            <a:off x="404553" y="5624945"/>
            <a:ext cx="9078562" cy="592975"/>
          </a:xfrm>
        </p:spPr>
        <p:txBody>
          <a:bodyPr anchor="ctr">
            <a:normAutofit/>
          </a:bodyPr>
          <a:lstStyle/>
          <a:p>
            <a:r>
              <a:rPr lang="en-US" dirty="0"/>
              <a:t> Business Meeting – May 5 2021</a:t>
            </a:r>
          </a:p>
        </p:txBody>
      </p:sp>
      <p:sp>
        <p:nvSpPr>
          <p:cNvPr id="5" name="Footer Placeholder 4">
            <a:extLst>
              <a:ext uri="{FF2B5EF4-FFF2-40B4-BE49-F238E27FC236}">
                <a16:creationId xmlns:a16="http://schemas.microsoft.com/office/drawing/2014/main" id="{723A96E6-FEC5-7A4E-8580-1835B8AA314A}"/>
              </a:ext>
            </a:extLst>
          </p:cNvPr>
          <p:cNvSpPr>
            <a:spLocks noGrp="1"/>
          </p:cNvSpPr>
          <p:nvPr>
            <p:ph type="ftr" sz="quarter" idx="11"/>
          </p:nvPr>
        </p:nvSpPr>
        <p:spPr/>
        <p:txBody>
          <a:bodyPr/>
          <a:lstStyle/>
          <a:p>
            <a:r>
              <a:rPr lang="en-US"/>
              <a:t>WCCC 05 05 2021</a:t>
            </a:r>
            <a:endParaRPr lang="en-US" dirty="0"/>
          </a:p>
        </p:txBody>
      </p:sp>
      <p:sp>
        <p:nvSpPr>
          <p:cNvPr id="6" name="Slide Number Placeholder 5">
            <a:extLst>
              <a:ext uri="{FF2B5EF4-FFF2-40B4-BE49-F238E27FC236}">
                <a16:creationId xmlns:a16="http://schemas.microsoft.com/office/drawing/2014/main" id="{9920E441-C212-724B-81D9-F72DAC87D6AC}"/>
              </a:ext>
            </a:extLst>
          </p:cNvPr>
          <p:cNvSpPr>
            <a:spLocks noGrp="1"/>
          </p:cNvSpPr>
          <p:nvPr>
            <p:ph type="sldNum" sz="quarter" idx="12"/>
          </p:nvPr>
        </p:nvSpPr>
        <p:spPr/>
        <p:txBody>
          <a:bodyPr/>
          <a:lstStyle/>
          <a:p>
            <a:fld id="{B2DC25EE-239B-4C5F-AAD1-255A7D5F1EE2}" type="slidenum">
              <a:rPr lang="en-US" smtClean="0"/>
              <a:t>1</a:t>
            </a:fld>
            <a:endParaRPr lang="en-US" dirty="0"/>
          </a:p>
        </p:txBody>
      </p:sp>
    </p:spTree>
    <p:extLst>
      <p:ext uri="{BB962C8B-B14F-4D97-AF65-F5344CB8AC3E}">
        <p14:creationId xmlns:p14="http://schemas.microsoft.com/office/powerpoint/2010/main" val="18510731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xmlns=""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12626F-2179-0E4E-8EC6-9FB67F567AA2}"/>
              </a:ext>
            </a:extLst>
          </p:cNvPr>
          <p:cNvSpPr>
            <a:spLocks noGrp="1"/>
          </p:cNvSpPr>
          <p:nvPr>
            <p:ph type="title"/>
          </p:nvPr>
        </p:nvSpPr>
        <p:spPr>
          <a:xfrm>
            <a:off x="466722" y="586855"/>
            <a:ext cx="3201366" cy="3387497"/>
          </a:xfrm>
        </p:spPr>
        <p:txBody>
          <a:bodyPr anchor="b">
            <a:normAutofit/>
          </a:bodyPr>
          <a:lstStyle/>
          <a:p>
            <a:r>
              <a:rPr lang="en-US" sz="4000" dirty="0">
                <a:solidFill>
                  <a:srgbClr val="FFFFFF"/>
                </a:solidFill>
                <a:latin typeface="Avenir Next Demi Bold"/>
                <a:cs typeface="Avenir Next Demi Bold"/>
              </a:rPr>
              <a:t>Core Outcome Domains</a:t>
            </a:r>
          </a:p>
        </p:txBody>
      </p:sp>
      <p:sp>
        <p:nvSpPr>
          <p:cNvPr id="3" name="Content Placeholder 2">
            <a:extLst>
              <a:ext uri="{FF2B5EF4-FFF2-40B4-BE49-F238E27FC236}">
                <a16:creationId xmlns:a16="http://schemas.microsoft.com/office/drawing/2014/main" id="{9F2394FC-8B61-9F47-8650-58D962EEA8EB}"/>
              </a:ext>
            </a:extLst>
          </p:cNvPr>
          <p:cNvSpPr>
            <a:spLocks noGrp="1"/>
          </p:cNvSpPr>
          <p:nvPr>
            <p:ph idx="1"/>
          </p:nvPr>
        </p:nvSpPr>
        <p:spPr>
          <a:xfrm>
            <a:off x="4810259" y="649480"/>
            <a:ext cx="6555347" cy="5546047"/>
          </a:xfrm>
        </p:spPr>
        <p:txBody>
          <a:bodyPr anchor="ctr">
            <a:normAutofit/>
          </a:bodyPr>
          <a:lstStyle/>
          <a:p>
            <a:pPr>
              <a:buFont typeface="Wingdings" charset="2"/>
              <a:buChar char="§"/>
            </a:pPr>
            <a:r>
              <a:rPr lang="en-US" dirty="0"/>
              <a:t>Survival/Mortality</a:t>
            </a:r>
          </a:p>
          <a:p>
            <a:pPr>
              <a:buFont typeface="Wingdings" charset="2"/>
              <a:buChar char="§"/>
            </a:pPr>
            <a:r>
              <a:rPr lang="en-US" dirty="0"/>
              <a:t>Physiological/Clinical/Biomarkers</a:t>
            </a:r>
          </a:p>
          <a:p>
            <a:pPr>
              <a:buFont typeface="Wingdings" charset="2"/>
              <a:buChar char="§"/>
            </a:pPr>
            <a:r>
              <a:rPr lang="en-US" dirty="0"/>
              <a:t>Symptoms</a:t>
            </a:r>
          </a:p>
          <a:p>
            <a:pPr>
              <a:buFont typeface="Wingdings" charset="2"/>
              <a:buChar char="§"/>
            </a:pPr>
            <a:r>
              <a:rPr lang="en-US" dirty="0"/>
              <a:t>Function</a:t>
            </a:r>
          </a:p>
          <a:p>
            <a:pPr>
              <a:buFont typeface="Wingdings" charset="2"/>
              <a:buChar char="§"/>
            </a:pPr>
            <a:r>
              <a:rPr lang="en-US" dirty="0"/>
              <a:t>Resource Use</a:t>
            </a:r>
          </a:p>
        </p:txBody>
      </p:sp>
      <p:pic>
        <p:nvPicPr>
          <p:cNvPr id="11" name="Picture 10" descr="Logo, company name&#10;&#10;Description automatically generated">
            <a:extLst>
              <a:ext uri="{FF2B5EF4-FFF2-40B4-BE49-F238E27FC236}">
                <a16:creationId xmlns:a16="http://schemas.microsoft.com/office/drawing/2014/main" id="{FBA8240F-B668-6740-804B-31F65FF98636}"/>
              </a:ext>
            </a:extLst>
          </p:cNvPr>
          <p:cNvPicPr>
            <a:picLocks noChangeAspect="1"/>
          </p:cNvPicPr>
          <p:nvPr/>
        </p:nvPicPr>
        <p:blipFill>
          <a:blip r:embed="rId2"/>
          <a:stretch>
            <a:fillRect/>
          </a:stretch>
        </p:blipFill>
        <p:spPr>
          <a:xfrm>
            <a:off x="10199801" y="106616"/>
            <a:ext cx="2047859" cy="1081161"/>
          </a:xfrm>
          <a:prstGeom prst="rect">
            <a:avLst/>
          </a:prstGeom>
        </p:spPr>
      </p:pic>
      <p:sp>
        <p:nvSpPr>
          <p:cNvPr id="4" name="Footer Placeholder 3">
            <a:extLst>
              <a:ext uri="{FF2B5EF4-FFF2-40B4-BE49-F238E27FC236}">
                <a16:creationId xmlns:a16="http://schemas.microsoft.com/office/drawing/2014/main" id="{576FBC16-FBD4-604E-8F00-9758486B1F6A}"/>
              </a:ext>
            </a:extLst>
          </p:cNvPr>
          <p:cNvSpPr>
            <a:spLocks noGrp="1"/>
          </p:cNvSpPr>
          <p:nvPr>
            <p:ph type="ftr" sz="quarter" idx="11"/>
          </p:nvPr>
        </p:nvSpPr>
        <p:spPr/>
        <p:txBody>
          <a:bodyPr/>
          <a:lstStyle/>
          <a:p>
            <a:r>
              <a:rPr lang="en-US"/>
              <a:t>WCCC 05 05 2021</a:t>
            </a:r>
          </a:p>
        </p:txBody>
      </p:sp>
      <p:sp>
        <p:nvSpPr>
          <p:cNvPr id="5" name="Slide Number Placeholder 4">
            <a:extLst>
              <a:ext uri="{FF2B5EF4-FFF2-40B4-BE49-F238E27FC236}">
                <a16:creationId xmlns:a16="http://schemas.microsoft.com/office/drawing/2014/main" id="{301A123C-C33D-044B-B87E-1F92425ED9C9}"/>
              </a:ext>
            </a:extLst>
          </p:cNvPr>
          <p:cNvSpPr>
            <a:spLocks noGrp="1"/>
          </p:cNvSpPr>
          <p:nvPr>
            <p:ph type="sldNum" sz="quarter" idx="12"/>
          </p:nvPr>
        </p:nvSpPr>
        <p:spPr/>
        <p:txBody>
          <a:bodyPr/>
          <a:lstStyle/>
          <a:p>
            <a:fld id="{EC24A47E-E2FC-0243-BDE2-0889C31E95BD}" type="slidenum">
              <a:rPr lang="en-US" smtClean="0"/>
              <a:t>10</a:t>
            </a:fld>
            <a:endParaRPr lang="en-US"/>
          </a:p>
        </p:txBody>
      </p:sp>
    </p:spTree>
    <p:extLst>
      <p:ext uri="{BB962C8B-B14F-4D97-AF65-F5344CB8AC3E}">
        <p14:creationId xmlns:p14="http://schemas.microsoft.com/office/powerpoint/2010/main" val="2147430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B51DD-79F0-4C4A-B62D-9F19E72E5607}"/>
              </a:ext>
            </a:extLst>
          </p:cNvPr>
          <p:cNvSpPr>
            <a:spLocks noGrp="1"/>
          </p:cNvSpPr>
          <p:nvPr>
            <p:ph type="title"/>
          </p:nvPr>
        </p:nvSpPr>
        <p:spPr>
          <a:xfrm>
            <a:off x="431459" y="175194"/>
            <a:ext cx="10168128" cy="919036"/>
          </a:xfrm>
        </p:spPr>
        <p:txBody>
          <a:bodyPr>
            <a:normAutofit fontScale="90000"/>
          </a:bodyPr>
          <a:lstStyle/>
          <a:p>
            <a:r>
              <a:rPr lang="en-US" sz="4000" dirty="0">
                <a:latin typeface="Avenir Next Demi Bold"/>
                <a:cs typeface="Avenir Next Demi Bold"/>
              </a:rPr>
              <a:t>WEF-CEP Identified </a:t>
            </a:r>
            <a:r>
              <a:rPr lang="en-US" sz="4000" b="1" dirty="0">
                <a:latin typeface="Avenir Next Demi Bold"/>
                <a:cs typeface="Avenir Next Demi Bold"/>
              </a:rPr>
              <a:t>Core Outcome Domains</a:t>
            </a:r>
          </a:p>
        </p:txBody>
      </p:sp>
      <p:sp>
        <p:nvSpPr>
          <p:cNvPr id="3" name="Content Placeholder 2">
            <a:extLst>
              <a:ext uri="{FF2B5EF4-FFF2-40B4-BE49-F238E27FC236}">
                <a16:creationId xmlns:a16="http://schemas.microsoft.com/office/drawing/2014/main" id="{FDACFEDA-9E9C-C244-B2F9-36BB39A3A69A}"/>
              </a:ext>
            </a:extLst>
          </p:cNvPr>
          <p:cNvSpPr>
            <a:spLocks noGrp="1"/>
          </p:cNvSpPr>
          <p:nvPr>
            <p:ph sz="half" idx="1"/>
          </p:nvPr>
        </p:nvSpPr>
        <p:spPr>
          <a:xfrm>
            <a:off x="329344" y="1182461"/>
            <a:ext cx="5265423" cy="5239283"/>
          </a:xfrm>
          <a:ln>
            <a:solidFill>
              <a:schemeClr val="tx1"/>
            </a:solidFill>
          </a:ln>
        </p:spPr>
        <p:txBody>
          <a:bodyPr>
            <a:normAutofit fontScale="25000" lnSpcReduction="20000"/>
          </a:bodyPr>
          <a:lstStyle/>
          <a:p>
            <a:pPr marL="0" indent="0">
              <a:buNone/>
            </a:pPr>
            <a:endParaRPr lang="en-US" sz="6400" b="1" dirty="0"/>
          </a:p>
          <a:p>
            <a:pPr marL="0" indent="0">
              <a:buNone/>
            </a:pPr>
            <a:r>
              <a:rPr lang="en-US" sz="7200" b="1" dirty="0"/>
              <a:t>15 Evidence-based Endpoints</a:t>
            </a:r>
          </a:p>
          <a:p>
            <a:pPr lvl="0"/>
            <a:r>
              <a:rPr lang="en-US" sz="5600" b="1" dirty="0"/>
              <a:t>Time to heal</a:t>
            </a:r>
            <a:r>
              <a:rPr lang="en-US" sz="5600" dirty="0"/>
              <a:t> </a:t>
            </a:r>
            <a:r>
              <a:rPr lang="en-US" sz="5600" i="1" dirty="0"/>
              <a:t>(FDA accepted primary endpoint) </a:t>
            </a:r>
          </a:p>
          <a:p>
            <a:pPr lvl="0"/>
            <a:r>
              <a:rPr lang="en-US" sz="5600" b="1" dirty="0"/>
              <a:t>Percent area reduction</a:t>
            </a:r>
            <a:r>
              <a:rPr lang="en-US" sz="5600" dirty="0"/>
              <a:t> </a:t>
            </a:r>
            <a:r>
              <a:rPr lang="en-US" sz="5600" i="1" dirty="0"/>
              <a:t>(FDA accepted secondary endpoint</a:t>
            </a:r>
            <a:r>
              <a:rPr lang="en-US" sz="5600" dirty="0"/>
              <a:t>) </a:t>
            </a:r>
          </a:p>
          <a:p>
            <a:pPr lvl="0"/>
            <a:r>
              <a:rPr lang="en-US" sz="5600" b="1" dirty="0"/>
              <a:t>Reduced infection </a:t>
            </a:r>
            <a:r>
              <a:rPr lang="en-US" sz="5600" i="1" dirty="0"/>
              <a:t>(FDA accepted secondary endpoint</a:t>
            </a:r>
            <a:r>
              <a:rPr lang="en-US" sz="5600" b="1" dirty="0"/>
              <a:t>) </a:t>
            </a:r>
          </a:p>
          <a:p>
            <a:pPr lvl="0"/>
            <a:r>
              <a:rPr lang="en-US" sz="5600" b="1" dirty="0"/>
              <a:t>Reduced pain </a:t>
            </a:r>
            <a:r>
              <a:rPr lang="en-US" sz="5600" b="1" i="1" dirty="0"/>
              <a:t>(</a:t>
            </a:r>
            <a:r>
              <a:rPr lang="en-US" sz="5600" i="1" dirty="0"/>
              <a:t>FDA accepted secondary endpoint) </a:t>
            </a:r>
          </a:p>
          <a:p>
            <a:pPr lvl="0"/>
            <a:r>
              <a:rPr lang="en-US" sz="5600" b="1" dirty="0"/>
              <a:t>Reduced recurrence </a:t>
            </a:r>
            <a:r>
              <a:rPr lang="en-US" sz="5600" i="1" dirty="0"/>
              <a:t>(FDA accepted secondary endpoint) </a:t>
            </a:r>
          </a:p>
          <a:p>
            <a:pPr lvl="0"/>
            <a:r>
              <a:rPr lang="en-US" sz="5600" b="1" dirty="0"/>
              <a:t>Increased physical function/ ambulation</a:t>
            </a:r>
            <a:r>
              <a:rPr lang="en-US" sz="5600" dirty="0"/>
              <a:t> </a:t>
            </a:r>
            <a:r>
              <a:rPr lang="en-US" sz="5600" i="1" dirty="0"/>
              <a:t>(FDA accepted secondary endpoint) </a:t>
            </a:r>
          </a:p>
          <a:p>
            <a:pPr lvl="0"/>
            <a:r>
              <a:rPr lang="en-US" sz="5600" b="1" dirty="0"/>
              <a:t>Amputation reduction </a:t>
            </a:r>
          </a:p>
          <a:p>
            <a:pPr lvl="0"/>
            <a:r>
              <a:rPr lang="en-US" sz="5600" b="1" dirty="0"/>
              <a:t>Reduced analgesia use </a:t>
            </a:r>
          </a:p>
          <a:p>
            <a:pPr lvl="0"/>
            <a:r>
              <a:rPr lang="en-US" sz="5600" b="1" dirty="0"/>
              <a:t>Reduced depression </a:t>
            </a:r>
          </a:p>
          <a:p>
            <a:pPr lvl="0"/>
            <a:r>
              <a:rPr lang="en-US" sz="5600" b="1" dirty="0"/>
              <a:t>Reduced social isolation </a:t>
            </a:r>
          </a:p>
          <a:p>
            <a:pPr lvl="0"/>
            <a:r>
              <a:rPr lang="en-US" sz="5600" b="1" dirty="0"/>
              <a:t>Percent volume reduced </a:t>
            </a:r>
          </a:p>
          <a:p>
            <a:pPr lvl="0"/>
            <a:r>
              <a:rPr lang="en-US" sz="5600" b="1" dirty="0"/>
              <a:t>Reduced odor </a:t>
            </a:r>
          </a:p>
          <a:p>
            <a:pPr lvl="0"/>
            <a:r>
              <a:rPr lang="en-US" sz="5600" b="1" dirty="0"/>
              <a:t>Cost effectiveness </a:t>
            </a:r>
          </a:p>
          <a:p>
            <a:pPr lvl="0"/>
            <a:r>
              <a:rPr lang="en-US" sz="5600" b="1" dirty="0"/>
              <a:t>Reduced cost of treatment </a:t>
            </a:r>
          </a:p>
          <a:p>
            <a:pPr lvl="0"/>
            <a:r>
              <a:rPr lang="en-US" sz="5600" b="1" dirty="0"/>
              <a:t>Reduced bioburden</a:t>
            </a:r>
          </a:p>
          <a:p>
            <a:endParaRPr lang="en-US" dirty="0"/>
          </a:p>
        </p:txBody>
      </p:sp>
      <p:sp>
        <p:nvSpPr>
          <p:cNvPr id="4" name="Content Placeholder 3">
            <a:extLst>
              <a:ext uri="{FF2B5EF4-FFF2-40B4-BE49-F238E27FC236}">
                <a16:creationId xmlns:a16="http://schemas.microsoft.com/office/drawing/2014/main" id="{18F84D61-E2D4-9449-B487-A00A3E4FACEF}"/>
              </a:ext>
            </a:extLst>
          </p:cNvPr>
          <p:cNvSpPr>
            <a:spLocks noGrp="1"/>
          </p:cNvSpPr>
          <p:nvPr>
            <p:ph sz="half" idx="2"/>
          </p:nvPr>
        </p:nvSpPr>
        <p:spPr>
          <a:xfrm>
            <a:off x="6289490" y="1094230"/>
            <a:ext cx="5471051" cy="5113690"/>
          </a:xfrm>
          <a:ln w="57150">
            <a:solidFill>
              <a:srgbClr val="FF0000"/>
            </a:solidFill>
          </a:ln>
        </p:spPr>
        <p:txBody>
          <a:bodyPr>
            <a:normAutofit fontScale="25000" lnSpcReduction="20000"/>
          </a:bodyPr>
          <a:lstStyle/>
          <a:p>
            <a:pPr marL="0" indent="0">
              <a:buNone/>
            </a:pPr>
            <a:endParaRPr lang="en-US" sz="6400" b="1" dirty="0"/>
          </a:p>
          <a:p>
            <a:pPr marL="0" indent="0">
              <a:buNone/>
            </a:pPr>
            <a:r>
              <a:rPr lang="en-US" sz="7200" b="1" dirty="0"/>
              <a:t>6 New Primary Endpoints</a:t>
            </a:r>
          </a:p>
          <a:p>
            <a:pPr marL="0" indent="0">
              <a:buNone/>
            </a:pPr>
            <a:r>
              <a:rPr lang="en-US" sz="5200" b="1" dirty="0"/>
              <a:t>Recommended and agreed upon by the the FDA  (</a:t>
            </a:r>
            <a:r>
              <a:rPr lang="en-US" sz="5200" dirty="0"/>
              <a:t>need to be validated with a specific measurement tool) </a:t>
            </a:r>
            <a:endParaRPr lang="en-US" sz="5200" b="1" dirty="0"/>
          </a:p>
          <a:p>
            <a:pPr lvl="0"/>
            <a:r>
              <a:rPr lang="en-US" sz="5600" b="1" dirty="0"/>
              <a:t>Percent area reduction (PAR)</a:t>
            </a:r>
          </a:p>
          <a:p>
            <a:pPr lvl="0"/>
            <a:r>
              <a:rPr lang="en-US" sz="5600" b="1" dirty="0"/>
              <a:t>Reduced infection</a:t>
            </a:r>
          </a:p>
          <a:p>
            <a:pPr lvl="0"/>
            <a:r>
              <a:rPr lang="en-US" sz="5600" b="1" dirty="0"/>
              <a:t>Reduced pain / reduced analgesia use</a:t>
            </a:r>
          </a:p>
          <a:p>
            <a:pPr lvl="0"/>
            <a:r>
              <a:rPr lang="en-US" sz="5600" b="1" dirty="0"/>
              <a:t>Increased physical function and ambulation</a:t>
            </a:r>
          </a:p>
          <a:p>
            <a:pPr lvl="0"/>
            <a:r>
              <a:rPr lang="en-US" sz="5600" b="1" dirty="0"/>
              <a:t>Quality of Life</a:t>
            </a:r>
          </a:p>
          <a:p>
            <a:pPr lvl="0"/>
            <a:r>
              <a:rPr lang="en-US" sz="5600" b="1" dirty="0"/>
              <a:t>Cost effectiveness</a:t>
            </a:r>
          </a:p>
          <a:p>
            <a:pPr marL="0" indent="0">
              <a:buNone/>
            </a:pPr>
            <a:r>
              <a:rPr lang="en-US" sz="5200" dirty="0"/>
              <a:t> </a:t>
            </a:r>
          </a:p>
          <a:p>
            <a:pPr marL="0" indent="0">
              <a:buNone/>
            </a:pPr>
            <a:r>
              <a:rPr lang="en-US" sz="7200" b="1" dirty="0"/>
              <a:t>New Suggested Secondary Endpoints Recommended to the FDA</a:t>
            </a:r>
            <a:endParaRPr lang="en-US" sz="7200" dirty="0"/>
          </a:p>
          <a:p>
            <a:pPr lvl="0"/>
            <a:r>
              <a:rPr lang="en-US" sz="5600" b="1" dirty="0"/>
              <a:t>Reduced recurrence</a:t>
            </a:r>
          </a:p>
          <a:p>
            <a:pPr lvl="0"/>
            <a:r>
              <a:rPr lang="en-US" sz="5600" b="1" dirty="0"/>
              <a:t>Percent volume reduction (PVR) – pending primary endpoint w/ validated tools</a:t>
            </a:r>
          </a:p>
          <a:p>
            <a:pPr lvl="0"/>
            <a:r>
              <a:rPr lang="en-US" sz="5600" b="1" dirty="0"/>
              <a:t>Reduced Bioburden - pending primary endpoint w/ validated tools</a:t>
            </a:r>
          </a:p>
          <a:p>
            <a:pPr lvl="0"/>
            <a:r>
              <a:rPr lang="en-US" sz="5600" b="1" dirty="0"/>
              <a:t>Reduced cost of treatment</a:t>
            </a:r>
          </a:p>
          <a:p>
            <a:endParaRPr lang="en-US" sz="5600" b="1" dirty="0"/>
          </a:p>
        </p:txBody>
      </p:sp>
      <p:cxnSp>
        <p:nvCxnSpPr>
          <p:cNvPr id="8" name="Straight Arrow Connector 7">
            <a:extLst>
              <a:ext uri="{FF2B5EF4-FFF2-40B4-BE49-F238E27FC236}">
                <a16:creationId xmlns:a16="http://schemas.microsoft.com/office/drawing/2014/main" id="{5885FD8C-C023-5341-A391-6B84F5430EC3}"/>
              </a:ext>
            </a:extLst>
          </p:cNvPr>
          <p:cNvCxnSpPr>
            <a:cxnSpLocks/>
          </p:cNvCxnSpPr>
          <p:nvPr/>
        </p:nvCxnSpPr>
        <p:spPr>
          <a:xfrm>
            <a:off x="5687122" y="3090490"/>
            <a:ext cx="663919"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pic>
        <p:nvPicPr>
          <p:cNvPr id="9" name="Picture 8" descr="Logo, company name&#10;&#10;Description automatically generated">
            <a:extLst>
              <a:ext uri="{FF2B5EF4-FFF2-40B4-BE49-F238E27FC236}">
                <a16:creationId xmlns:a16="http://schemas.microsoft.com/office/drawing/2014/main" id="{B525426B-A781-3E42-8E14-59085D3527D6}"/>
              </a:ext>
            </a:extLst>
          </p:cNvPr>
          <p:cNvPicPr>
            <a:picLocks noChangeAspect="1"/>
          </p:cNvPicPr>
          <p:nvPr/>
        </p:nvPicPr>
        <p:blipFill>
          <a:blip r:embed="rId3"/>
          <a:stretch>
            <a:fillRect/>
          </a:stretch>
        </p:blipFill>
        <p:spPr>
          <a:xfrm>
            <a:off x="10293099" y="175194"/>
            <a:ext cx="1467442" cy="886689"/>
          </a:xfrm>
          <a:prstGeom prst="rect">
            <a:avLst/>
          </a:prstGeom>
        </p:spPr>
      </p:pic>
      <p:sp>
        <p:nvSpPr>
          <p:cNvPr id="5" name="Footer Placeholder 4">
            <a:extLst>
              <a:ext uri="{FF2B5EF4-FFF2-40B4-BE49-F238E27FC236}">
                <a16:creationId xmlns:a16="http://schemas.microsoft.com/office/drawing/2014/main" id="{1FE39216-146B-0649-837D-CB375ECDE1F8}"/>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70D70575-59CF-3541-ADC4-1B1F7615B84C}"/>
              </a:ext>
            </a:extLst>
          </p:cNvPr>
          <p:cNvSpPr>
            <a:spLocks noGrp="1"/>
          </p:cNvSpPr>
          <p:nvPr>
            <p:ph type="sldNum" sz="quarter" idx="12"/>
          </p:nvPr>
        </p:nvSpPr>
        <p:spPr/>
        <p:txBody>
          <a:bodyPr/>
          <a:lstStyle/>
          <a:p>
            <a:fld id="{EC24A47E-E2FC-0243-BDE2-0889C31E95BD}" type="slidenum">
              <a:rPr lang="en-US" smtClean="0"/>
              <a:t>11</a:t>
            </a:fld>
            <a:endParaRPr lang="en-US"/>
          </a:p>
        </p:txBody>
      </p:sp>
    </p:spTree>
    <p:extLst>
      <p:ext uri="{BB962C8B-B14F-4D97-AF65-F5344CB8AC3E}">
        <p14:creationId xmlns:p14="http://schemas.microsoft.com/office/powerpoint/2010/main" val="2939796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C12454E-1B40-614D-8B91-B3865A4FAD0A}"/>
              </a:ext>
            </a:extLst>
          </p:cNvPr>
          <p:cNvGrpSpPr/>
          <p:nvPr/>
        </p:nvGrpSpPr>
        <p:grpSpPr>
          <a:xfrm>
            <a:off x="7638585" y="1962615"/>
            <a:ext cx="3715215" cy="4786739"/>
            <a:chOff x="2698594" y="658031"/>
            <a:chExt cx="4315522" cy="5062873"/>
          </a:xfrm>
        </p:grpSpPr>
        <p:sp>
          <p:nvSpPr>
            <p:cNvPr id="4" name="Oval 3">
              <a:extLst>
                <a:ext uri="{FF2B5EF4-FFF2-40B4-BE49-F238E27FC236}">
                  <a16:creationId xmlns:a16="http://schemas.microsoft.com/office/drawing/2014/main" id="{5A4AEABE-E6F9-E545-8F04-C516736D32BA}"/>
                </a:ext>
              </a:extLst>
            </p:cNvPr>
            <p:cNvSpPr/>
            <p:nvPr/>
          </p:nvSpPr>
          <p:spPr>
            <a:xfrm>
              <a:off x="2698594" y="658031"/>
              <a:ext cx="4315522" cy="5062873"/>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0E880F8F-CD8F-E54E-A1A9-5907E8BDFDA9}"/>
                </a:ext>
              </a:extLst>
            </p:cNvPr>
            <p:cNvSpPr/>
            <p:nvPr/>
          </p:nvSpPr>
          <p:spPr>
            <a:xfrm>
              <a:off x="3233854" y="2196790"/>
              <a:ext cx="3245005" cy="347174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EDC5BD27-DBEE-6B44-BA8D-5B427EECEA46}"/>
                </a:ext>
              </a:extLst>
            </p:cNvPr>
            <p:cNvSpPr/>
            <p:nvPr/>
          </p:nvSpPr>
          <p:spPr>
            <a:xfrm>
              <a:off x="3761678" y="3512634"/>
              <a:ext cx="2189356" cy="2155903"/>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BAFD0D96-16A0-414E-BDBD-99F0726565F8}"/>
                </a:ext>
              </a:extLst>
            </p:cNvPr>
            <p:cNvSpPr txBox="1"/>
            <p:nvPr/>
          </p:nvSpPr>
          <p:spPr>
            <a:xfrm>
              <a:off x="4273706" y="4182147"/>
              <a:ext cx="1484970" cy="923330"/>
            </a:xfrm>
            <a:prstGeom prst="rect">
              <a:avLst/>
            </a:prstGeom>
            <a:noFill/>
          </p:spPr>
          <p:txBody>
            <a:bodyPr wrap="square" rtlCol="0">
              <a:spAutoFit/>
            </a:bodyPr>
            <a:lstStyle/>
            <a:p>
              <a:r>
                <a:rPr lang="en-US" dirty="0"/>
                <a:t>Clinical Outcome Assessment</a:t>
              </a:r>
            </a:p>
          </p:txBody>
        </p:sp>
        <p:sp>
          <p:nvSpPr>
            <p:cNvPr id="8" name="TextBox 7">
              <a:extLst>
                <a:ext uri="{FF2B5EF4-FFF2-40B4-BE49-F238E27FC236}">
                  <a16:creationId xmlns:a16="http://schemas.microsoft.com/office/drawing/2014/main" id="{81F0EEE8-AD92-4440-AACE-24C0BE12A065}"/>
                </a:ext>
              </a:extLst>
            </p:cNvPr>
            <p:cNvSpPr txBox="1"/>
            <p:nvPr/>
          </p:nvSpPr>
          <p:spPr>
            <a:xfrm>
              <a:off x="3804423" y="2866303"/>
              <a:ext cx="2103863" cy="390638"/>
            </a:xfrm>
            <a:prstGeom prst="rect">
              <a:avLst/>
            </a:prstGeom>
            <a:noFill/>
          </p:spPr>
          <p:txBody>
            <a:bodyPr wrap="square" rtlCol="0">
              <a:spAutoFit/>
            </a:bodyPr>
            <a:lstStyle/>
            <a:p>
              <a:r>
                <a:rPr lang="en-US" dirty="0"/>
                <a:t>Patient Centered</a:t>
              </a:r>
            </a:p>
          </p:txBody>
        </p:sp>
        <p:sp>
          <p:nvSpPr>
            <p:cNvPr id="9" name="TextBox 8">
              <a:extLst>
                <a:ext uri="{FF2B5EF4-FFF2-40B4-BE49-F238E27FC236}">
                  <a16:creationId xmlns:a16="http://schemas.microsoft.com/office/drawing/2014/main" id="{6FA643ED-CDE2-BF43-90D8-80FC96D462DD}"/>
                </a:ext>
              </a:extLst>
            </p:cNvPr>
            <p:cNvSpPr txBox="1"/>
            <p:nvPr/>
          </p:nvSpPr>
          <p:spPr>
            <a:xfrm>
              <a:off x="3917698" y="770437"/>
              <a:ext cx="2561160" cy="1562551"/>
            </a:xfrm>
            <a:prstGeom prst="rect">
              <a:avLst/>
            </a:prstGeom>
            <a:noFill/>
          </p:spPr>
          <p:txBody>
            <a:bodyPr wrap="square" rtlCol="0">
              <a:spAutoFit/>
            </a:bodyPr>
            <a:lstStyle/>
            <a:p>
              <a:r>
                <a:rPr lang="en-US" sz="3000" dirty="0"/>
                <a:t>All Core Outcomes</a:t>
              </a:r>
            </a:p>
            <a:p>
              <a:r>
                <a:rPr lang="en-US" sz="3000" dirty="0"/>
                <a:t>(COS)</a:t>
              </a:r>
            </a:p>
          </p:txBody>
        </p:sp>
      </p:grpSp>
      <p:sp>
        <p:nvSpPr>
          <p:cNvPr id="11" name="Title 10">
            <a:extLst>
              <a:ext uri="{FF2B5EF4-FFF2-40B4-BE49-F238E27FC236}">
                <a16:creationId xmlns:a16="http://schemas.microsoft.com/office/drawing/2014/main" id="{C0F0003A-61F8-7447-9C7B-4E83EDCE9439}"/>
              </a:ext>
            </a:extLst>
          </p:cNvPr>
          <p:cNvSpPr>
            <a:spLocks noGrp="1"/>
          </p:cNvSpPr>
          <p:nvPr>
            <p:ph type="title"/>
          </p:nvPr>
        </p:nvSpPr>
        <p:spPr/>
        <p:txBody>
          <a:bodyPr>
            <a:normAutofit/>
          </a:bodyPr>
          <a:lstStyle/>
          <a:p>
            <a:r>
              <a:rPr lang="en-US" sz="4000" dirty="0">
                <a:latin typeface="Avenir Next Demi Bold"/>
                <a:cs typeface="Avenir Next Demi Bold"/>
              </a:rPr>
              <a:t>Criteria for Core Outcomes</a:t>
            </a:r>
          </a:p>
        </p:txBody>
      </p:sp>
      <p:sp>
        <p:nvSpPr>
          <p:cNvPr id="12" name="Content Placeholder 11">
            <a:extLst>
              <a:ext uri="{FF2B5EF4-FFF2-40B4-BE49-F238E27FC236}">
                <a16:creationId xmlns:a16="http://schemas.microsoft.com/office/drawing/2014/main" id="{E0BB3423-9259-1B45-AF20-CAB63F1FA462}"/>
              </a:ext>
            </a:extLst>
          </p:cNvPr>
          <p:cNvSpPr>
            <a:spLocks noGrp="1"/>
          </p:cNvSpPr>
          <p:nvPr>
            <p:ph idx="1"/>
          </p:nvPr>
        </p:nvSpPr>
        <p:spPr>
          <a:xfrm>
            <a:off x="193098" y="1851885"/>
            <a:ext cx="10515600" cy="4351338"/>
          </a:xfrm>
        </p:spPr>
        <p:txBody>
          <a:bodyPr/>
          <a:lstStyle/>
          <a:p>
            <a:pPr>
              <a:buFont typeface="Wingdings" charset="2"/>
              <a:buChar char="§"/>
            </a:pPr>
            <a:r>
              <a:rPr lang="en-US" dirty="0"/>
              <a:t>Domains and Tools Must Meet Same Quality Criteria</a:t>
            </a:r>
          </a:p>
          <a:p>
            <a:pPr lvl="1"/>
            <a:r>
              <a:rPr lang="en-US" sz="2600" dirty="0"/>
              <a:t>Validity</a:t>
            </a:r>
          </a:p>
          <a:p>
            <a:pPr lvl="1"/>
            <a:r>
              <a:rPr lang="en-US" sz="2600" dirty="0"/>
              <a:t>Reliability</a:t>
            </a:r>
          </a:p>
          <a:p>
            <a:pPr lvl="1"/>
            <a:r>
              <a:rPr lang="en-US" sz="2600" dirty="0"/>
              <a:t>Responsiveness</a:t>
            </a:r>
          </a:p>
          <a:p>
            <a:pPr lvl="1"/>
            <a:r>
              <a:rPr lang="en-US" sz="2600" dirty="0"/>
              <a:t>Relevance to the target population</a:t>
            </a:r>
            <a:r>
              <a:rPr lang="en-US" sz="2600" dirty="0">
                <a:effectLst/>
              </a:rPr>
              <a:t> </a:t>
            </a:r>
            <a:endParaRPr lang="en-US" sz="2600" dirty="0"/>
          </a:p>
        </p:txBody>
      </p:sp>
      <p:pic>
        <p:nvPicPr>
          <p:cNvPr id="13" name="Picture 12" descr="Logo, company name&#10;&#10;Description automatically generated">
            <a:extLst>
              <a:ext uri="{FF2B5EF4-FFF2-40B4-BE49-F238E27FC236}">
                <a16:creationId xmlns:a16="http://schemas.microsoft.com/office/drawing/2014/main" id="{8D778D2F-8392-0646-ACAF-6C1BBFF34054}"/>
              </a:ext>
            </a:extLst>
          </p:cNvPr>
          <p:cNvPicPr>
            <a:picLocks noChangeAspect="1"/>
          </p:cNvPicPr>
          <p:nvPr/>
        </p:nvPicPr>
        <p:blipFill>
          <a:blip r:embed="rId2"/>
          <a:stretch>
            <a:fillRect/>
          </a:stretch>
        </p:blipFill>
        <p:spPr>
          <a:xfrm>
            <a:off x="10438598" y="106616"/>
            <a:ext cx="1809062" cy="1081161"/>
          </a:xfrm>
          <a:prstGeom prst="rect">
            <a:avLst/>
          </a:prstGeom>
        </p:spPr>
      </p:pic>
      <p:sp>
        <p:nvSpPr>
          <p:cNvPr id="2" name="Footer Placeholder 1">
            <a:extLst>
              <a:ext uri="{FF2B5EF4-FFF2-40B4-BE49-F238E27FC236}">
                <a16:creationId xmlns:a16="http://schemas.microsoft.com/office/drawing/2014/main" id="{8F470DBB-BD86-5249-95A2-18EC2B4DBF83}"/>
              </a:ext>
            </a:extLst>
          </p:cNvPr>
          <p:cNvSpPr>
            <a:spLocks noGrp="1"/>
          </p:cNvSpPr>
          <p:nvPr>
            <p:ph type="ftr" sz="quarter" idx="11"/>
          </p:nvPr>
        </p:nvSpPr>
        <p:spPr/>
        <p:txBody>
          <a:bodyPr/>
          <a:lstStyle/>
          <a:p>
            <a:r>
              <a:rPr lang="en-US"/>
              <a:t>WCCC 05 05 2021</a:t>
            </a:r>
          </a:p>
        </p:txBody>
      </p:sp>
      <p:sp>
        <p:nvSpPr>
          <p:cNvPr id="3" name="Slide Number Placeholder 2">
            <a:extLst>
              <a:ext uri="{FF2B5EF4-FFF2-40B4-BE49-F238E27FC236}">
                <a16:creationId xmlns:a16="http://schemas.microsoft.com/office/drawing/2014/main" id="{FC935C8F-86D5-464F-AD27-7AA0D2E0AC10}"/>
              </a:ext>
            </a:extLst>
          </p:cNvPr>
          <p:cNvSpPr>
            <a:spLocks noGrp="1"/>
          </p:cNvSpPr>
          <p:nvPr>
            <p:ph type="sldNum" sz="quarter" idx="12"/>
          </p:nvPr>
        </p:nvSpPr>
        <p:spPr/>
        <p:txBody>
          <a:bodyPr/>
          <a:lstStyle/>
          <a:p>
            <a:fld id="{EC24A47E-E2FC-0243-BDE2-0889C31E95BD}" type="slidenum">
              <a:rPr lang="en-US" smtClean="0"/>
              <a:t>12</a:t>
            </a:fld>
            <a:endParaRPr lang="en-US"/>
          </a:p>
        </p:txBody>
      </p:sp>
    </p:spTree>
    <p:extLst>
      <p:ext uri="{BB962C8B-B14F-4D97-AF65-F5344CB8AC3E}">
        <p14:creationId xmlns:p14="http://schemas.microsoft.com/office/powerpoint/2010/main" val="2942082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980BDB-AE36-8E49-B3CB-64DC7003A2DD}"/>
              </a:ext>
            </a:extLst>
          </p:cNvPr>
          <p:cNvSpPr>
            <a:spLocks noGrp="1"/>
          </p:cNvSpPr>
          <p:nvPr>
            <p:ph type="title"/>
          </p:nvPr>
        </p:nvSpPr>
        <p:spPr/>
        <p:txBody>
          <a:bodyPr>
            <a:normAutofit/>
          </a:bodyPr>
          <a:lstStyle/>
          <a:p>
            <a:r>
              <a:rPr lang="en-US" sz="4000" b="1" dirty="0">
                <a:latin typeface="Avenir Next Demi Bold"/>
                <a:cs typeface="Avenir Next Demi Bold"/>
              </a:rPr>
              <a:t>Next Step: </a:t>
            </a:r>
            <a:br>
              <a:rPr lang="en-US" sz="4000" b="1" dirty="0">
                <a:latin typeface="Avenir Next Demi Bold"/>
                <a:cs typeface="Avenir Next Demi Bold"/>
              </a:rPr>
            </a:br>
            <a:r>
              <a:rPr lang="en-US" sz="4000" b="1" dirty="0">
                <a:latin typeface="Avenir Next Demi Bold"/>
                <a:cs typeface="Avenir Next Demi Bold"/>
              </a:rPr>
              <a:t>Add Measurement Tool to Each Domain</a:t>
            </a:r>
          </a:p>
        </p:txBody>
      </p:sp>
      <p:sp>
        <p:nvSpPr>
          <p:cNvPr id="4" name="Content Placeholder 3">
            <a:extLst>
              <a:ext uri="{FF2B5EF4-FFF2-40B4-BE49-F238E27FC236}">
                <a16:creationId xmlns:a16="http://schemas.microsoft.com/office/drawing/2014/main" id="{28D14FA1-7E2D-4449-BF83-114AA33C1EEB}"/>
              </a:ext>
            </a:extLst>
          </p:cNvPr>
          <p:cNvSpPr>
            <a:spLocks noGrp="1"/>
          </p:cNvSpPr>
          <p:nvPr>
            <p:ph idx="1"/>
          </p:nvPr>
        </p:nvSpPr>
        <p:spPr>
          <a:xfrm>
            <a:off x="838200" y="1825625"/>
            <a:ext cx="10821452" cy="4351338"/>
          </a:xfrm>
        </p:spPr>
        <p:txBody>
          <a:bodyPr>
            <a:normAutofit lnSpcReduction="10000"/>
          </a:bodyPr>
          <a:lstStyle/>
          <a:p>
            <a:pPr marL="0" indent="0">
              <a:buNone/>
            </a:pPr>
            <a:r>
              <a:rPr lang="en-US" dirty="0"/>
              <a:t>Example:</a:t>
            </a:r>
          </a:p>
          <a:p>
            <a:pPr marL="0" indent="0">
              <a:buNone/>
            </a:pPr>
            <a:endParaRPr lang="en-US" dirty="0"/>
          </a:p>
          <a:p>
            <a:pPr fontAlgn="t"/>
            <a:r>
              <a:rPr lang="en-US" b="1" dirty="0"/>
              <a:t>Pain reduction</a:t>
            </a:r>
            <a:endParaRPr lang="en-US" dirty="0"/>
          </a:p>
          <a:p>
            <a:pPr lvl="1" fontAlgn="t"/>
            <a:r>
              <a:rPr lang="en-US" dirty="0"/>
              <a:t>WEF-CEP identified multiple validated Clinical and Patient-Centric Tools</a:t>
            </a:r>
          </a:p>
          <a:p>
            <a:pPr lvl="2" fontAlgn="t"/>
            <a:r>
              <a:rPr lang="en-US" b="1" dirty="0"/>
              <a:t>FACES Scale, VAS</a:t>
            </a:r>
            <a:r>
              <a:rPr lang="en-US" b="1" baseline="30000" dirty="0"/>
              <a:t>10</a:t>
            </a:r>
            <a:r>
              <a:rPr lang="en-US" b="1" dirty="0"/>
              <a:t>, QOL SF 12 &amp; SF 36, NRS, McGill Pain Questionnaire (SF-MPQ-2)</a:t>
            </a:r>
            <a:r>
              <a:rPr lang="en-US" b="1" baseline="30000" dirty="0"/>
              <a:t>9</a:t>
            </a:r>
            <a:r>
              <a:rPr lang="en-US" b="1" dirty="0"/>
              <a:t>,  VRS, FLACC, FPS-R, NOPPAIN, WHO Pain Ladder </a:t>
            </a:r>
          </a:p>
          <a:p>
            <a:pPr fontAlgn="t"/>
            <a:r>
              <a:rPr lang="en-US" b="1" dirty="0"/>
              <a:t>Goal: </a:t>
            </a:r>
            <a:r>
              <a:rPr lang="en-US" dirty="0"/>
              <a:t>Develop consensus for a single measurement tool, frequency and method of reporting as part of the Core Outcome Set</a:t>
            </a:r>
          </a:p>
          <a:p>
            <a:pPr lvl="1" fontAlgn="t"/>
            <a:r>
              <a:rPr lang="en-US" dirty="0"/>
              <a:t>Usually done using Delphi technique</a:t>
            </a:r>
          </a:p>
          <a:p>
            <a:pPr lvl="1" fontAlgn="t"/>
            <a:r>
              <a:rPr lang="en-US" dirty="0"/>
              <a:t>Not intended to specify a particular brand or proprietary technology</a:t>
            </a:r>
          </a:p>
          <a:p>
            <a:pPr lvl="2" fontAlgn="t"/>
            <a:r>
              <a:rPr lang="en-US" dirty="0"/>
              <a:t>Example: Wound measurement will be performed using digital imaging which could include a number of different imaging technologies</a:t>
            </a:r>
          </a:p>
          <a:p>
            <a:endParaRPr lang="en-US" dirty="0"/>
          </a:p>
          <a:p>
            <a:endParaRPr lang="en-US" dirty="0"/>
          </a:p>
        </p:txBody>
      </p:sp>
      <p:sp>
        <p:nvSpPr>
          <p:cNvPr id="2" name="Slide Number Placeholder 1"/>
          <p:cNvSpPr>
            <a:spLocks noGrp="1"/>
          </p:cNvSpPr>
          <p:nvPr>
            <p:ph type="sldNum" sz="quarter" idx="12"/>
          </p:nvPr>
        </p:nvSpPr>
        <p:spPr/>
        <p:txBody>
          <a:bodyPr/>
          <a:lstStyle/>
          <a:p>
            <a:pPr fontAlgn="base">
              <a:spcBef>
                <a:spcPct val="0"/>
              </a:spcBef>
              <a:spcAft>
                <a:spcPct val="0"/>
              </a:spcAft>
            </a:pPr>
            <a:fld id="{60593A1D-0D77-4F70-9B2A-3F53C9FD4C41}" type="slidenum">
              <a:rPr lang="en-US">
                <a:solidFill>
                  <a:srgbClr val="465E9C"/>
                </a:solidFill>
                <a:ea typeface="MS PGothic" pitchFamily="34" charset="-128"/>
              </a:rPr>
              <a:pPr fontAlgn="base">
                <a:spcBef>
                  <a:spcPct val="0"/>
                </a:spcBef>
                <a:spcAft>
                  <a:spcPct val="0"/>
                </a:spcAft>
              </a:pPr>
              <a:t>13</a:t>
            </a:fld>
            <a:endParaRPr lang="en-US" dirty="0">
              <a:solidFill>
                <a:srgbClr val="465E9C"/>
              </a:solidFill>
              <a:ea typeface="MS PGothic" pitchFamily="34" charset="-128"/>
            </a:endParaRPr>
          </a:p>
        </p:txBody>
      </p:sp>
      <p:pic>
        <p:nvPicPr>
          <p:cNvPr id="5" name="Picture 4" descr="Logo, company name&#10;&#10;Description automatically generated">
            <a:extLst>
              <a:ext uri="{FF2B5EF4-FFF2-40B4-BE49-F238E27FC236}">
                <a16:creationId xmlns:a16="http://schemas.microsoft.com/office/drawing/2014/main" id="{A0352FF0-448C-B14B-B5AC-28D05767AFF5}"/>
              </a:ext>
            </a:extLst>
          </p:cNvPr>
          <p:cNvPicPr>
            <a:picLocks noChangeAspect="1"/>
          </p:cNvPicPr>
          <p:nvPr/>
        </p:nvPicPr>
        <p:blipFill>
          <a:blip r:embed="rId3"/>
          <a:stretch>
            <a:fillRect/>
          </a:stretch>
        </p:blipFill>
        <p:spPr>
          <a:xfrm>
            <a:off x="10144141" y="114190"/>
            <a:ext cx="2047859" cy="1081161"/>
          </a:xfrm>
          <a:prstGeom prst="rect">
            <a:avLst/>
          </a:prstGeom>
        </p:spPr>
      </p:pic>
      <p:sp>
        <p:nvSpPr>
          <p:cNvPr id="6" name="Footer Placeholder 5">
            <a:extLst>
              <a:ext uri="{FF2B5EF4-FFF2-40B4-BE49-F238E27FC236}">
                <a16:creationId xmlns:a16="http://schemas.microsoft.com/office/drawing/2014/main" id="{AD3593F7-E33A-6A4E-8AA5-9B792333D121}"/>
              </a:ext>
            </a:extLst>
          </p:cNvPr>
          <p:cNvSpPr>
            <a:spLocks noGrp="1"/>
          </p:cNvSpPr>
          <p:nvPr>
            <p:ph type="ftr" sz="quarter" idx="11"/>
          </p:nvPr>
        </p:nvSpPr>
        <p:spPr/>
        <p:txBody>
          <a:bodyPr/>
          <a:lstStyle/>
          <a:p>
            <a:r>
              <a:rPr lang="en-US"/>
              <a:t>WCCC 05 05 2021</a:t>
            </a:r>
          </a:p>
        </p:txBody>
      </p:sp>
    </p:spTree>
    <p:extLst>
      <p:ext uri="{BB962C8B-B14F-4D97-AF65-F5344CB8AC3E}">
        <p14:creationId xmlns:p14="http://schemas.microsoft.com/office/powerpoint/2010/main" val="24797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593C5-FB46-2540-B6B7-7519F6F25173}"/>
              </a:ext>
            </a:extLst>
          </p:cNvPr>
          <p:cNvSpPr>
            <a:spLocks noGrp="1"/>
          </p:cNvSpPr>
          <p:nvPr>
            <p:ph type="title"/>
          </p:nvPr>
        </p:nvSpPr>
        <p:spPr/>
        <p:txBody>
          <a:bodyPr>
            <a:normAutofit/>
          </a:bodyPr>
          <a:lstStyle/>
          <a:p>
            <a:r>
              <a:rPr lang="en-US" sz="4000" b="1" dirty="0">
                <a:latin typeface="Avenir Next Demi Bold"/>
                <a:cs typeface="Avenir Next Demi Bold"/>
              </a:rPr>
              <a:t>WCCC Work Groups</a:t>
            </a:r>
          </a:p>
        </p:txBody>
      </p:sp>
      <p:sp>
        <p:nvSpPr>
          <p:cNvPr id="3" name="Content Placeholder 2">
            <a:extLst>
              <a:ext uri="{FF2B5EF4-FFF2-40B4-BE49-F238E27FC236}">
                <a16:creationId xmlns:a16="http://schemas.microsoft.com/office/drawing/2014/main" id="{7CB99B8B-C244-CC49-B7A6-2E8BA1D3D15D}"/>
              </a:ext>
            </a:extLst>
          </p:cNvPr>
          <p:cNvSpPr>
            <a:spLocks noGrp="1"/>
          </p:cNvSpPr>
          <p:nvPr>
            <p:ph idx="1"/>
          </p:nvPr>
        </p:nvSpPr>
        <p:spPr/>
        <p:txBody>
          <a:bodyPr/>
          <a:lstStyle/>
          <a:p>
            <a:pPr>
              <a:buFont typeface="Wingdings" charset="2"/>
              <a:buChar char="§"/>
            </a:pPr>
            <a:r>
              <a:rPr lang="en-US" dirty="0"/>
              <a:t>Form the foundation of the WCCC</a:t>
            </a:r>
          </a:p>
          <a:p>
            <a:pPr lvl="1"/>
            <a:r>
              <a:rPr lang="en-US" dirty="0"/>
              <a:t>Critical to accomplishing the WCCC mission</a:t>
            </a:r>
          </a:p>
          <a:p>
            <a:endParaRPr lang="en-US" dirty="0"/>
          </a:p>
          <a:p>
            <a:pPr>
              <a:buFont typeface="Wingdings" charset="2"/>
              <a:buChar char="§"/>
            </a:pPr>
            <a:r>
              <a:rPr lang="en-US" dirty="0"/>
              <a:t>Potential for people to accomplish extraordinary things when we work together with a sense of common purpose.</a:t>
            </a:r>
          </a:p>
          <a:p>
            <a:pPr marL="0" indent="0">
              <a:buNone/>
            </a:pPr>
            <a:endParaRPr lang="en-US" dirty="0"/>
          </a:p>
          <a:p>
            <a:endParaRPr lang="en-US" dirty="0"/>
          </a:p>
        </p:txBody>
      </p:sp>
      <p:pic>
        <p:nvPicPr>
          <p:cNvPr id="5" name="Picture 4" descr="A group of people holding hands&#10;&#10;Description automatically generated with medium confidence">
            <a:extLst>
              <a:ext uri="{FF2B5EF4-FFF2-40B4-BE49-F238E27FC236}">
                <a16:creationId xmlns:a16="http://schemas.microsoft.com/office/drawing/2014/main" id="{60BC642C-B73A-0342-AA03-FEEE24E0157F}"/>
              </a:ext>
            </a:extLst>
          </p:cNvPr>
          <p:cNvPicPr>
            <a:picLocks noChangeAspect="1"/>
          </p:cNvPicPr>
          <p:nvPr/>
        </p:nvPicPr>
        <p:blipFill>
          <a:blip r:embed="rId2"/>
          <a:stretch>
            <a:fillRect/>
          </a:stretch>
        </p:blipFill>
        <p:spPr>
          <a:xfrm>
            <a:off x="8153400" y="3848100"/>
            <a:ext cx="3289300" cy="2463800"/>
          </a:xfrm>
          <a:prstGeom prst="rect">
            <a:avLst/>
          </a:prstGeom>
        </p:spPr>
      </p:pic>
      <p:pic>
        <p:nvPicPr>
          <p:cNvPr id="6" name="Picture 5" descr="Logo, company name&#10;&#10;Description automatically generated">
            <a:extLst>
              <a:ext uri="{FF2B5EF4-FFF2-40B4-BE49-F238E27FC236}">
                <a16:creationId xmlns:a16="http://schemas.microsoft.com/office/drawing/2014/main" id="{534A9654-02BA-6B4E-9DD3-C1EEBDC9DE01}"/>
              </a:ext>
            </a:extLst>
          </p:cNvPr>
          <p:cNvPicPr>
            <a:picLocks noChangeAspect="1"/>
          </p:cNvPicPr>
          <p:nvPr/>
        </p:nvPicPr>
        <p:blipFill>
          <a:blip r:embed="rId3"/>
          <a:stretch>
            <a:fillRect/>
          </a:stretch>
        </p:blipFill>
        <p:spPr>
          <a:xfrm>
            <a:off x="10199801" y="106616"/>
            <a:ext cx="2047859" cy="1081161"/>
          </a:xfrm>
          <a:prstGeom prst="rect">
            <a:avLst/>
          </a:prstGeom>
        </p:spPr>
      </p:pic>
      <p:sp>
        <p:nvSpPr>
          <p:cNvPr id="4" name="Footer Placeholder 3">
            <a:extLst>
              <a:ext uri="{FF2B5EF4-FFF2-40B4-BE49-F238E27FC236}">
                <a16:creationId xmlns:a16="http://schemas.microsoft.com/office/drawing/2014/main" id="{8B71AA90-E077-0244-959C-7DBC7319FE5D}"/>
              </a:ext>
            </a:extLst>
          </p:cNvPr>
          <p:cNvSpPr>
            <a:spLocks noGrp="1"/>
          </p:cNvSpPr>
          <p:nvPr>
            <p:ph type="ftr" sz="quarter" idx="11"/>
          </p:nvPr>
        </p:nvSpPr>
        <p:spPr/>
        <p:txBody>
          <a:bodyPr/>
          <a:lstStyle/>
          <a:p>
            <a:r>
              <a:rPr lang="en-US"/>
              <a:t>WCCC 05 05 2021</a:t>
            </a:r>
          </a:p>
        </p:txBody>
      </p:sp>
      <p:sp>
        <p:nvSpPr>
          <p:cNvPr id="7" name="Slide Number Placeholder 6">
            <a:extLst>
              <a:ext uri="{FF2B5EF4-FFF2-40B4-BE49-F238E27FC236}">
                <a16:creationId xmlns:a16="http://schemas.microsoft.com/office/drawing/2014/main" id="{19FB73F4-CF71-504D-82CF-2A21E88D39DE}"/>
              </a:ext>
            </a:extLst>
          </p:cNvPr>
          <p:cNvSpPr>
            <a:spLocks noGrp="1"/>
          </p:cNvSpPr>
          <p:nvPr>
            <p:ph type="sldNum" sz="quarter" idx="12"/>
          </p:nvPr>
        </p:nvSpPr>
        <p:spPr/>
        <p:txBody>
          <a:bodyPr/>
          <a:lstStyle/>
          <a:p>
            <a:fld id="{EC24A47E-E2FC-0243-BDE2-0889C31E95BD}" type="slidenum">
              <a:rPr lang="en-US" smtClean="0"/>
              <a:t>14</a:t>
            </a:fld>
            <a:endParaRPr lang="en-US"/>
          </a:p>
        </p:txBody>
      </p:sp>
    </p:spTree>
    <p:extLst>
      <p:ext uri="{BB962C8B-B14F-4D97-AF65-F5344CB8AC3E}">
        <p14:creationId xmlns:p14="http://schemas.microsoft.com/office/powerpoint/2010/main" val="3620363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26DA9-842A-BF49-9B3E-EE9ABCDBDD7C}"/>
              </a:ext>
            </a:extLst>
          </p:cNvPr>
          <p:cNvSpPr>
            <a:spLocks noGrp="1"/>
          </p:cNvSpPr>
          <p:nvPr>
            <p:ph type="title"/>
          </p:nvPr>
        </p:nvSpPr>
        <p:spPr/>
        <p:txBody>
          <a:bodyPr>
            <a:normAutofit/>
          </a:bodyPr>
          <a:lstStyle/>
          <a:p>
            <a:r>
              <a:rPr lang="en-US" sz="4000" b="1" dirty="0">
                <a:latin typeface="Avenir Next Demi Bold"/>
                <a:cs typeface="Avenir Next Demi Bold"/>
              </a:rPr>
              <a:t>RWD Work Group</a:t>
            </a:r>
          </a:p>
        </p:txBody>
      </p:sp>
      <p:sp>
        <p:nvSpPr>
          <p:cNvPr id="3" name="Content Placeholder 2">
            <a:extLst>
              <a:ext uri="{FF2B5EF4-FFF2-40B4-BE49-F238E27FC236}">
                <a16:creationId xmlns:a16="http://schemas.microsoft.com/office/drawing/2014/main" id="{7362F67E-35FF-AA4C-8650-99CD64357871}"/>
              </a:ext>
            </a:extLst>
          </p:cNvPr>
          <p:cNvSpPr>
            <a:spLocks noGrp="1"/>
          </p:cNvSpPr>
          <p:nvPr>
            <p:ph idx="1"/>
          </p:nvPr>
        </p:nvSpPr>
        <p:spPr/>
        <p:txBody>
          <a:bodyPr>
            <a:normAutofit/>
          </a:bodyPr>
          <a:lstStyle/>
          <a:p>
            <a:pPr>
              <a:buFont typeface="Wingdings" charset="2"/>
              <a:buChar char="§"/>
            </a:pPr>
            <a:r>
              <a:rPr lang="en-US" sz="3200" dirty="0"/>
              <a:t>Marcia Nusgart and Dr. Snyder</a:t>
            </a:r>
          </a:p>
        </p:txBody>
      </p:sp>
      <p:sp>
        <p:nvSpPr>
          <p:cNvPr id="4" name="Footer Placeholder 3">
            <a:extLst>
              <a:ext uri="{FF2B5EF4-FFF2-40B4-BE49-F238E27FC236}">
                <a16:creationId xmlns:a16="http://schemas.microsoft.com/office/drawing/2014/main" id="{8CD52FBC-E49A-6349-B6AB-2F1369A4689D}"/>
              </a:ext>
            </a:extLst>
          </p:cNvPr>
          <p:cNvSpPr>
            <a:spLocks noGrp="1"/>
          </p:cNvSpPr>
          <p:nvPr>
            <p:ph type="ftr" sz="quarter" idx="11"/>
          </p:nvPr>
        </p:nvSpPr>
        <p:spPr/>
        <p:txBody>
          <a:bodyPr/>
          <a:lstStyle/>
          <a:p>
            <a:r>
              <a:rPr lang="en-US"/>
              <a:t>WCCC 05 05 2021</a:t>
            </a:r>
          </a:p>
        </p:txBody>
      </p:sp>
      <p:sp>
        <p:nvSpPr>
          <p:cNvPr id="5" name="Slide Number Placeholder 4">
            <a:extLst>
              <a:ext uri="{FF2B5EF4-FFF2-40B4-BE49-F238E27FC236}">
                <a16:creationId xmlns:a16="http://schemas.microsoft.com/office/drawing/2014/main" id="{33C3BA5A-59B6-9144-A0F4-770E814975A8}"/>
              </a:ext>
            </a:extLst>
          </p:cNvPr>
          <p:cNvSpPr>
            <a:spLocks noGrp="1"/>
          </p:cNvSpPr>
          <p:nvPr>
            <p:ph type="sldNum" sz="quarter" idx="12"/>
          </p:nvPr>
        </p:nvSpPr>
        <p:spPr/>
        <p:txBody>
          <a:bodyPr/>
          <a:lstStyle/>
          <a:p>
            <a:fld id="{EC24A47E-E2FC-0243-BDE2-0889C31E95BD}" type="slidenum">
              <a:rPr lang="en-US" smtClean="0"/>
              <a:t>15</a:t>
            </a:fld>
            <a:endParaRPr lang="en-US"/>
          </a:p>
        </p:txBody>
      </p:sp>
      <p:pic>
        <p:nvPicPr>
          <p:cNvPr id="6" name="Picture 5" descr="Logo, company name&#10;&#10;Description automatically generated">
            <a:extLst>
              <a:ext uri="{FF2B5EF4-FFF2-40B4-BE49-F238E27FC236}">
                <a16:creationId xmlns:a16="http://schemas.microsoft.com/office/drawing/2014/main" id="{81DA0092-A5D4-2E44-8847-074517607FF0}"/>
              </a:ext>
            </a:extLst>
          </p:cNvPr>
          <p:cNvPicPr>
            <a:picLocks noChangeAspect="1"/>
          </p:cNvPicPr>
          <p:nvPr/>
        </p:nvPicPr>
        <p:blipFill>
          <a:blip r:embed="rId2"/>
          <a:stretch>
            <a:fillRect/>
          </a:stretch>
        </p:blipFill>
        <p:spPr>
          <a:xfrm>
            <a:off x="10199801" y="106616"/>
            <a:ext cx="2047859" cy="1081161"/>
          </a:xfrm>
          <a:prstGeom prst="rect">
            <a:avLst/>
          </a:prstGeom>
        </p:spPr>
      </p:pic>
    </p:spTree>
    <p:extLst>
      <p:ext uri="{BB962C8B-B14F-4D97-AF65-F5344CB8AC3E}">
        <p14:creationId xmlns:p14="http://schemas.microsoft.com/office/powerpoint/2010/main" val="3316982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3" descr="A picture containing food&#10;&#10;Description automatically generated">
            <a:extLst>
              <a:ext uri="{FF2B5EF4-FFF2-40B4-BE49-F238E27FC236}">
                <a16:creationId xmlns:a16="http://schemas.microsoft.com/office/drawing/2014/main" id="{21667447-26AC-D94F-A429-5ACDAA4AF3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3525" y="5343526"/>
            <a:ext cx="2825750" cy="151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DADD91C5-2A5E-B84F-B5A5-E38A16D8E7C0}"/>
              </a:ext>
            </a:extLst>
          </p:cNvPr>
          <p:cNvCxnSpPr>
            <a:cxnSpLocks/>
          </p:cNvCxnSpPr>
          <p:nvPr/>
        </p:nvCxnSpPr>
        <p:spPr>
          <a:xfrm>
            <a:off x="2516981" y="3052729"/>
            <a:ext cx="7158038"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2209800" y="387929"/>
            <a:ext cx="7772400" cy="2288531"/>
          </a:xfrm>
        </p:spPr>
        <p:txBody>
          <a:bodyPr/>
          <a:lstStyle/>
          <a:p>
            <a:r>
              <a:rPr lang="en-US" sz="3600" dirty="0">
                <a:solidFill>
                  <a:srgbClr val="002060"/>
                </a:solidFill>
                <a:latin typeface="Avenir Next Demi Bold"/>
                <a:cs typeface="Avenir Next Demi Bold"/>
              </a:rPr>
              <a:t>Alliance of Wound Care Stakeholders Advocacy Regarding Real World Evidence </a:t>
            </a:r>
          </a:p>
        </p:txBody>
      </p:sp>
      <p:sp>
        <p:nvSpPr>
          <p:cNvPr id="3" name="Subtitle 2"/>
          <p:cNvSpPr>
            <a:spLocks noGrp="1"/>
          </p:cNvSpPr>
          <p:nvPr>
            <p:ph type="subTitle" idx="1"/>
          </p:nvPr>
        </p:nvSpPr>
        <p:spPr/>
        <p:txBody>
          <a:bodyPr/>
          <a:lstStyle/>
          <a:p>
            <a:r>
              <a:rPr lang="en-US" dirty="0">
                <a:solidFill>
                  <a:srgbClr val="002060"/>
                </a:solidFill>
                <a:latin typeface="Avenir Next Demi Bold"/>
                <a:cs typeface="Avenir Next Demi Bold"/>
              </a:rPr>
              <a:t>Presentation to WCCC</a:t>
            </a:r>
          </a:p>
          <a:p>
            <a:r>
              <a:rPr lang="en-US" dirty="0">
                <a:solidFill>
                  <a:srgbClr val="002060"/>
                </a:solidFill>
                <a:latin typeface="Avenir Next Demi Bold"/>
                <a:cs typeface="Avenir Next Demi Bold"/>
              </a:rPr>
              <a:t>May 5, 2021</a:t>
            </a:r>
          </a:p>
          <a:p>
            <a:r>
              <a:rPr lang="en-US" dirty="0">
                <a:solidFill>
                  <a:srgbClr val="002060"/>
                </a:solidFill>
                <a:latin typeface="Avenir Next Demi Bold"/>
                <a:cs typeface="Avenir Next Demi Bold"/>
              </a:rPr>
              <a:t>Marcia Nusgart R.Ph.</a:t>
            </a:r>
          </a:p>
          <a:p>
            <a:r>
              <a:rPr lang="en-US" dirty="0">
                <a:solidFill>
                  <a:srgbClr val="002060"/>
                </a:solidFill>
                <a:latin typeface="Avenir Next Demi Bold"/>
                <a:cs typeface="Avenir Next Demi Bold"/>
              </a:rPr>
              <a:t>Executive Director</a:t>
            </a:r>
          </a:p>
        </p:txBody>
      </p:sp>
    </p:spTree>
    <p:extLst>
      <p:ext uri="{BB962C8B-B14F-4D97-AF65-F5344CB8AC3E}">
        <p14:creationId xmlns:p14="http://schemas.microsoft.com/office/powerpoint/2010/main" val="3865779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2A696-7584-B34B-A2C6-AB41F52F7682}"/>
              </a:ext>
            </a:extLst>
          </p:cNvPr>
          <p:cNvSpPr>
            <a:spLocks noGrp="1"/>
          </p:cNvSpPr>
          <p:nvPr>
            <p:ph type="title"/>
          </p:nvPr>
        </p:nvSpPr>
        <p:spPr>
          <a:xfrm>
            <a:off x="1524000" y="0"/>
            <a:ext cx="9144000" cy="912018"/>
          </a:xfrm>
        </p:spPr>
        <p:txBody>
          <a:bodyPr/>
          <a:lstStyle/>
          <a:p>
            <a:r>
              <a:rPr lang="en-US" sz="3200" dirty="0">
                <a:solidFill>
                  <a:schemeClr val="accent6">
                    <a:lumMod val="75000"/>
                  </a:schemeClr>
                </a:solidFill>
                <a:latin typeface="Avenir Next Demi Bold"/>
                <a:cs typeface="Avenir Next Demi Bold"/>
              </a:rPr>
              <a:t>Alliance of Wound Care Stakeholders</a:t>
            </a:r>
          </a:p>
        </p:txBody>
      </p:sp>
      <p:sp>
        <p:nvSpPr>
          <p:cNvPr id="3" name="Content Placeholder 2">
            <a:extLst>
              <a:ext uri="{FF2B5EF4-FFF2-40B4-BE49-F238E27FC236}">
                <a16:creationId xmlns:a16="http://schemas.microsoft.com/office/drawing/2014/main" id="{10CD3BD7-D826-FE47-B4F2-6C38EA6E1314}"/>
              </a:ext>
            </a:extLst>
          </p:cNvPr>
          <p:cNvSpPr>
            <a:spLocks noGrp="1"/>
          </p:cNvSpPr>
          <p:nvPr>
            <p:ph idx="1"/>
          </p:nvPr>
        </p:nvSpPr>
        <p:spPr>
          <a:xfrm>
            <a:off x="514557" y="912019"/>
            <a:ext cx="10663382" cy="5377571"/>
          </a:xfrm>
        </p:spPr>
        <p:txBody>
          <a:bodyPr/>
          <a:lstStyle/>
          <a:p>
            <a:pPr>
              <a:lnSpc>
                <a:spcPct val="120000"/>
              </a:lnSpc>
              <a:spcBef>
                <a:spcPts val="0"/>
              </a:spcBef>
              <a:buClr>
                <a:schemeClr val="tx1"/>
              </a:buClr>
              <a:buFont typeface="Wingdings" charset="2"/>
              <a:buChar char="§"/>
              <a:defRPr/>
            </a:pPr>
            <a:r>
              <a:rPr lang="en-US" altLang="en-US" sz="2000" b="1" dirty="0">
                <a:solidFill>
                  <a:srgbClr val="002060"/>
                </a:solidFill>
                <a:latin typeface="Avenir Next Regular"/>
                <a:cs typeface="Avenir Next Regular"/>
              </a:rPr>
              <a:t>The Alliance is…</a:t>
            </a:r>
          </a:p>
          <a:p>
            <a:pPr lvl="1">
              <a:lnSpc>
                <a:spcPct val="120000"/>
              </a:lnSpc>
              <a:spcBef>
                <a:spcPts val="0"/>
              </a:spcBef>
              <a:buClr>
                <a:srgbClr val="C00000"/>
              </a:buClr>
              <a:buFont typeface="Arial"/>
              <a:buChar char="•"/>
              <a:defRPr/>
            </a:pPr>
            <a:r>
              <a:rPr lang="en-US" altLang="en-US" sz="1800" dirty="0">
                <a:solidFill>
                  <a:srgbClr val="002060"/>
                </a:solidFill>
                <a:latin typeface="Avenir Next Regular"/>
                <a:cs typeface="Avenir Next Regular"/>
              </a:rPr>
              <a:t>The unified voice for the wound care community to advocate on public policy issues that may create barriers to patient access to treatments or care. </a:t>
            </a:r>
          </a:p>
          <a:p>
            <a:pPr lvl="1">
              <a:lnSpc>
                <a:spcPct val="120000"/>
              </a:lnSpc>
              <a:spcBef>
                <a:spcPts val="0"/>
              </a:spcBef>
              <a:buClr>
                <a:srgbClr val="C00000"/>
              </a:buClr>
              <a:buFont typeface="Arial"/>
              <a:buChar char="•"/>
              <a:defRPr/>
            </a:pPr>
            <a:r>
              <a:rPr lang="en-US" altLang="en-US" sz="1800" dirty="0">
                <a:solidFill>
                  <a:srgbClr val="002060"/>
                </a:solidFill>
                <a:latin typeface="Avenir Next Regular"/>
                <a:cs typeface="Avenir Next Regular"/>
              </a:rPr>
              <a:t>Focused on key areas- appropriate coding, coverage and payment for wound care products and services, quality measures and wound care research</a:t>
            </a:r>
          </a:p>
          <a:p>
            <a:pPr lvl="1">
              <a:lnSpc>
                <a:spcPct val="120000"/>
              </a:lnSpc>
              <a:spcBef>
                <a:spcPts val="0"/>
              </a:spcBef>
              <a:buClr>
                <a:srgbClr val="C00000"/>
              </a:buClr>
              <a:buFont typeface="Arial"/>
              <a:buChar char="•"/>
              <a:defRPr/>
            </a:pPr>
            <a:r>
              <a:rPr lang="en-US" altLang="en-US" sz="1800" dirty="0">
                <a:solidFill>
                  <a:srgbClr val="002060"/>
                </a:solidFill>
                <a:latin typeface="Avenir Next Regular"/>
                <a:cs typeface="Avenir Next Regular"/>
              </a:rPr>
              <a:t>A non-profit multidisciplinary trade association of physician specialty societies, clinical and non-clinical associations, patient organizations, and business entities</a:t>
            </a:r>
          </a:p>
          <a:p>
            <a:pPr lvl="1">
              <a:lnSpc>
                <a:spcPct val="120000"/>
              </a:lnSpc>
              <a:spcBef>
                <a:spcPts val="0"/>
              </a:spcBef>
              <a:buClr>
                <a:srgbClr val="C00000"/>
              </a:buClr>
              <a:buFont typeface="Arial"/>
              <a:buChar char="•"/>
              <a:defRPr/>
            </a:pPr>
            <a:r>
              <a:rPr lang="en-US" altLang="en-US" sz="1800" dirty="0">
                <a:solidFill>
                  <a:srgbClr val="002060"/>
                </a:solidFill>
                <a:latin typeface="Avenir Next Regular"/>
                <a:cs typeface="Avenir Next Regular"/>
              </a:rPr>
              <a:t>The advocate- leveraging the expertise of its clinicians and clinical association members to influence regulatory agencies and decision makers</a:t>
            </a:r>
          </a:p>
          <a:p>
            <a:pPr lvl="1">
              <a:lnSpc>
                <a:spcPct val="120000"/>
              </a:lnSpc>
              <a:spcBef>
                <a:spcPts val="0"/>
              </a:spcBef>
              <a:buClr>
                <a:srgbClr val="C00000"/>
              </a:buClr>
              <a:buFont typeface="Arial"/>
              <a:buChar char="•"/>
              <a:defRPr/>
            </a:pPr>
            <a:r>
              <a:rPr lang="en-US" sz="1800" dirty="0">
                <a:solidFill>
                  <a:srgbClr val="002060"/>
                </a:solidFill>
                <a:latin typeface="Avenir Next Regular"/>
                <a:cs typeface="Avenir Next Regular"/>
              </a:rPr>
              <a:t>The go-to resource for policy makers and payers for expert knowledge on complex wounds</a:t>
            </a:r>
          </a:p>
          <a:p>
            <a:pPr lvl="1">
              <a:lnSpc>
                <a:spcPct val="120000"/>
              </a:lnSpc>
              <a:spcBef>
                <a:spcPts val="0"/>
              </a:spcBef>
              <a:buClr>
                <a:srgbClr val="C00000"/>
              </a:buClr>
              <a:defRPr/>
            </a:pPr>
            <a:endParaRPr lang="en-US" altLang="en-US" sz="1600" dirty="0">
              <a:solidFill>
                <a:srgbClr val="002060"/>
              </a:solidFill>
              <a:latin typeface="Avenir Next Regular"/>
              <a:cs typeface="Avenir Next Regular"/>
            </a:endParaRPr>
          </a:p>
          <a:p>
            <a:pPr>
              <a:lnSpc>
                <a:spcPct val="120000"/>
              </a:lnSpc>
              <a:spcBef>
                <a:spcPts val="0"/>
              </a:spcBef>
              <a:buClr>
                <a:schemeClr val="tx1"/>
              </a:buClr>
              <a:buFont typeface="Wingdings" charset="2"/>
              <a:buChar char="§"/>
              <a:defRPr/>
            </a:pPr>
            <a:r>
              <a:rPr lang="en-US" altLang="en-US" sz="2000" b="1" dirty="0">
                <a:solidFill>
                  <a:srgbClr val="002060"/>
                </a:solidFill>
                <a:latin typeface="Avenir Next Regular"/>
                <a:cs typeface="Avenir Next Regular"/>
              </a:rPr>
              <a:t>Mission of the Alliance is …</a:t>
            </a:r>
          </a:p>
          <a:p>
            <a:pPr lvl="1">
              <a:lnSpc>
                <a:spcPct val="120000"/>
              </a:lnSpc>
              <a:spcBef>
                <a:spcPts val="0"/>
              </a:spcBef>
              <a:buClr>
                <a:srgbClr val="C00000"/>
              </a:buClr>
              <a:buFont typeface="Arial"/>
              <a:buChar char="•"/>
              <a:defRPr/>
            </a:pPr>
            <a:r>
              <a:rPr lang="en-US" altLang="en-US" sz="1800" dirty="0">
                <a:solidFill>
                  <a:srgbClr val="002060"/>
                </a:solidFill>
                <a:latin typeface="Avenir Next Regular"/>
                <a:cs typeface="Avenir Next Regular"/>
              </a:rPr>
              <a:t>To promote quality care and access to wound care products and services for people with wounds</a:t>
            </a:r>
          </a:p>
          <a:p>
            <a:pPr lvl="1">
              <a:lnSpc>
                <a:spcPct val="120000"/>
              </a:lnSpc>
              <a:spcBef>
                <a:spcPts val="0"/>
              </a:spcBef>
              <a:buClr>
                <a:srgbClr val="C00000"/>
              </a:buClr>
              <a:buFont typeface="Arial"/>
              <a:buChar char="•"/>
              <a:defRPr/>
            </a:pPr>
            <a:r>
              <a:rPr lang="en-US" altLang="en-US" sz="1800" dirty="0">
                <a:solidFill>
                  <a:srgbClr val="002060"/>
                </a:solidFill>
                <a:latin typeface="Avenir Next Regular"/>
                <a:cs typeface="Avenir Next Regular"/>
              </a:rPr>
              <a:t>To create a coverage, coding and payment environment supporting best practices and innovation in wound care</a:t>
            </a:r>
          </a:p>
          <a:p>
            <a:pPr marL="342900" lvl="1" indent="0">
              <a:lnSpc>
                <a:spcPct val="120000"/>
              </a:lnSpc>
              <a:spcBef>
                <a:spcPts val="0"/>
              </a:spcBef>
              <a:buClr>
                <a:srgbClr val="C00000"/>
              </a:buClr>
              <a:buNone/>
              <a:defRPr/>
            </a:pPr>
            <a:endParaRPr lang="en-US" altLang="en-US" sz="2000" i="1" dirty="0"/>
          </a:p>
          <a:p>
            <a:endParaRPr lang="en-US" sz="2000" dirty="0"/>
          </a:p>
        </p:txBody>
      </p:sp>
    </p:spTree>
    <p:extLst>
      <p:ext uri="{BB962C8B-B14F-4D97-AF65-F5344CB8AC3E}">
        <p14:creationId xmlns:p14="http://schemas.microsoft.com/office/powerpoint/2010/main" val="2193591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96F82F6-958E-C740-8D64-4FFDE4ECE5BB}"/>
              </a:ext>
            </a:extLst>
          </p:cNvPr>
          <p:cNvSpPr/>
          <p:nvPr/>
        </p:nvSpPr>
        <p:spPr>
          <a:xfrm>
            <a:off x="9039568" y="5882003"/>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Book Antiqua"/>
            </a:endParaRPr>
          </a:p>
        </p:txBody>
      </p:sp>
      <p:sp>
        <p:nvSpPr>
          <p:cNvPr id="12" name="Rectangle 11">
            <a:extLst>
              <a:ext uri="{FF2B5EF4-FFF2-40B4-BE49-F238E27FC236}">
                <a16:creationId xmlns:a16="http://schemas.microsoft.com/office/drawing/2014/main" id="{E307BA47-27FB-B843-A3C5-F5616B5E32A0}"/>
              </a:ext>
            </a:extLst>
          </p:cNvPr>
          <p:cNvSpPr/>
          <p:nvPr/>
        </p:nvSpPr>
        <p:spPr>
          <a:xfrm>
            <a:off x="8095873" y="5892977"/>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Book Antiqua"/>
            </a:endParaRPr>
          </a:p>
        </p:txBody>
      </p:sp>
      <p:sp>
        <p:nvSpPr>
          <p:cNvPr id="11" name="Rectangle 10">
            <a:extLst>
              <a:ext uri="{FF2B5EF4-FFF2-40B4-BE49-F238E27FC236}">
                <a16:creationId xmlns:a16="http://schemas.microsoft.com/office/drawing/2014/main" id="{02E52B28-2D20-7849-BE93-C3EE665792BF}"/>
              </a:ext>
            </a:extLst>
          </p:cNvPr>
          <p:cNvSpPr/>
          <p:nvPr/>
        </p:nvSpPr>
        <p:spPr>
          <a:xfrm>
            <a:off x="9731981" y="5943600"/>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Book Antiqua"/>
            </a:endParaRPr>
          </a:p>
        </p:txBody>
      </p:sp>
      <p:sp>
        <p:nvSpPr>
          <p:cNvPr id="2" name="Title 1">
            <a:extLst>
              <a:ext uri="{FF2B5EF4-FFF2-40B4-BE49-F238E27FC236}">
                <a16:creationId xmlns:a16="http://schemas.microsoft.com/office/drawing/2014/main" id="{1D0C213F-3D0F-804D-969F-54E2D6872E92}"/>
              </a:ext>
            </a:extLst>
          </p:cNvPr>
          <p:cNvSpPr>
            <a:spLocks noGrp="1"/>
          </p:cNvSpPr>
          <p:nvPr>
            <p:ph type="title"/>
          </p:nvPr>
        </p:nvSpPr>
        <p:spPr>
          <a:xfrm>
            <a:off x="1524001" y="-1"/>
            <a:ext cx="9122381" cy="1149615"/>
          </a:xfrm>
        </p:spPr>
        <p:txBody>
          <a:bodyPr/>
          <a:lstStyle/>
          <a:p>
            <a:r>
              <a:rPr lang="en-US" sz="3000" dirty="0">
                <a:solidFill>
                  <a:schemeClr val="accent6">
                    <a:lumMod val="75000"/>
                  </a:schemeClr>
                </a:solidFill>
                <a:latin typeface="Avenir Next Demi Bold"/>
                <a:cs typeface="Avenir Next Demi Bold"/>
              </a:rPr>
              <a:t>Alliance of Wound Care Stakeholders Members	</a:t>
            </a:r>
          </a:p>
        </p:txBody>
      </p:sp>
      <p:graphicFrame>
        <p:nvGraphicFramePr>
          <p:cNvPr id="8" name="Table 8">
            <a:extLst>
              <a:ext uri="{FF2B5EF4-FFF2-40B4-BE49-F238E27FC236}">
                <a16:creationId xmlns:a16="http://schemas.microsoft.com/office/drawing/2014/main" id="{C6995DF4-D526-6046-9A63-57D847175F89}"/>
              </a:ext>
            </a:extLst>
          </p:cNvPr>
          <p:cNvGraphicFramePr>
            <a:graphicFrameLocks noGrp="1"/>
          </p:cNvGraphicFramePr>
          <p:nvPr>
            <p:ph idx="1"/>
          </p:nvPr>
        </p:nvGraphicFramePr>
        <p:xfrm>
          <a:off x="1790131" y="1301958"/>
          <a:ext cx="4572000" cy="5384319"/>
        </p:xfrm>
        <a:graphic>
          <a:graphicData uri="http://schemas.openxmlformats.org/drawingml/2006/table">
            <a:tbl>
              <a:tblPr firstRow="1" bandRow="1">
                <a:tableStyleId>{5C22544A-7EE6-4342-B048-85BDC9FD1C3A}</a:tableStyleId>
              </a:tblPr>
              <a:tblGrid>
                <a:gridCol w="2273869">
                  <a:extLst>
                    <a:ext uri="{9D8B030D-6E8A-4147-A177-3AD203B41FA5}">
                      <a16:colId xmlns:a16="http://schemas.microsoft.com/office/drawing/2014/main" val="3904853860"/>
                    </a:ext>
                  </a:extLst>
                </a:gridCol>
                <a:gridCol w="2298131">
                  <a:extLst>
                    <a:ext uri="{9D8B030D-6E8A-4147-A177-3AD203B41FA5}">
                      <a16:colId xmlns:a16="http://schemas.microsoft.com/office/drawing/2014/main" val="366250115"/>
                    </a:ext>
                  </a:extLst>
                </a:gridCol>
              </a:tblGrid>
              <a:tr h="44259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dirty="0">
                          <a:solidFill>
                            <a:srgbClr val="002060"/>
                          </a:solidFill>
                        </a:rPr>
                        <a:t>Academy of Nutrition and Dietetics </a:t>
                      </a:r>
                    </a:p>
                  </a:txBody>
                  <a:tcP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American Venous Forum</a:t>
                      </a:r>
                    </a:p>
                  </a:txBody>
                  <a:tcPr>
                    <a:solidFill>
                      <a:schemeClr val="bg1">
                        <a:lumMod val="95000"/>
                      </a:schemeClr>
                    </a:solidFill>
                  </a:tcPr>
                </a:tc>
                <a:extLst>
                  <a:ext uri="{0D108BD9-81ED-4DB2-BD59-A6C34878D82A}">
                    <a16:rowId xmlns:a16="http://schemas.microsoft.com/office/drawing/2014/main" val="4097237585"/>
                  </a:ext>
                </a:extLst>
              </a:tr>
              <a:tr h="44259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dirty="0">
                          <a:solidFill>
                            <a:srgbClr val="002060"/>
                          </a:solidFill>
                        </a:rPr>
                        <a:t>American Association of Nurse Practitioners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Amputee Coalition </a:t>
                      </a:r>
                    </a:p>
                    <a:p>
                      <a:endParaRPr lang="en-US" sz="1200" b="1" kern="1200" dirty="0">
                        <a:solidFill>
                          <a:srgbClr val="002060"/>
                        </a:solidFill>
                        <a:latin typeface="+mn-lt"/>
                        <a:ea typeface="+mn-ea"/>
                        <a:cs typeface="+mn-cs"/>
                      </a:endParaRPr>
                    </a:p>
                  </a:txBody>
                  <a:tcPr/>
                </a:tc>
                <a:extLst>
                  <a:ext uri="{0D108BD9-81ED-4DB2-BD59-A6C34878D82A}">
                    <a16:rowId xmlns:a16="http://schemas.microsoft.com/office/drawing/2014/main" val="86324780"/>
                  </a:ext>
                </a:extLst>
              </a:tr>
              <a:tr h="55480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dirty="0">
                          <a:solidFill>
                            <a:srgbClr val="002060"/>
                          </a:solidFill>
                        </a:rPr>
                        <a:t>American Board of Wound Medicine and Surgery</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Association for the Advancement of Wound Care</a:t>
                      </a:r>
                    </a:p>
                  </a:txBody>
                  <a:tcPr/>
                </a:tc>
                <a:extLst>
                  <a:ext uri="{0D108BD9-81ED-4DB2-BD59-A6C34878D82A}">
                    <a16:rowId xmlns:a16="http://schemas.microsoft.com/office/drawing/2014/main" val="1899325104"/>
                  </a:ext>
                </a:extLst>
              </a:tr>
              <a:tr h="44259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kern="1200" dirty="0">
                          <a:solidFill>
                            <a:srgbClr val="002060"/>
                          </a:solidFill>
                          <a:latin typeface="+mn-lt"/>
                          <a:ea typeface="+mn-ea"/>
                          <a:cs typeface="+mn-cs"/>
                        </a:rPr>
                        <a:t>American College of Foot &amp; Ankle Surgeons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National Pressure Injury Advisory Panel</a:t>
                      </a:r>
                    </a:p>
                  </a:txBody>
                  <a:tcPr/>
                </a:tc>
                <a:extLst>
                  <a:ext uri="{0D108BD9-81ED-4DB2-BD59-A6C34878D82A}">
                    <a16:rowId xmlns:a16="http://schemas.microsoft.com/office/drawing/2014/main" val="3418068491"/>
                  </a:ext>
                </a:extLst>
              </a:tr>
              <a:tr h="44259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dirty="0">
                          <a:solidFill>
                            <a:srgbClr val="002060"/>
                          </a:solidFill>
                        </a:rPr>
                        <a:t>American College of Hyperbaric Medicine</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National Lymphedema Network</a:t>
                      </a:r>
                    </a:p>
                  </a:txBody>
                  <a:tcPr/>
                </a:tc>
                <a:extLst>
                  <a:ext uri="{0D108BD9-81ED-4DB2-BD59-A6C34878D82A}">
                    <a16:rowId xmlns:a16="http://schemas.microsoft.com/office/drawing/2014/main" val="1988840217"/>
                  </a:ext>
                </a:extLst>
              </a:tr>
              <a:tr h="6196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American Diabetes Association Interest Group on Foot Care </a:t>
                      </a:r>
                      <a:endParaRPr lang="en-US" altLang="en-US" sz="1200" b="1" dirty="0">
                        <a:solidFill>
                          <a:srgbClr val="002060"/>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Society for Vascular Medicine</a:t>
                      </a:r>
                    </a:p>
                  </a:txBody>
                  <a:tcPr/>
                </a:tc>
                <a:extLst>
                  <a:ext uri="{0D108BD9-81ED-4DB2-BD59-A6C34878D82A}">
                    <a16:rowId xmlns:a16="http://schemas.microsoft.com/office/drawing/2014/main" val="2470647739"/>
                  </a:ext>
                </a:extLst>
              </a:tr>
              <a:tr h="44259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dirty="0">
                          <a:solidFill>
                            <a:srgbClr val="002060"/>
                          </a:solidFill>
                        </a:rPr>
                        <a:t>American Physical Therapy Association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Society for Vascular Surgery</a:t>
                      </a:r>
                    </a:p>
                  </a:txBody>
                  <a:tcPr/>
                </a:tc>
                <a:extLst>
                  <a:ext uri="{0D108BD9-81ED-4DB2-BD59-A6C34878D82A}">
                    <a16:rowId xmlns:a16="http://schemas.microsoft.com/office/drawing/2014/main" val="4210732377"/>
                  </a:ext>
                </a:extLst>
              </a:tr>
              <a:tr h="44259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American Podiatric Medical Association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Undersea &amp; Hyperbaric Medical Society</a:t>
                      </a:r>
                    </a:p>
                  </a:txBody>
                  <a:tcPr/>
                </a:tc>
                <a:extLst>
                  <a:ext uri="{0D108BD9-81ED-4DB2-BD59-A6C34878D82A}">
                    <a16:rowId xmlns:a16="http://schemas.microsoft.com/office/drawing/2014/main" val="2552089947"/>
                  </a:ext>
                </a:extLst>
              </a:tr>
              <a:tr h="44259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American Professional Wound Care Association</a:t>
                      </a:r>
                      <a:endParaRPr lang="en-US" altLang="en-US" sz="1200" b="1" dirty="0">
                        <a:solidFill>
                          <a:srgbClr val="002060"/>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Visiting Nurses Association of America</a:t>
                      </a:r>
                    </a:p>
                  </a:txBody>
                  <a:tcPr/>
                </a:tc>
                <a:extLst>
                  <a:ext uri="{0D108BD9-81ED-4DB2-BD59-A6C34878D82A}">
                    <a16:rowId xmlns:a16="http://schemas.microsoft.com/office/drawing/2014/main" val="1246525369"/>
                  </a:ext>
                </a:extLst>
              </a:tr>
              <a:tr h="442597">
                <a:tc>
                  <a:txBody>
                    <a:bodyPr/>
                    <a:lstStyle/>
                    <a:p>
                      <a:r>
                        <a:rPr lang="en-US" sz="1200" b="1" dirty="0">
                          <a:solidFill>
                            <a:srgbClr val="002060"/>
                          </a:solidFill>
                        </a:rPr>
                        <a:t>American Vein and Lymphatic Society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Wound Healing Society</a:t>
                      </a:r>
                    </a:p>
                    <a:p>
                      <a:endParaRPr lang="en-US" sz="1200" b="1" dirty="0">
                        <a:solidFill>
                          <a:srgbClr val="002060"/>
                        </a:solidFill>
                      </a:endParaRPr>
                    </a:p>
                  </a:txBody>
                  <a:tcPr/>
                </a:tc>
                <a:extLst>
                  <a:ext uri="{0D108BD9-81ED-4DB2-BD59-A6C34878D82A}">
                    <a16:rowId xmlns:a16="http://schemas.microsoft.com/office/drawing/2014/main" val="3153534468"/>
                  </a:ext>
                </a:extLst>
              </a:tr>
              <a:tr h="531834">
                <a:tc>
                  <a:txBody>
                    <a:bodyPr/>
                    <a:lstStyle/>
                    <a:p>
                      <a:r>
                        <a:rPr lang="en-US" sz="1200" b="1" dirty="0">
                          <a:solidFill>
                            <a:srgbClr val="002060"/>
                          </a:solidFill>
                        </a:rPr>
                        <a:t>American</a:t>
                      </a:r>
                      <a:r>
                        <a:rPr lang="en-US" sz="1200" b="1" baseline="0" dirty="0">
                          <a:solidFill>
                            <a:srgbClr val="002060"/>
                          </a:solidFill>
                        </a:rPr>
                        <a:t> Society of </a:t>
                      </a:r>
                      <a:r>
                        <a:rPr lang="en-US" sz="1200" b="1" baseline="0">
                          <a:solidFill>
                            <a:srgbClr val="002060"/>
                          </a:solidFill>
                        </a:rPr>
                        <a:t>Plastic Surgeons</a:t>
                      </a:r>
                      <a:endParaRPr lang="en-US" sz="1200" b="1" dirty="0">
                        <a:solidFill>
                          <a:srgbClr val="002060"/>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Wound Ostomy and Continence Nurses Society</a:t>
                      </a:r>
                    </a:p>
                  </a:txBody>
                  <a:tcPr/>
                </a:tc>
                <a:extLst>
                  <a:ext uri="{0D108BD9-81ED-4DB2-BD59-A6C34878D82A}">
                    <a16:rowId xmlns:a16="http://schemas.microsoft.com/office/drawing/2014/main" val="709989485"/>
                  </a:ext>
                </a:extLst>
              </a:tr>
            </a:tbl>
          </a:graphicData>
        </a:graphic>
      </p:graphicFrame>
      <p:graphicFrame>
        <p:nvGraphicFramePr>
          <p:cNvPr id="9" name="Table 8">
            <a:extLst>
              <a:ext uri="{FF2B5EF4-FFF2-40B4-BE49-F238E27FC236}">
                <a16:creationId xmlns:a16="http://schemas.microsoft.com/office/drawing/2014/main" id="{9746C49B-4205-1F4E-A2CE-A43B1FE7978A}"/>
              </a:ext>
            </a:extLst>
          </p:cNvPr>
          <p:cNvGraphicFramePr>
            <a:graphicFrameLocks/>
          </p:cNvGraphicFramePr>
          <p:nvPr/>
        </p:nvGraphicFramePr>
        <p:xfrm>
          <a:off x="6627341" y="1351407"/>
          <a:ext cx="3883710" cy="3926164"/>
        </p:xfrm>
        <a:graphic>
          <a:graphicData uri="http://schemas.openxmlformats.org/drawingml/2006/table">
            <a:tbl>
              <a:tblPr firstRow="1" bandRow="1">
                <a:tableStyleId>{5C22544A-7EE6-4342-B048-85BDC9FD1C3A}</a:tableStyleId>
              </a:tblPr>
              <a:tblGrid>
                <a:gridCol w="2264032">
                  <a:extLst>
                    <a:ext uri="{9D8B030D-6E8A-4147-A177-3AD203B41FA5}">
                      <a16:colId xmlns:a16="http://schemas.microsoft.com/office/drawing/2014/main" val="3904853860"/>
                    </a:ext>
                  </a:extLst>
                </a:gridCol>
                <a:gridCol w="1619678">
                  <a:extLst>
                    <a:ext uri="{9D8B030D-6E8A-4147-A177-3AD203B41FA5}">
                      <a16:colId xmlns:a16="http://schemas.microsoft.com/office/drawing/2014/main" val="366250115"/>
                    </a:ext>
                  </a:extLst>
                </a:gridCol>
              </a:tblGrid>
              <a:tr h="32498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3M Health Care</a:t>
                      </a:r>
                    </a:p>
                  </a:txBody>
                  <a:tcP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Life Net Health</a:t>
                      </a:r>
                    </a:p>
                  </a:txBody>
                  <a:tcPr>
                    <a:solidFill>
                      <a:schemeClr val="bg1">
                        <a:lumMod val="95000"/>
                      </a:schemeClr>
                    </a:solidFill>
                  </a:tcPr>
                </a:tc>
                <a:extLst>
                  <a:ext uri="{0D108BD9-81ED-4DB2-BD59-A6C34878D82A}">
                    <a16:rowId xmlns:a16="http://schemas.microsoft.com/office/drawing/2014/main" val="4097237585"/>
                  </a:ext>
                </a:extLst>
              </a:tr>
              <a:tr h="46109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Acera Surgical</a:t>
                      </a:r>
                      <a:endParaRPr lang="en-US" altLang="en-US" sz="1200" b="1" dirty="0">
                        <a:solidFill>
                          <a:srgbClr val="002060"/>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LymphaPress</a:t>
                      </a:r>
                      <a:endParaRPr lang="en-US" sz="1200" b="1" dirty="0">
                        <a:solidFill>
                          <a:srgbClr val="002060"/>
                        </a:solidFill>
                      </a:endParaRPr>
                    </a:p>
                  </a:txBody>
                  <a:tcPr/>
                </a:tc>
                <a:extLst>
                  <a:ext uri="{0D108BD9-81ED-4DB2-BD59-A6C34878D82A}">
                    <a16:rowId xmlns:a16="http://schemas.microsoft.com/office/drawing/2014/main" val="86324780"/>
                  </a:ext>
                </a:extLst>
              </a:tr>
              <a:tr h="4643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Advanced Oxygen Therapy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en-US" sz="1200" b="1" dirty="0">
                        <a:solidFill>
                          <a:srgbClr val="002060"/>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MedTech Solutions Group</a:t>
                      </a:r>
                    </a:p>
                  </a:txBody>
                  <a:tcPr/>
                </a:tc>
                <a:extLst>
                  <a:ext uri="{0D108BD9-81ED-4DB2-BD59-A6C34878D82A}">
                    <a16:rowId xmlns:a16="http://schemas.microsoft.com/office/drawing/2014/main" val="1899325104"/>
                  </a:ext>
                </a:extLst>
              </a:tr>
              <a:tr h="4643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dirty="0">
                          <a:solidFill>
                            <a:srgbClr val="002060"/>
                          </a:solidFill>
                        </a:rPr>
                        <a:t>American Medical Technologies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Misonix</a:t>
                      </a:r>
                      <a:endParaRPr lang="en-US" sz="1200" b="1" kern="1200" dirty="0">
                        <a:solidFill>
                          <a:srgbClr val="002060"/>
                        </a:solidFill>
                        <a:latin typeface="+mn-lt"/>
                        <a:ea typeface="+mn-ea"/>
                        <a:cs typeface="+mn-cs"/>
                      </a:endParaRPr>
                    </a:p>
                  </a:txBody>
                  <a:tcPr/>
                </a:tc>
                <a:extLst>
                  <a:ext uri="{0D108BD9-81ED-4DB2-BD59-A6C34878D82A}">
                    <a16:rowId xmlns:a16="http://schemas.microsoft.com/office/drawing/2014/main" val="3418068491"/>
                  </a:ext>
                </a:extLst>
              </a:tr>
              <a:tr h="4643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dirty="0">
                          <a:solidFill>
                            <a:srgbClr val="002060"/>
                          </a:solidFill>
                        </a:rPr>
                        <a:t>Bio Compression Systems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200" b="1" kern="1200" dirty="0">
                        <a:solidFill>
                          <a:srgbClr val="002060"/>
                        </a:solidFill>
                        <a:latin typeface="+mn-lt"/>
                        <a:ea typeface="+mn-ea"/>
                        <a:cs typeface="+mn-cs"/>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Prism Medical Products</a:t>
                      </a:r>
                    </a:p>
                  </a:txBody>
                  <a:tcPr/>
                </a:tc>
                <a:extLst>
                  <a:ext uri="{0D108BD9-81ED-4DB2-BD59-A6C34878D82A}">
                    <a16:rowId xmlns:a16="http://schemas.microsoft.com/office/drawing/2014/main" val="1988840217"/>
                  </a:ext>
                </a:extLst>
              </a:tr>
              <a:tr h="4643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Geistlich Pharma North America</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Sanara MedTech</a:t>
                      </a:r>
                    </a:p>
                  </a:txBody>
                  <a:tcPr/>
                </a:tc>
                <a:extLst>
                  <a:ext uri="{0D108BD9-81ED-4DB2-BD59-A6C34878D82A}">
                    <a16:rowId xmlns:a16="http://schemas.microsoft.com/office/drawing/2014/main" val="2470647739"/>
                  </a:ext>
                </a:extLst>
              </a:tr>
              <a:tr h="36496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Healogics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Smith &amp; Nephew</a:t>
                      </a:r>
                    </a:p>
                  </a:txBody>
                  <a:tcPr/>
                </a:tc>
                <a:extLst>
                  <a:ext uri="{0D108BD9-81ED-4DB2-BD59-A6C34878D82A}">
                    <a16:rowId xmlns:a16="http://schemas.microsoft.com/office/drawing/2014/main" val="4210732377"/>
                  </a:ext>
                </a:extLst>
              </a:tr>
              <a:tr h="27861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Integra Life Sciences</a:t>
                      </a:r>
                      <a:endParaRPr lang="en-US" altLang="en-US" sz="1200" b="1" dirty="0">
                        <a:solidFill>
                          <a:srgbClr val="002060"/>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Tactile Medical</a:t>
                      </a:r>
                      <a:endParaRPr lang="en-US" sz="1200" b="1" dirty="0">
                        <a:solidFill>
                          <a:srgbClr val="002060"/>
                        </a:solidFill>
                      </a:endParaRPr>
                    </a:p>
                  </a:txBody>
                  <a:tcPr/>
                </a:tc>
                <a:extLst>
                  <a:ext uri="{0D108BD9-81ED-4DB2-BD59-A6C34878D82A}">
                    <a16:rowId xmlns:a16="http://schemas.microsoft.com/office/drawing/2014/main" val="2552089947"/>
                  </a:ext>
                </a:extLst>
              </a:tr>
              <a:tr h="36042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en-US" sz="1200" b="1" dirty="0">
                          <a:solidFill>
                            <a:srgbClr val="002060"/>
                          </a:solidFill>
                        </a:rPr>
                        <a:t>Kathleen Schaum &amp; Assoc.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Tides Medical </a:t>
                      </a:r>
                    </a:p>
                  </a:txBody>
                  <a:tcPr/>
                </a:tc>
                <a:extLst>
                  <a:ext uri="{0D108BD9-81ED-4DB2-BD59-A6C34878D82A}">
                    <a16:rowId xmlns:a16="http://schemas.microsoft.com/office/drawing/2014/main" val="2319029125"/>
                  </a:ext>
                </a:extLst>
              </a:tr>
              <a:tr h="27861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rgbClr val="002060"/>
                          </a:solidFill>
                        </a:rPr>
                        <a:t>Kerecis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200" b="1" dirty="0">
                        <a:solidFill>
                          <a:srgbClr val="002060"/>
                        </a:solidFill>
                      </a:endParaRPr>
                    </a:p>
                  </a:txBody>
                  <a:tcPr/>
                </a:tc>
                <a:extLst>
                  <a:ext uri="{0D108BD9-81ED-4DB2-BD59-A6C34878D82A}">
                    <a16:rowId xmlns:a16="http://schemas.microsoft.com/office/drawing/2014/main" val="2652332348"/>
                  </a:ext>
                </a:extLst>
              </a:tr>
            </a:tbl>
          </a:graphicData>
        </a:graphic>
      </p:graphicFrame>
      <p:graphicFrame>
        <p:nvGraphicFramePr>
          <p:cNvPr id="6" name="Table 5">
            <a:extLst>
              <a:ext uri="{FF2B5EF4-FFF2-40B4-BE49-F238E27FC236}">
                <a16:creationId xmlns:a16="http://schemas.microsoft.com/office/drawing/2014/main" id="{46149400-4032-0E45-865A-90566F0D75BD}"/>
              </a:ext>
            </a:extLst>
          </p:cNvPr>
          <p:cNvGraphicFramePr>
            <a:graphicFrameLocks/>
          </p:cNvGraphicFramePr>
          <p:nvPr/>
        </p:nvGraphicFramePr>
        <p:xfrm>
          <a:off x="6806105" y="5812736"/>
          <a:ext cx="3383076" cy="899016"/>
        </p:xfrm>
        <a:graphic>
          <a:graphicData uri="http://schemas.openxmlformats.org/drawingml/2006/table">
            <a:tbl>
              <a:tblPr firstRow="1" bandRow="1">
                <a:tableStyleId>{5C22544A-7EE6-4342-B048-85BDC9FD1C3A}</a:tableStyleId>
              </a:tblPr>
              <a:tblGrid>
                <a:gridCol w="3383076">
                  <a:extLst>
                    <a:ext uri="{9D8B030D-6E8A-4147-A177-3AD203B41FA5}">
                      <a16:colId xmlns:a16="http://schemas.microsoft.com/office/drawing/2014/main" val="3904853860"/>
                    </a:ext>
                  </a:extLst>
                </a:gridCol>
              </a:tblGrid>
              <a:tr h="5244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American Board of Wound Management Foundation</a:t>
                      </a:r>
                    </a:p>
                  </a:txBody>
                  <a:tcPr>
                    <a:solidFill>
                      <a:schemeClr val="bg1">
                        <a:lumMod val="95000"/>
                      </a:schemeClr>
                    </a:solidFill>
                  </a:tcPr>
                </a:tc>
                <a:extLst>
                  <a:ext uri="{0D108BD9-81ED-4DB2-BD59-A6C34878D82A}">
                    <a16:rowId xmlns:a16="http://schemas.microsoft.com/office/drawing/2014/main" val="4097237585"/>
                  </a:ext>
                </a:extLst>
              </a:tr>
              <a:tr h="3745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02060"/>
                          </a:solidFill>
                          <a:latin typeface="+mn-lt"/>
                          <a:ea typeface="+mn-ea"/>
                          <a:cs typeface="+mn-cs"/>
                        </a:rPr>
                        <a:t>Coalition of Wound Care Manufacturers</a:t>
                      </a:r>
                    </a:p>
                  </a:txBody>
                  <a:tcPr/>
                </a:tc>
                <a:extLst>
                  <a:ext uri="{0D108BD9-81ED-4DB2-BD59-A6C34878D82A}">
                    <a16:rowId xmlns:a16="http://schemas.microsoft.com/office/drawing/2014/main" val="86324780"/>
                  </a:ext>
                </a:extLst>
              </a:tr>
            </a:tbl>
          </a:graphicData>
        </a:graphic>
      </p:graphicFrame>
      <p:sp>
        <p:nvSpPr>
          <p:cNvPr id="7" name="Rectangle 6">
            <a:extLst>
              <a:ext uri="{FF2B5EF4-FFF2-40B4-BE49-F238E27FC236}">
                <a16:creationId xmlns:a16="http://schemas.microsoft.com/office/drawing/2014/main" id="{E74CC990-DC4B-0D4C-BF26-3FC6D58990B8}"/>
              </a:ext>
            </a:extLst>
          </p:cNvPr>
          <p:cNvSpPr/>
          <p:nvPr/>
        </p:nvSpPr>
        <p:spPr>
          <a:xfrm>
            <a:off x="1790131" y="624836"/>
            <a:ext cx="4148920" cy="646331"/>
          </a:xfrm>
          <a:prstGeom prst="rect">
            <a:avLst/>
          </a:prstGeom>
        </p:spPr>
        <p:txBody>
          <a:bodyPr wrap="square">
            <a:spAutoFit/>
          </a:bodyPr>
          <a:lstStyle/>
          <a:p>
            <a:pPr algn="ctr" defTabSz="685800">
              <a:defRPr/>
            </a:pPr>
            <a:endParaRPr lang="en-US" b="1" cap="small" dirty="0">
              <a:solidFill>
                <a:srgbClr val="030057"/>
              </a:solidFill>
              <a:effectLst>
                <a:outerShdw blurRad="22225" dist="12700" dir="2700000" algn="tl" rotWithShape="0">
                  <a:srgbClr val="FFFFFF"/>
                </a:outerShdw>
              </a:effectLst>
              <a:latin typeface="Book Antiqua"/>
            </a:endParaRPr>
          </a:p>
          <a:p>
            <a:pPr algn="ctr" defTabSz="685800">
              <a:defRPr/>
            </a:pPr>
            <a:r>
              <a:rPr lang="en-US" b="1" cap="small" dirty="0">
                <a:solidFill>
                  <a:srgbClr val="C00000"/>
                </a:solidFill>
                <a:effectLst>
                  <a:outerShdw blurRad="22225" dist="12700" dir="2700000" algn="tl" rotWithShape="0">
                    <a:srgbClr val="FFFFFF"/>
                  </a:outerShdw>
                </a:effectLst>
                <a:latin typeface="Book Antiqua"/>
              </a:rPr>
              <a:t>Clinical Association Members </a:t>
            </a:r>
          </a:p>
        </p:txBody>
      </p:sp>
      <p:sp>
        <p:nvSpPr>
          <p:cNvPr id="10" name="Rectangle 9">
            <a:extLst>
              <a:ext uri="{FF2B5EF4-FFF2-40B4-BE49-F238E27FC236}">
                <a16:creationId xmlns:a16="http://schemas.microsoft.com/office/drawing/2014/main" id="{91DBF09B-FD65-1F4A-B329-C957561E4094}"/>
              </a:ext>
            </a:extLst>
          </p:cNvPr>
          <p:cNvSpPr/>
          <p:nvPr/>
        </p:nvSpPr>
        <p:spPr>
          <a:xfrm>
            <a:off x="6362131" y="901834"/>
            <a:ext cx="4148920" cy="369332"/>
          </a:xfrm>
          <a:prstGeom prst="rect">
            <a:avLst/>
          </a:prstGeom>
        </p:spPr>
        <p:txBody>
          <a:bodyPr wrap="square">
            <a:spAutoFit/>
          </a:bodyPr>
          <a:lstStyle/>
          <a:p>
            <a:pPr algn="ctr" defTabSz="685800">
              <a:defRPr/>
            </a:pPr>
            <a:r>
              <a:rPr lang="en-US" b="1" cap="small" dirty="0">
                <a:solidFill>
                  <a:srgbClr val="C00000"/>
                </a:solidFill>
                <a:effectLst>
                  <a:outerShdw blurRad="22225" dist="12700" dir="2700000" algn="tl" rotWithShape="0">
                    <a:srgbClr val="FFFFFF"/>
                  </a:outerShdw>
                </a:effectLst>
                <a:latin typeface="Book Antiqua"/>
              </a:rPr>
              <a:t>Business Entity Members </a:t>
            </a:r>
          </a:p>
        </p:txBody>
      </p:sp>
      <p:sp>
        <p:nvSpPr>
          <p:cNvPr id="3" name="Rectangle 2">
            <a:extLst>
              <a:ext uri="{FF2B5EF4-FFF2-40B4-BE49-F238E27FC236}">
                <a16:creationId xmlns:a16="http://schemas.microsoft.com/office/drawing/2014/main" id="{ABDB0369-B710-3B45-9C0B-2FC860B2A444}"/>
              </a:ext>
            </a:extLst>
          </p:cNvPr>
          <p:cNvSpPr/>
          <p:nvPr/>
        </p:nvSpPr>
        <p:spPr>
          <a:xfrm>
            <a:off x="6806105" y="5423818"/>
            <a:ext cx="3356508" cy="369332"/>
          </a:xfrm>
          <a:prstGeom prst="rect">
            <a:avLst/>
          </a:prstGeom>
        </p:spPr>
        <p:txBody>
          <a:bodyPr wrap="square">
            <a:spAutoFit/>
          </a:bodyPr>
          <a:lstStyle/>
          <a:p>
            <a:pPr defTabSz="685800">
              <a:defRPr/>
            </a:pPr>
            <a:r>
              <a:rPr lang="en-US" b="1" cap="small" dirty="0">
                <a:solidFill>
                  <a:srgbClr val="C00000"/>
                </a:solidFill>
                <a:effectLst>
                  <a:outerShdw blurRad="22225" dist="12700" dir="2700000" algn="tl" rotWithShape="0">
                    <a:srgbClr val="FFFFFF"/>
                  </a:outerShdw>
                </a:effectLst>
                <a:latin typeface="Book Antiqua"/>
              </a:rPr>
              <a:t>non-clinical members </a:t>
            </a:r>
          </a:p>
        </p:txBody>
      </p:sp>
    </p:spTree>
    <p:extLst>
      <p:ext uri="{BB962C8B-B14F-4D97-AF65-F5344CB8AC3E}">
        <p14:creationId xmlns:p14="http://schemas.microsoft.com/office/powerpoint/2010/main" val="3361541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33566-26C7-D14F-AE78-976365ACA39D}"/>
              </a:ext>
            </a:extLst>
          </p:cNvPr>
          <p:cNvSpPr>
            <a:spLocks noGrp="1"/>
          </p:cNvSpPr>
          <p:nvPr>
            <p:ph type="title"/>
          </p:nvPr>
        </p:nvSpPr>
        <p:spPr>
          <a:xfrm>
            <a:off x="1459344" y="415637"/>
            <a:ext cx="9208656" cy="574963"/>
          </a:xfrm>
        </p:spPr>
        <p:txBody>
          <a:bodyPr/>
          <a:lstStyle/>
          <a:p>
            <a:r>
              <a:rPr lang="en-US" sz="3200" dirty="0">
                <a:solidFill>
                  <a:schemeClr val="accent6">
                    <a:lumMod val="75000"/>
                  </a:schemeClr>
                </a:solidFill>
                <a:latin typeface="Avenir Next Demi Bold"/>
                <a:cs typeface="Avenir Next Demi Bold"/>
              </a:rPr>
              <a:t>Alliance Advocates Use Of Real World Evidence Over RCTs in Wound Care</a:t>
            </a:r>
            <a:br>
              <a:rPr lang="en-US" sz="3200" dirty="0">
                <a:solidFill>
                  <a:schemeClr val="accent6">
                    <a:lumMod val="75000"/>
                  </a:schemeClr>
                </a:solidFill>
                <a:latin typeface="Avenir Next Demi Bold"/>
                <a:cs typeface="Avenir Next Demi Bold"/>
              </a:rPr>
            </a:br>
            <a:endParaRPr lang="en-US" sz="3200" dirty="0">
              <a:solidFill>
                <a:schemeClr val="accent6">
                  <a:lumMod val="75000"/>
                </a:schemeClr>
              </a:solidFill>
              <a:latin typeface="Avenir Next Demi Bold"/>
              <a:cs typeface="Avenir Next Demi Bold"/>
            </a:endParaRPr>
          </a:p>
        </p:txBody>
      </p:sp>
      <p:sp>
        <p:nvSpPr>
          <p:cNvPr id="3" name="Content Placeholder 2">
            <a:extLst>
              <a:ext uri="{FF2B5EF4-FFF2-40B4-BE49-F238E27FC236}">
                <a16:creationId xmlns:a16="http://schemas.microsoft.com/office/drawing/2014/main" id="{0DD699A4-FDFD-AE40-9823-23C0874367F7}"/>
              </a:ext>
            </a:extLst>
          </p:cNvPr>
          <p:cNvSpPr>
            <a:spLocks noGrp="1"/>
          </p:cNvSpPr>
          <p:nvPr>
            <p:ph idx="1"/>
          </p:nvPr>
        </p:nvSpPr>
        <p:spPr>
          <a:xfrm>
            <a:off x="569298" y="1330763"/>
            <a:ext cx="10514728" cy="5625609"/>
          </a:xfrm>
        </p:spPr>
        <p:txBody>
          <a:bodyPr/>
          <a:lstStyle/>
          <a:p>
            <a:pPr>
              <a:buFont typeface="Wingdings" charset="2"/>
              <a:buChar char="§"/>
            </a:pPr>
            <a:r>
              <a:rPr lang="en-US" sz="2000" dirty="0">
                <a:solidFill>
                  <a:srgbClr val="002060"/>
                </a:solidFill>
                <a:latin typeface="Avenir Next Regular"/>
                <a:cs typeface="Avenir Next Regular"/>
              </a:rPr>
              <a:t>RCTs are appropriate to initially determine efficacy, </a:t>
            </a:r>
            <a:r>
              <a:rPr lang="en-US" sz="2000" b="1" i="1" dirty="0">
                <a:solidFill>
                  <a:srgbClr val="002060"/>
                </a:solidFill>
                <a:latin typeface="Avenir Next Regular"/>
                <a:cs typeface="Avenir Next Regular"/>
              </a:rPr>
              <a:t>BUT</a:t>
            </a:r>
            <a:r>
              <a:rPr lang="en-US" sz="2000" dirty="0">
                <a:solidFill>
                  <a:srgbClr val="002060"/>
                </a:solidFill>
                <a:latin typeface="Avenir Next Regular"/>
                <a:cs typeface="Avenir Next Regular"/>
              </a:rPr>
              <a:t> may not be generalizable to “real world” wound care patients because many have multiple comorbidities or come from highly vulnerable populations that are typically excluded from controlled trials.</a:t>
            </a:r>
          </a:p>
          <a:p>
            <a:pPr>
              <a:buFont typeface="Wingdings" charset="2"/>
              <a:buChar char="§"/>
            </a:pPr>
            <a:endParaRPr lang="en-US" sz="2000" dirty="0">
              <a:solidFill>
                <a:srgbClr val="002060"/>
              </a:solidFill>
              <a:latin typeface="Avenir Next Regular"/>
              <a:cs typeface="Avenir Next Regular"/>
            </a:endParaRPr>
          </a:p>
          <a:p>
            <a:pPr>
              <a:buFont typeface="Wingdings" charset="2"/>
              <a:buChar char="§"/>
            </a:pPr>
            <a:r>
              <a:rPr lang="en-US" sz="2000" dirty="0">
                <a:solidFill>
                  <a:srgbClr val="002060"/>
                </a:solidFill>
                <a:latin typeface="Avenir Next Regular"/>
                <a:cs typeface="Avenir Next Regular"/>
              </a:rPr>
              <a:t>RCTs difficult to properly execute in wound care research since healing chronic wounds often requires many repeated, sequential, or overlapping treatments to completely heal a wound, and this approach cannot be easily accomplished in an RCT.</a:t>
            </a:r>
          </a:p>
          <a:p>
            <a:pPr>
              <a:buFont typeface="Wingdings" charset="2"/>
              <a:buChar char="§"/>
            </a:pPr>
            <a:endParaRPr lang="en-US" sz="2000" dirty="0">
              <a:solidFill>
                <a:srgbClr val="002060"/>
              </a:solidFill>
              <a:latin typeface="Avenir Next Regular"/>
              <a:cs typeface="Avenir Next Regular"/>
            </a:endParaRPr>
          </a:p>
          <a:p>
            <a:pPr>
              <a:buFont typeface="Wingdings" charset="2"/>
              <a:buChar char="§"/>
            </a:pPr>
            <a:r>
              <a:rPr lang="en-US" sz="2000" dirty="0">
                <a:solidFill>
                  <a:srgbClr val="002060"/>
                </a:solidFill>
                <a:latin typeface="Avenir Next Regular"/>
                <a:cs typeface="Avenir Next Regular"/>
              </a:rPr>
              <a:t>Some promising wound care products do not work well in all wound care populations despite having reasonable successful outcomes in RCTs since wound care RCTs are of limited duration to keep trial costs down, which limits the size/depth, and type of wound that can be treated and expected to heal within the trial time frame. </a:t>
            </a:r>
          </a:p>
          <a:p>
            <a:pPr lvl="1"/>
            <a:endParaRPr lang="en-US" sz="2000" dirty="0">
              <a:solidFill>
                <a:schemeClr val="accent6">
                  <a:lumMod val="75000"/>
                </a:schemeClr>
              </a:solidFill>
              <a:latin typeface="Avenir Next Regular"/>
              <a:cs typeface="Avenir Next Regular"/>
            </a:endParaRPr>
          </a:p>
          <a:p>
            <a:pPr lvl="1"/>
            <a:endParaRPr lang="en-US" sz="2000" dirty="0">
              <a:solidFill>
                <a:schemeClr val="accent6">
                  <a:lumMod val="75000"/>
                </a:schemeClr>
              </a:solidFill>
            </a:endParaRPr>
          </a:p>
        </p:txBody>
      </p:sp>
    </p:spTree>
    <p:extLst>
      <p:ext uri="{BB962C8B-B14F-4D97-AF65-F5344CB8AC3E}">
        <p14:creationId xmlns:p14="http://schemas.microsoft.com/office/powerpoint/2010/main" val="2488970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C2FE6-FEC7-F84A-A66E-A359F8B53A7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4AA583FA-8445-BD42-8E6E-7D6EE1C7FAA5}"/>
              </a:ext>
            </a:extLst>
          </p:cNvPr>
          <p:cNvSpPr>
            <a:spLocks noGrp="1"/>
          </p:cNvSpPr>
          <p:nvPr>
            <p:ph idx="1"/>
          </p:nvPr>
        </p:nvSpPr>
        <p:spPr>
          <a:xfrm>
            <a:off x="557217" y="2089523"/>
            <a:ext cx="10839681" cy="4137420"/>
          </a:xfrm>
        </p:spPr>
        <p:txBody>
          <a:bodyPr>
            <a:normAutofit fontScale="92500" lnSpcReduction="20000"/>
          </a:bodyPr>
          <a:lstStyle/>
          <a:p>
            <a:pPr lvl="0">
              <a:buFont typeface="Wingdings" charset="2"/>
              <a:buChar char="§"/>
            </a:pPr>
            <a:r>
              <a:rPr lang="en-US" b="1" dirty="0"/>
              <a:t>Steering Committee</a:t>
            </a:r>
            <a:r>
              <a:rPr lang="en-US" dirty="0"/>
              <a:t>, structure and development- will establish the coordination of structure via meeting in next 30-45 days</a:t>
            </a:r>
          </a:p>
          <a:p>
            <a:pPr lvl="0">
              <a:buFont typeface="Wingdings" charset="2"/>
              <a:buChar char="§"/>
            </a:pPr>
            <a:r>
              <a:rPr lang="en-US" b="1" dirty="0"/>
              <a:t>Meetings and Communication to WC Community-</a:t>
            </a:r>
            <a:r>
              <a:rPr lang="en-US" dirty="0"/>
              <a:t>looking for opportunities </a:t>
            </a:r>
          </a:p>
          <a:p>
            <a:pPr lvl="0">
              <a:buFont typeface="Wingdings" charset="2"/>
              <a:buChar char="§"/>
            </a:pPr>
            <a:r>
              <a:rPr lang="en-US" b="1" dirty="0"/>
              <a:t>3 Work Groups </a:t>
            </a:r>
            <a:r>
              <a:rPr lang="en-US" dirty="0"/>
              <a:t>Chairs and steps to develop-  </a:t>
            </a:r>
          </a:p>
          <a:p>
            <a:pPr lvl="1">
              <a:buFont typeface="Arial"/>
              <a:buChar char="•"/>
            </a:pPr>
            <a:r>
              <a:rPr lang="en-US" b="1" dirty="0"/>
              <a:t>Tools:</a:t>
            </a:r>
            <a:r>
              <a:rPr lang="en-US" dirty="0"/>
              <a:t> Recommend milestones, goals and start with platform that WEP-CEF developed-  COSs discussion- evidence and methods Dr. Lisa Gould</a:t>
            </a:r>
          </a:p>
          <a:p>
            <a:pPr lvl="1">
              <a:buFont typeface="Arial"/>
              <a:buChar char="•"/>
            </a:pPr>
            <a:r>
              <a:rPr lang="en-US" b="1" dirty="0"/>
              <a:t>RWD: </a:t>
            </a:r>
            <a:r>
              <a:rPr lang="en-US" dirty="0"/>
              <a:t>Start the discussion- Marcia Nusgart and Dr. Robert Snyder </a:t>
            </a:r>
          </a:p>
          <a:p>
            <a:pPr lvl="1">
              <a:buFont typeface="Arial"/>
              <a:buChar char="•"/>
            </a:pPr>
            <a:r>
              <a:rPr lang="en-US" b="1" dirty="0"/>
              <a:t>GAPS: </a:t>
            </a:r>
            <a:r>
              <a:rPr lang="en-US" dirty="0"/>
              <a:t>Dr. William Li</a:t>
            </a:r>
          </a:p>
          <a:p>
            <a:pPr>
              <a:buFont typeface="Wingdings" charset="2"/>
              <a:buChar char="§"/>
            </a:pPr>
            <a:r>
              <a:rPr lang="en-US" dirty="0"/>
              <a:t> </a:t>
            </a:r>
            <a:r>
              <a:rPr lang="en-US" b="1" dirty="0"/>
              <a:t>Recommendation for additions to WCCC</a:t>
            </a:r>
          </a:p>
          <a:p>
            <a:pPr>
              <a:buFont typeface="Wingdings" charset="2"/>
              <a:buChar char="§"/>
            </a:pPr>
            <a:endParaRPr lang="en-US" dirty="0"/>
          </a:p>
        </p:txBody>
      </p:sp>
      <p:sp>
        <p:nvSpPr>
          <p:cNvPr id="4" name="Footer Placeholder 3">
            <a:extLst>
              <a:ext uri="{FF2B5EF4-FFF2-40B4-BE49-F238E27FC236}">
                <a16:creationId xmlns:a16="http://schemas.microsoft.com/office/drawing/2014/main" id="{8FDF645D-4F63-3C42-85C0-39C0FB3BB4D2}"/>
              </a:ext>
            </a:extLst>
          </p:cNvPr>
          <p:cNvSpPr>
            <a:spLocks noGrp="1"/>
          </p:cNvSpPr>
          <p:nvPr>
            <p:ph type="ftr" sz="quarter" idx="11"/>
          </p:nvPr>
        </p:nvSpPr>
        <p:spPr/>
        <p:txBody>
          <a:bodyPr/>
          <a:lstStyle/>
          <a:p>
            <a:r>
              <a:rPr lang="en-US" dirty="0"/>
              <a:t>WCCC 05 05 2021</a:t>
            </a:r>
          </a:p>
        </p:txBody>
      </p:sp>
      <p:sp>
        <p:nvSpPr>
          <p:cNvPr id="5" name="Slide Number Placeholder 4">
            <a:extLst>
              <a:ext uri="{FF2B5EF4-FFF2-40B4-BE49-F238E27FC236}">
                <a16:creationId xmlns:a16="http://schemas.microsoft.com/office/drawing/2014/main" id="{17992068-0573-E84E-9465-4CCFEE6DF4D0}"/>
              </a:ext>
            </a:extLst>
          </p:cNvPr>
          <p:cNvSpPr>
            <a:spLocks noGrp="1"/>
          </p:cNvSpPr>
          <p:nvPr>
            <p:ph type="sldNum" sz="quarter" idx="12"/>
          </p:nvPr>
        </p:nvSpPr>
        <p:spPr/>
        <p:txBody>
          <a:bodyPr/>
          <a:lstStyle/>
          <a:p>
            <a:fld id="{B2DC25EE-239B-4C5F-AAD1-255A7D5F1EE2}" type="slidenum">
              <a:rPr lang="en-US" smtClean="0"/>
              <a:t>2</a:t>
            </a:fld>
            <a:endParaRPr lang="en-US"/>
          </a:p>
        </p:txBody>
      </p:sp>
      <p:pic>
        <p:nvPicPr>
          <p:cNvPr id="6" name="Picture 5" descr="Logo, company name&#10;&#10;Description automatically generated">
            <a:extLst>
              <a:ext uri="{FF2B5EF4-FFF2-40B4-BE49-F238E27FC236}">
                <a16:creationId xmlns:a16="http://schemas.microsoft.com/office/drawing/2014/main" id="{DD7AA42A-5386-6C44-A2B3-5D8A0FA879CB}"/>
              </a:ext>
            </a:extLst>
          </p:cNvPr>
          <p:cNvPicPr>
            <a:picLocks noChangeAspect="1"/>
          </p:cNvPicPr>
          <p:nvPr/>
        </p:nvPicPr>
        <p:blipFill>
          <a:blip r:embed="rId2"/>
          <a:stretch>
            <a:fillRect/>
          </a:stretch>
        </p:blipFill>
        <p:spPr>
          <a:xfrm>
            <a:off x="10199801" y="106616"/>
            <a:ext cx="2047859" cy="1081161"/>
          </a:xfrm>
          <a:prstGeom prst="rect">
            <a:avLst/>
          </a:prstGeom>
        </p:spPr>
      </p:pic>
    </p:spTree>
    <p:extLst>
      <p:ext uri="{BB962C8B-B14F-4D97-AF65-F5344CB8AC3E}">
        <p14:creationId xmlns:p14="http://schemas.microsoft.com/office/powerpoint/2010/main" val="4192570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33566-26C7-D14F-AE78-976365ACA39D}"/>
              </a:ext>
            </a:extLst>
          </p:cNvPr>
          <p:cNvSpPr>
            <a:spLocks noGrp="1"/>
          </p:cNvSpPr>
          <p:nvPr>
            <p:ph type="title"/>
          </p:nvPr>
        </p:nvSpPr>
        <p:spPr>
          <a:xfrm>
            <a:off x="1459344" y="415637"/>
            <a:ext cx="9208656" cy="574963"/>
          </a:xfrm>
        </p:spPr>
        <p:txBody>
          <a:bodyPr/>
          <a:lstStyle/>
          <a:p>
            <a:r>
              <a:rPr lang="en-US" sz="2800" dirty="0">
                <a:solidFill>
                  <a:schemeClr val="accent6">
                    <a:lumMod val="75000"/>
                  </a:schemeClr>
                </a:solidFill>
                <a:latin typeface="Avenir Next Demi Bold"/>
                <a:cs typeface="Avenir Next Demi Bold"/>
              </a:rPr>
              <a:t>RCTs Can Be Difficult to Properly Execute in Wound Care Research Due to: </a:t>
            </a:r>
            <a:br>
              <a:rPr lang="en-US" sz="3200" dirty="0">
                <a:solidFill>
                  <a:schemeClr val="accent6">
                    <a:lumMod val="75000"/>
                  </a:schemeClr>
                </a:solidFill>
                <a:latin typeface="Avenir Next Demi Bold"/>
                <a:cs typeface="Avenir Next Demi Bold"/>
              </a:rPr>
            </a:br>
            <a:endParaRPr lang="en-US" sz="3200" dirty="0">
              <a:solidFill>
                <a:schemeClr val="accent6">
                  <a:lumMod val="75000"/>
                </a:schemeClr>
              </a:solidFill>
              <a:latin typeface="Avenir Next Demi Bold"/>
              <a:cs typeface="Avenir Next Demi Bold"/>
            </a:endParaRPr>
          </a:p>
        </p:txBody>
      </p:sp>
      <p:sp>
        <p:nvSpPr>
          <p:cNvPr id="3" name="Content Placeholder 2">
            <a:extLst>
              <a:ext uri="{FF2B5EF4-FFF2-40B4-BE49-F238E27FC236}">
                <a16:creationId xmlns:a16="http://schemas.microsoft.com/office/drawing/2014/main" id="{0DD699A4-FDFD-AE40-9823-23C0874367F7}"/>
              </a:ext>
            </a:extLst>
          </p:cNvPr>
          <p:cNvSpPr>
            <a:spLocks noGrp="1"/>
          </p:cNvSpPr>
          <p:nvPr>
            <p:ph idx="1"/>
          </p:nvPr>
        </p:nvSpPr>
        <p:spPr>
          <a:xfrm>
            <a:off x="613089" y="1253369"/>
            <a:ext cx="10827601" cy="5867401"/>
          </a:xfrm>
        </p:spPr>
        <p:txBody>
          <a:bodyPr/>
          <a:lstStyle/>
          <a:p>
            <a:pPr>
              <a:buFont typeface="Wingdings" charset="2"/>
              <a:buChar char="§"/>
            </a:pPr>
            <a:r>
              <a:rPr lang="en-US" sz="2200" dirty="0">
                <a:solidFill>
                  <a:srgbClr val="002060"/>
                </a:solidFill>
                <a:latin typeface="Avenir Next Regular"/>
                <a:cs typeface="Avenir Next Regular"/>
              </a:rPr>
              <a:t>Lack of funding </a:t>
            </a:r>
          </a:p>
          <a:p>
            <a:pPr>
              <a:buFont typeface="Wingdings" charset="2"/>
              <a:buChar char="§"/>
            </a:pPr>
            <a:r>
              <a:rPr lang="en-US" sz="2200" dirty="0">
                <a:solidFill>
                  <a:srgbClr val="002060"/>
                </a:solidFill>
                <a:latin typeface="Avenir Next Regular"/>
                <a:cs typeface="Avenir Next Regular"/>
              </a:rPr>
              <a:t>Difficult or complex study designs </a:t>
            </a:r>
          </a:p>
          <a:p>
            <a:pPr>
              <a:buFont typeface="Wingdings" charset="2"/>
              <a:buChar char="§"/>
            </a:pPr>
            <a:r>
              <a:rPr lang="en-US" sz="2200" dirty="0">
                <a:solidFill>
                  <a:srgbClr val="002060"/>
                </a:solidFill>
                <a:latin typeface="Avenir Next Regular"/>
                <a:cs typeface="Avenir Next Regular"/>
              </a:rPr>
              <a:t>Narrow focus </a:t>
            </a:r>
          </a:p>
          <a:p>
            <a:pPr>
              <a:buFont typeface="Wingdings" charset="2"/>
              <a:buChar char="§"/>
            </a:pPr>
            <a:r>
              <a:rPr lang="en-US" sz="2200" dirty="0">
                <a:solidFill>
                  <a:srgbClr val="002060"/>
                </a:solidFill>
                <a:latin typeface="Avenir Next Regular"/>
                <a:cs typeface="Avenir Next Regular"/>
              </a:rPr>
              <a:t>Problems with endpoints</a:t>
            </a:r>
          </a:p>
          <a:p>
            <a:pPr>
              <a:buFont typeface="Wingdings" charset="2"/>
              <a:buChar char="§"/>
            </a:pPr>
            <a:r>
              <a:rPr lang="en-US" sz="2200" dirty="0">
                <a:solidFill>
                  <a:srgbClr val="002060"/>
                </a:solidFill>
                <a:latin typeface="Avenir Next Regular"/>
                <a:cs typeface="Avenir Next Regular"/>
              </a:rPr>
              <a:t>Identifying the comparator group is difficult since wounds receive many different treatments from inception to healing </a:t>
            </a:r>
          </a:p>
          <a:p>
            <a:pPr>
              <a:buFont typeface="Wingdings" charset="2"/>
              <a:buChar char="§"/>
            </a:pPr>
            <a:r>
              <a:rPr lang="en-US" sz="2200" dirty="0">
                <a:solidFill>
                  <a:srgbClr val="002060"/>
                </a:solidFill>
                <a:latin typeface="Avenir Next Regular"/>
                <a:cs typeface="Avenir Next Regular"/>
              </a:rPr>
              <a:t>Currently there is more exclusion/inclusion criteria but less generalizable research. </a:t>
            </a:r>
            <a:r>
              <a:rPr lang="en-US" sz="2200" b="1" dirty="0">
                <a:solidFill>
                  <a:srgbClr val="002060"/>
                </a:solidFill>
                <a:latin typeface="Avenir Next Regular"/>
                <a:cs typeface="Avenir Next Regular"/>
              </a:rPr>
              <a:t>With the incredible amount of exclusion/inclusion criteria, research is becoming more restrictive</a:t>
            </a:r>
            <a:r>
              <a:rPr lang="en-US" sz="2200" dirty="0">
                <a:solidFill>
                  <a:srgbClr val="002060"/>
                </a:solidFill>
                <a:latin typeface="Avenir Next Regular"/>
                <a:cs typeface="Avenir Next Regular"/>
              </a:rPr>
              <a:t>. “The restrictions of inclusion/exclusion criteria might limit the generalizability of RCTs to the usual wound care patient, and single intervention designs are often poorly applicable to modern wound care practice.” </a:t>
            </a:r>
          </a:p>
        </p:txBody>
      </p:sp>
    </p:spTree>
    <p:extLst>
      <p:ext uri="{BB962C8B-B14F-4D97-AF65-F5344CB8AC3E}">
        <p14:creationId xmlns:p14="http://schemas.microsoft.com/office/powerpoint/2010/main" val="1069289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3240091" y="1463157"/>
            <a:ext cx="8027219" cy="5576575"/>
          </a:xfrm>
        </p:spPr>
        <p:txBody>
          <a:bodyPr>
            <a:noAutofit/>
          </a:bodyPr>
          <a:lstStyle/>
          <a:p>
            <a:pPr eaLnBrk="1" hangingPunct="1">
              <a:lnSpc>
                <a:spcPct val="80000"/>
              </a:lnSpc>
              <a:buFont typeface="Wingdings" charset="2"/>
              <a:buChar char="§"/>
            </a:pPr>
            <a:r>
              <a:rPr lang="en-US" sz="1600" dirty="0">
                <a:solidFill>
                  <a:srgbClr val="002060"/>
                </a:solidFill>
                <a:latin typeface="Avenir Next Regular"/>
                <a:cs typeface="Avenir Next Regular"/>
              </a:rPr>
              <a:t>For DFU studies, no ulcers &gt; Wagner Grade II</a:t>
            </a:r>
          </a:p>
          <a:p>
            <a:pPr eaLnBrk="1" hangingPunct="1">
              <a:lnSpc>
                <a:spcPct val="80000"/>
              </a:lnSpc>
              <a:buFont typeface="Wingdings" charset="2"/>
              <a:buChar char="§"/>
            </a:pPr>
            <a:r>
              <a:rPr lang="en-US" sz="1600" dirty="0">
                <a:solidFill>
                  <a:srgbClr val="002060"/>
                </a:solidFill>
                <a:latin typeface="Avenir Next Regular"/>
                <a:cs typeface="Avenir Next Regular"/>
              </a:rPr>
              <a:t>Diabetes as a co-morbid condition for any study other than DFU</a:t>
            </a:r>
          </a:p>
          <a:p>
            <a:pPr eaLnBrk="1" hangingPunct="1">
              <a:lnSpc>
                <a:spcPct val="80000"/>
              </a:lnSpc>
              <a:buFont typeface="Wingdings" charset="2"/>
              <a:buChar char="§"/>
            </a:pPr>
            <a:r>
              <a:rPr lang="en-US" sz="1600" dirty="0">
                <a:solidFill>
                  <a:srgbClr val="002060"/>
                </a:solidFill>
                <a:latin typeface="Avenir Next Regular"/>
                <a:cs typeface="Avenir Next Regular"/>
              </a:rPr>
              <a:t>Venous stasis except in VSU trials</a:t>
            </a:r>
          </a:p>
          <a:p>
            <a:pPr eaLnBrk="1" hangingPunct="1">
              <a:lnSpc>
                <a:spcPct val="80000"/>
              </a:lnSpc>
              <a:buFont typeface="Wingdings" charset="2"/>
              <a:buChar char="§"/>
            </a:pPr>
            <a:r>
              <a:rPr lang="en-US" sz="1600" dirty="0">
                <a:solidFill>
                  <a:srgbClr val="002060"/>
                </a:solidFill>
                <a:latin typeface="Avenir Next Regular"/>
                <a:cs typeface="Avenir Next Regular"/>
              </a:rPr>
              <a:t>Alcohol/drug abuse</a:t>
            </a:r>
          </a:p>
          <a:p>
            <a:pPr eaLnBrk="1" hangingPunct="1">
              <a:lnSpc>
                <a:spcPct val="80000"/>
              </a:lnSpc>
              <a:buFont typeface="Wingdings" charset="2"/>
              <a:buChar char="§"/>
            </a:pPr>
            <a:r>
              <a:rPr lang="en-US" sz="1600" dirty="0">
                <a:solidFill>
                  <a:srgbClr val="002060"/>
                </a:solidFill>
                <a:latin typeface="Avenir Next Regular"/>
                <a:cs typeface="Avenir Next Regular"/>
              </a:rPr>
              <a:t>Anticoagulant treatment </a:t>
            </a:r>
          </a:p>
          <a:p>
            <a:pPr eaLnBrk="1" hangingPunct="1">
              <a:lnSpc>
                <a:spcPct val="80000"/>
              </a:lnSpc>
              <a:buFont typeface="Wingdings" charset="2"/>
              <a:buChar char="§"/>
            </a:pPr>
            <a:r>
              <a:rPr lang="en-US" sz="1600" dirty="0">
                <a:solidFill>
                  <a:srgbClr val="002060"/>
                </a:solidFill>
                <a:latin typeface="Avenir Next Regular"/>
                <a:cs typeface="Avenir Next Regular"/>
              </a:rPr>
              <a:t>Cellulitis or local wound infection</a:t>
            </a:r>
          </a:p>
          <a:p>
            <a:pPr eaLnBrk="1" hangingPunct="1">
              <a:lnSpc>
                <a:spcPct val="80000"/>
              </a:lnSpc>
              <a:buFont typeface="Wingdings" charset="2"/>
              <a:buChar char="§"/>
            </a:pPr>
            <a:r>
              <a:rPr lang="en-US" sz="1600" dirty="0">
                <a:solidFill>
                  <a:srgbClr val="002060"/>
                </a:solidFill>
                <a:latin typeface="Avenir Next Regular"/>
                <a:cs typeface="Avenir Next Regular"/>
              </a:rPr>
              <a:t>Cancer or recent cancer treatment</a:t>
            </a:r>
          </a:p>
          <a:p>
            <a:pPr eaLnBrk="1" hangingPunct="1">
              <a:lnSpc>
                <a:spcPct val="80000"/>
              </a:lnSpc>
              <a:buFont typeface="Wingdings" charset="2"/>
              <a:buChar char="§"/>
            </a:pPr>
            <a:r>
              <a:rPr lang="en-US" sz="1600" dirty="0">
                <a:solidFill>
                  <a:srgbClr val="002060"/>
                </a:solidFill>
                <a:latin typeface="Avenir Next Regular"/>
                <a:cs typeface="Avenir Next Regular"/>
              </a:rPr>
              <a:t>Collagen vascular disease/connective tissue disease</a:t>
            </a:r>
          </a:p>
          <a:p>
            <a:pPr eaLnBrk="1" hangingPunct="1">
              <a:lnSpc>
                <a:spcPct val="80000"/>
              </a:lnSpc>
              <a:buFont typeface="Wingdings" charset="2"/>
              <a:buChar char="§"/>
            </a:pPr>
            <a:r>
              <a:rPr lang="en-US" sz="1600" dirty="0">
                <a:solidFill>
                  <a:srgbClr val="002060"/>
                </a:solidFill>
                <a:latin typeface="Avenir Next Regular"/>
                <a:cs typeface="Avenir Next Regular"/>
              </a:rPr>
              <a:t>Rheumatoid arthritis/autoimmune disease, any type</a:t>
            </a:r>
          </a:p>
          <a:p>
            <a:pPr eaLnBrk="1" hangingPunct="1">
              <a:lnSpc>
                <a:spcPct val="80000"/>
              </a:lnSpc>
              <a:buFont typeface="Wingdings" charset="2"/>
              <a:buChar char="§"/>
            </a:pPr>
            <a:r>
              <a:rPr lang="en-US" sz="1600" dirty="0">
                <a:solidFill>
                  <a:srgbClr val="002060"/>
                </a:solidFill>
                <a:latin typeface="Avenir Next Regular"/>
                <a:cs typeface="Avenir Next Regular"/>
              </a:rPr>
              <a:t>Scleroderma/lupus, any autoimmune disease</a:t>
            </a:r>
          </a:p>
          <a:p>
            <a:pPr eaLnBrk="1" hangingPunct="1">
              <a:lnSpc>
                <a:spcPct val="80000"/>
              </a:lnSpc>
              <a:buFont typeface="Wingdings" charset="2"/>
              <a:buChar char="§"/>
            </a:pPr>
            <a:r>
              <a:rPr lang="en-US" sz="1600" dirty="0">
                <a:solidFill>
                  <a:srgbClr val="002060"/>
                </a:solidFill>
                <a:latin typeface="Avenir Next Regular"/>
                <a:cs typeface="Avenir Next Regular"/>
              </a:rPr>
              <a:t>Charcot foot changes in DFU</a:t>
            </a:r>
          </a:p>
          <a:p>
            <a:pPr eaLnBrk="1" hangingPunct="1">
              <a:lnSpc>
                <a:spcPct val="80000"/>
              </a:lnSpc>
              <a:buFont typeface="Wingdings" charset="2"/>
              <a:buChar char="§"/>
            </a:pPr>
            <a:r>
              <a:rPr lang="en-US" sz="1600" dirty="0">
                <a:solidFill>
                  <a:srgbClr val="002060"/>
                </a:solidFill>
                <a:latin typeface="Avenir Next Regular"/>
                <a:cs typeface="Avenir Next Regular"/>
              </a:rPr>
              <a:t>Corticosteroid treatment any reason</a:t>
            </a:r>
          </a:p>
          <a:p>
            <a:pPr eaLnBrk="1" hangingPunct="1">
              <a:lnSpc>
                <a:spcPct val="80000"/>
              </a:lnSpc>
              <a:buFont typeface="Wingdings" charset="2"/>
              <a:buChar char="§"/>
            </a:pPr>
            <a:r>
              <a:rPr lang="en-US" sz="1600" dirty="0">
                <a:solidFill>
                  <a:srgbClr val="002060"/>
                </a:solidFill>
                <a:latin typeface="Avenir Next Regular"/>
                <a:cs typeface="Avenir Next Regular"/>
              </a:rPr>
              <a:t>Deep venous thrombosis/pulmonary embolus</a:t>
            </a:r>
          </a:p>
          <a:p>
            <a:pPr eaLnBrk="1" hangingPunct="1">
              <a:lnSpc>
                <a:spcPct val="80000"/>
              </a:lnSpc>
              <a:buFont typeface="Wingdings" charset="2"/>
              <a:buChar char="§"/>
            </a:pPr>
            <a:r>
              <a:rPr lang="en-US" sz="1600" dirty="0">
                <a:solidFill>
                  <a:srgbClr val="002060"/>
                </a:solidFill>
                <a:latin typeface="Avenir Next Regular"/>
                <a:cs typeface="Avenir Next Regular"/>
              </a:rPr>
              <a:t>Gastrointestinal disease of any kind /any Liver disease/Hepatitis</a:t>
            </a:r>
          </a:p>
          <a:p>
            <a:pPr eaLnBrk="1" hangingPunct="1">
              <a:lnSpc>
                <a:spcPct val="80000"/>
              </a:lnSpc>
              <a:buFont typeface="Wingdings" charset="2"/>
              <a:buChar char="§"/>
            </a:pPr>
            <a:r>
              <a:rPr lang="en-US" sz="1600" dirty="0">
                <a:solidFill>
                  <a:srgbClr val="002060"/>
                </a:solidFill>
                <a:latin typeface="Avenir Next Regular"/>
                <a:cs typeface="Avenir Next Regular"/>
              </a:rPr>
              <a:t>Renal impairment/ESRD/Renal dialysis/Renal transplant</a:t>
            </a:r>
          </a:p>
          <a:p>
            <a:pPr eaLnBrk="1" hangingPunct="1">
              <a:lnSpc>
                <a:spcPct val="80000"/>
              </a:lnSpc>
              <a:buFont typeface="Wingdings" charset="2"/>
              <a:buChar char="§"/>
            </a:pPr>
            <a:r>
              <a:rPr lang="en-US" sz="1600" dirty="0">
                <a:solidFill>
                  <a:srgbClr val="002060"/>
                </a:solidFill>
                <a:latin typeface="Avenir Next Regular"/>
                <a:cs typeface="Avenir Next Regular"/>
              </a:rPr>
              <a:t>Any organ transplant</a:t>
            </a:r>
          </a:p>
          <a:p>
            <a:pPr eaLnBrk="1" hangingPunct="1">
              <a:lnSpc>
                <a:spcPct val="80000"/>
              </a:lnSpc>
              <a:buFont typeface="Wingdings" charset="2"/>
              <a:buChar char="§"/>
            </a:pPr>
            <a:r>
              <a:rPr lang="en-US" sz="1600" dirty="0">
                <a:solidFill>
                  <a:srgbClr val="002060"/>
                </a:solidFill>
                <a:latin typeface="Avenir Next Regular"/>
                <a:cs typeface="Avenir Next Regular"/>
              </a:rPr>
              <a:t>In diabetics, HbA1c &gt; 8-10 </a:t>
            </a:r>
          </a:p>
          <a:p>
            <a:pPr eaLnBrk="1" hangingPunct="1">
              <a:lnSpc>
                <a:spcPct val="80000"/>
              </a:lnSpc>
              <a:buFont typeface="Wingdings" charset="2"/>
              <a:buChar char="§"/>
            </a:pPr>
            <a:r>
              <a:rPr lang="en-US" sz="1600" dirty="0">
                <a:solidFill>
                  <a:srgbClr val="002060"/>
                </a:solidFill>
                <a:latin typeface="Avenir Next Regular"/>
                <a:cs typeface="Avenir Next Regular"/>
              </a:rPr>
              <a:t>Nutritional impairment/Albumin &lt; 3.0 mg/dl</a:t>
            </a:r>
          </a:p>
          <a:p>
            <a:pPr eaLnBrk="1" hangingPunct="1">
              <a:lnSpc>
                <a:spcPct val="80000"/>
              </a:lnSpc>
              <a:buFont typeface="Wingdings" charset="2"/>
              <a:buChar char="§"/>
            </a:pPr>
            <a:r>
              <a:rPr lang="en-US" sz="1600" dirty="0">
                <a:solidFill>
                  <a:srgbClr val="002060"/>
                </a:solidFill>
                <a:latin typeface="Avenir Next Regular"/>
                <a:cs typeface="Avenir Next Regular"/>
              </a:rPr>
              <a:t>Osteomyelitis</a:t>
            </a:r>
          </a:p>
          <a:p>
            <a:pPr eaLnBrk="1" hangingPunct="1">
              <a:lnSpc>
                <a:spcPct val="80000"/>
              </a:lnSpc>
              <a:buFont typeface="Wingdings" charset="2"/>
              <a:buChar char="§"/>
            </a:pPr>
            <a:r>
              <a:rPr lang="en-US" sz="1600" dirty="0">
                <a:solidFill>
                  <a:srgbClr val="002060"/>
                </a:solidFill>
                <a:latin typeface="Avenir Next Regular"/>
                <a:cs typeface="Avenir Next Regular"/>
              </a:rPr>
              <a:t>Peripheral arterial disease</a:t>
            </a:r>
          </a:p>
        </p:txBody>
      </p:sp>
      <p:sp>
        <p:nvSpPr>
          <p:cNvPr id="12290" name="Rectangle 2"/>
          <p:cNvSpPr>
            <a:spLocks noGrp="1" noChangeArrowheads="1"/>
          </p:cNvSpPr>
          <p:nvPr>
            <p:ph type="title"/>
          </p:nvPr>
        </p:nvSpPr>
        <p:spPr>
          <a:xfrm>
            <a:off x="1676400" y="-169612"/>
            <a:ext cx="8991600" cy="1143000"/>
          </a:xfrm>
        </p:spPr>
        <p:txBody>
          <a:bodyPr/>
          <a:lstStyle/>
          <a:p>
            <a:pPr eaLnBrk="1" hangingPunct="1"/>
            <a:r>
              <a:rPr lang="en-US" sz="2800" dirty="0">
                <a:solidFill>
                  <a:schemeClr val="accent6">
                    <a:lumMod val="75000"/>
                  </a:schemeClr>
                </a:solidFill>
                <a:latin typeface="Avenir Next Demi Bold"/>
                <a:cs typeface="Avenir Next Demi Bold"/>
              </a:rPr>
              <a:t>Exclusion criteria for all wound RCTs 1996 - 2006</a:t>
            </a:r>
          </a:p>
        </p:txBody>
      </p:sp>
      <p:sp>
        <p:nvSpPr>
          <p:cNvPr id="2" name="TextBox 1"/>
          <p:cNvSpPr txBox="1"/>
          <p:nvPr/>
        </p:nvSpPr>
        <p:spPr>
          <a:xfrm>
            <a:off x="2177144" y="973388"/>
            <a:ext cx="8262257" cy="369332"/>
          </a:xfrm>
          <a:prstGeom prst="rect">
            <a:avLst/>
          </a:prstGeom>
          <a:ln w="57150"/>
          <a:effectLst>
            <a:glow rad="139700">
              <a:schemeClr val="accent1">
                <a:satMod val="175000"/>
                <a:alpha val="40000"/>
              </a:schemeClr>
            </a:glow>
          </a:effectLst>
          <a:scene3d>
            <a:camera prst="orthographicFront"/>
            <a:lightRig rig="threePt" dir="t"/>
          </a:scene3d>
          <a:sp3d>
            <a:bevelT prst="relaxedInset"/>
          </a:sp3d>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i="1" dirty="0">
                <a:solidFill>
                  <a:prstClr val="black"/>
                </a:solidFill>
                <a:latin typeface="Book Antiqua"/>
              </a:rPr>
              <a:t>These are common to all studies but some have additional ones</a:t>
            </a:r>
          </a:p>
        </p:txBody>
      </p:sp>
      <p:sp>
        <p:nvSpPr>
          <p:cNvPr id="5" name="Slide Number Placeholder 4"/>
          <p:cNvSpPr>
            <a:spLocks noGrp="1"/>
          </p:cNvSpPr>
          <p:nvPr>
            <p:ph type="sldNum" sz="quarter" idx="10"/>
          </p:nvPr>
        </p:nvSpPr>
        <p:spPr>
          <a:xfrm>
            <a:off x="10171272" y="6407945"/>
            <a:ext cx="365760" cy="365125"/>
          </a:xfrm>
          <a:prstGeom prst="rect">
            <a:avLst/>
          </a:prstGeom>
        </p:spPr>
        <p:txBody>
          <a:bodyPr/>
          <a:lstStyle/>
          <a:p>
            <a:fld id="{47E7C289-C4FE-4055-8380-95AFDCFD24E0}" type="slidenum">
              <a:rPr lang="en-US">
                <a:solidFill>
                  <a:prstClr val="black"/>
                </a:solidFill>
              </a:rPr>
              <a:pPr/>
              <a:t>21</a:t>
            </a:fld>
            <a:endParaRPr lang="en-US" dirty="0">
              <a:solidFill>
                <a:prstClr val="black"/>
              </a:solidFill>
            </a:endParaRPr>
          </a:p>
        </p:txBody>
      </p:sp>
      <p:pic>
        <p:nvPicPr>
          <p:cNvPr id="9" name="Picture 2" descr="http://i493.photobucket.com/albums/rr299/snowflakes_raindrops/370478653195.jpg">
            <a:hlinkClick r:id="rId2"/>
          </p:cNvPr>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r="50000"/>
          <a:stretch/>
        </p:blipFill>
        <p:spPr bwMode="auto">
          <a:xfrm>
            <a:off x="1490845" y="3571103"/>
            <a:ext cx="1749247" cy="23683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1222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30485"/>
            <a:ext cx="8229600" cy="1143000"/>
          </a:xfrm>
        </p:spPr>
        <p:txBody>
          <a:bodyPr>
            <a:normAutofit/>
          </a:bodyPr>
          <a:lstStyle/>
          <a:p>
            <a:pPr>
              <a:defRPr/>
            </a:pPr>
            <a:r>
              <a:rPr lang="en-US" dirty="0">
                <a:solidFill>
                  <a:schemeClr val="accent6">
                    <a:lumMod val="75000"/>
                  </a:schemeClr>
                </a:solidFill>
                <a:latin typeface="Avenir Next Demi Bold"/>
                <a:cs typeface="Avenir Next Demi Bold"/>
              </a:rPr>
              <a:t>Exclusion criteria in wound healing RCTs have real world implications</a:t>
            </a:r>
          </a:p>
        </p:txBody>
      </p:sp>
      <p:pic>
        <p:nvPicPr>
          <p:cNvPr id="37891" name="Picture 2"/>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019800" y="3352800"/>
            <a:ext cx="152400"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7892" name="Picture 3"/>
          <p:cNvPicPr>
            <a:picLocks noChangeAspect="1" noChangeArrowheads="1"/>
          </p:cNvPicPr>
          <p:nvPr/>
        </p:nvPicPr>
        <p:blipFill rotWithShape="1">
          <a:blip r:embed="rId3" cstate="print">
            <a:extLst>
              <a:ext uri="{28A0092B-C50C-407E-A947-70E740481C1C}">
                <a14:useLocalDpi xmlns:a14="http://schemas.microsoft.com/office/drawing/2010/main"/>
              </a:ext>
            </a:extLst>
          </a:blip>
          <a:srcRect t="13306"/>
          <a:stretch/>
        </p:blipFill>
        <p:spPr bwMode="auto">
          <a:xfrm>
            <a:off x="1524000" y="2133601"/>
            <a:ext cx="9074150" cy="3971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7893" name="TextBox 2"/>
          <p:cNvSpPr txBox="1">
            <a:spLocks noChangeArrowheads="1"/>
          </p:cNvSpPr>
          <p:nvPr/>
        </p:nvSpPr>
        <p:spPr bwMode="auto">
          <a:xfrm>
            <a:off x="2819400" y="2376630"/>
            <a:ext cx="91440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9600" b="1">
                <a:solidFill>
                  <a:schemeClr val="tx1"/>
                </a:solidFill>
                <a:latin typeface="Berlin Sans FB Demi" pitchFamily="34" charset="0"/>
                <a:cs typeface="Arial" pitchFamily="34" charset="0"/>
              </a:defRPr>
            </a:lvl1pPr>
            <a:lvl2pPr marL="742950" indent="-285750" eaLnBrk="0" hangingPunct="0">
              <a:defRPr sz="9600" b="1">
                <a:solidFill>
                  <a:schemeClr val="tx1"/>
                </a:solidFill>
                <a:latin typeface="Berlin Sans FB Demi" pitchFamily="34" charset="0"/>
                <a:cs typeface="Arial" pitchFamily="34" charset="0"/>
              </a:defRPr>
            </a:lvl2pPr>
            <a:lvl3pPr marL="1143000" indent="-228600" eaLnBrk="0" hangingPunct="0">
              <a:defRPr sz="9600" b="1">
                <a:solidFill>
                  <a:schemeClr val="tx1"/>
                </a:solidFill>
                <a:latin typeface="Berlin Sans FB Demi" pitchFamily="34" charset="0"/>
                <a:cs typeface="Arial" pitchFamily="34" charset="0"/>
              </a:defRPr>
            </a:lvl3pPr>
            <a:lvl4pPr marL="1600200" indent="-228600" eaLnBrk="0" hangingPunct="0">
              <a:defRPr sz="9600" b="1">
                <a:solidFill>
                  <a:schemeClr val="tx1"/>
                </a:solidFill>
                <a:latin typeface="Berlin Sans FB Demi" pitchFamily="34" charset="0"/>
                <a:cs typeface="Arial" pitchFamily="34" charset="0"/>
              </a:defRPr>
            </a:lvl4pPr>
            <a:lvl5pPr marL="2057400" indent="-228600" eaLnBrk="0" hangingPunct="0">
              <a:defRPr sz="9600" b="1">
                <a:solidFill>
                  <a:schemeClr val="tx1"/>
                </a:solidFill>
                <a:latin typeface="Berlin Sans FB Demi" pitchFamily="34" charset="0"/>
                <a:cs typeface="Arial" pitchFamily="34" charset="0"/>
              </a:defRPr>
            </a:lvl5pPr>
            <a:lvl6pPr marL="2514600" indent="-228600" eaLnBrk="0" fontAlgn="base" hangingPunct="0">
              <a:spcBef>
                <a:spcPct val="0"/>
              </a:spcBef>
              <a:spcAft>
                <a:spcPct val="0"/>
              </a:spcAft>
              <a:defRPr sz="9600" b="1">
                <a:solidFill>
                  <a:schemeClr val="tx1"/>
                </a:solidFill>
                <a:latin typeface="Berlin Sans FB Demi" pitchFamily="34" charset="0"/>
                <a:cs typeface="Arial" pitchFamily="34" charset="0"/>
              </a:defRPr>
            </a:lvl6pPr>
            <a:lvl7pPr marL="2971800" indent="-228600" eaLnBrk="0" fontAlgn="base" hangingPunct="0">
              <a:spcBef>
                <a:spcPct val="0"/>
              </a:spcBef>
              <a:spcAft>
                <a:spcPct val="0"/>
              </a:spcAft>
              <a:defRPr sz="9600" b="1">
                <a:solidFill>
                  <a:schemeClr val="tx1"/>
                </a:solidFill>
                <a:latin typeface="Berlin Sans FB Demi" pitchFamily="34" charset="0"/>
                <a:cs typeface="Arial" pitchFamily="34" charset="0"/>
              </a:defRPr>
            </a:lvl7pPr>
            <a:lvl8pPr marL="3429000" indent="-228600" eaLnBrk="0" fontAlgn="base" hangingPunct="0">
              <a:spcBef>
                <a:spcPct val="0"/>
              </a:spcBef>
              <a:spcAft>
                <a:spcPct val="0"/>
              </a:spcAft>
              <a:defRPr sz="9600" b="1">
                <a:solidFill>
                  <a:schemeClr val="tx1"/>
                </a:solidFill>
                <a:latin typeface="Berlin Sans FB Demi" pitchFamily="34" charset="0"/>
                <a:cs typeface="Arial" pitchFamily="34" charset="0"/>
              </a:defRPr>
            </a:lvl8pPr>
            <a:lvl9pPr marL="3886200" indent="-228600" eaLnBrk="0" fontAlgn="base" hangingPunct="0">
              <a:spcBef>
                <a:spcPct val="0"/>
              </a:spcBef>
              <a:spcAft>
                <a:spcPct val="0"/>
              </a:spcAft>
              <a:defRPr sz="9600" b="1">
                <a:solidFill>
                  <a:schemeClr val="tx1"/>
                </a:solidFill>
                <a:latin typeface="Berlin Sans FB Demi" pitchFamily="34" charset="0"/>
                <a:cs typeface="Arial" pitchFamily="34" charset="0"/>
              </a:defRPr>
            </a:lvl9pPr>
          </a:lstStyle>
          <a:p>
            <a:pPr eaLnBrk="1" hangingPunct="1"/>
            <a:r>
              <a:rPr lang="en-US" altLang="en-US" sz="1800" dirty="0">
                <a:solidFill>
                  <a:srgbClr val="000000"/>
                </a:solidFill>
                <a:latin typeface="Arial" pitchFamily="34" charset="0"/>
                <a:hlinkClick r:id="rId4"/>
              </a:rPr>
              <a:t>https://www.novitas-solutions.com/policy/jh/l32622-r4.html</a:t>
            </a:r>
            <a:endParaRPr lang="en-US" altLang="en-US" sz="1800" dirty="0">
              <a:solidFill>
                <a:srgbClr val="000000"/>
              </a:solidFill>
              <a:latin typeface="Arial" pitchFamily="34" charset="0"/>
            </a:endParaRPr>
          </a:p>
          <a:p>
            <a:pPr eaLnBrk="1" hangingPunct="1"/>
            <a:endParaRPr lang="en-US" altLang="en-US" sz="1800" dirty="0">
              <a:solidFill>
                <a:srgbClr val="000000"/>
              </a:solidFill>
              <a:latin typeface="Arial" pitchFamily="34" charset="0"/>
            </a:endParaRPr>
          </a:p>
        </p:txBody>
      </p:sp>
      <p:pic>
        <p:nvPicPr>
          <p:cNvPr id="4106" name="Picture 10" descr="http://www.webdesign.org/img_articles/13819/step1.gif">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98818" y="2593298"/>
            <a:ext cx="5075942" cy="3971926"/>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itle 1"/>
          <p:cNvSpPr txBox="1">
            <a:spLocks/>
          </p:cNvSpPr>
          <p:nvPr/>
        </p:nvSpPr>
        <p:spPr>
          <a:xfrm>
            <a:off x="2130425" y="1376363"/>
            <a:ext cx="8229600" cy="1143000"/>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defRPr/>
            </a:pPr>
            <a:r>
              <a:rPr lang="en-US" sz="2400" dirty="0">
                <a:solidFill>
                  <a:srgbClr val="FF0000"/>
                </a:solidFill>
                <a:latin typeface="Book Antiqua"/>
              </a:rPr>
              <a:t>Novitas “LCD” for Bioengineered Skin Substitutes</a:t>
            </a:r>
          </a:p>
        </p:txBody>
      </p:sp>
    </p:spTree>
    <p:extLst>
      <p:ext uri="{BB962C8B-B14F-4D97-AF65-F5344CB8AC3E}">
        <p14:creationId xmlns:p14="http://schemas.microsoft.com/office/powerpoint/2010/main" val="386842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06"/>
                                        </p:tgtEl>
                                        <p:attrNameLst>
                                          <p:attrName>style.visibility</p:attrName>
                                        </p:attrNameLst>
                                      </p:cBhvr>
                                      <p:to>
                                        <p:strVal val="visible"/>
                                      </p:to>
                                    </p:set>
                                    <p:animEffect transition="in" filter="fade">
                                      <p:cBhvr>
                                        <p:cTn id="7" dur="500"/>
                                        <p:tgtEl>
                                          <p:spTgt spid="4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5B2E1-5145-954A-BAC4-F0DF59F2E821}"/>
              </a:ext>
            </a:extLst>
          </p:cNvPr>
          <p:cNvSpPr>
            <a:spLocks noGrp="1"/>
          </p:cNvSpPr>
          <p:nvPr>
            <p:ph type="title"/>
          </p:nvPr>
        </p:nvSpPr>
        <p:spPr>
          <a:xfrm>
            <a:off x="1524000" y="-54592"/>
            <a:ext cx="9144000" cy="990600"/>
          </a:xfrm>
        </p:spPr>
        <p:txBody>
          <a:bodyPr/>
          <a:lstStyle/>
          <a:p>
            <a:r>
              <a:rPr lang="en-US" sz="3200" dirty="0">
                <a:solidFill>
                  <a:schemeClr val="accent6">
                    <a:lumMod val="75000"/>
                  </a:schemeClr>
                </a:solidFill>
                <a:latin typeface="Avenir Next Demi Bold"/>
                <a:cs typeface="Avenir Next Demi Bold"/>
              </a:rPr>
              <a:t>Alliance Advocacy of RWE</a:t>
            </a:r>
          </a:p>
        </p:txBody>
      </p:sp>
      <p:sp>
        <p:nvSpPr>
          <p:cNvPr id="3" name="Content Placeholder 2">
            <a:extLst>
              <a:ext uri="{FF2B5EF4-FFF2-40B4-BE49-F238E27FC236}">
                <a16:creationId xmlns:a16="http://schemas.microsoft.com/office/drawing/2014/main" id="{ABB18F65-41EE-3346-986B-A51AD68D448F}"/>
              </a:ext>
            </a:extLst>
          </p:cNvPr>
          <p:cNvSpPr>
            <a:spLocks noGrp="1"/>
          </p:cNvSpPr>
          <p:nvPr>
            <p:ph idx="1"/>
          </p:nvPr>
        </p:nvSpPr>
        <p:spPr>
          <a:xfrm>
            <a:off x="864895" y="929757"/>
            <a:ext cx="9803106" cy="5797619"/>
          </a:xfrm>
        </p:spPr>
        <p:txBody>
          <a:bodyPr/>
          <a:lstStyle/>
          <a:p>
            <a:pPr>
              <a:buFont typeface="Wingdings" charset="2"/>
              <a:buChar char="§"/>
            </a:pPr>
            <a:r>
              <a:rPr lang="en-US" dirty="0">
                <a:solidFill>
                  <a:srgbClr val="002060"/>
                </a:solidFill>
                <a:latin typeface="Avenir Next Regular"/>
                <a:cs typeface="Avenir Next Regular"/>
              </a:rPr>
              <a:t>2005- CMS Medicare Coverage Advisory Committee “Usual Care Of Chronic Wounds”</a:t>
            </a:r>
          </a:p>
          <a:p>
            <a:pPr lvl="1">
              <a:buFont typeface="Arial"/>
              <a:buChar char="•"/>
            </a:pPr>
            <a:r>
              <a:rPr lang="en-US" sz="2000" dirty="0">
                <a:solidFill>
                  <a:srgbClr val="FF0000"/>
                </a:solidFill>
                <a:latin typeface="Avenir Next Regular"/>
                <a:cs typeface="Avenir Next Regular"/>
              </a:rPr>
              <a:t>Efficacy (RCTs) vs Effectiveness (RWE) – RCTs do not reflect typical wound center patients; to assess clinical effectiveness, real world clinical data needs to be used</a:t>
            </a:r>
            <a:r>
              <a:rPr lang="en-US" sz="2000" dirty="0">
                <a:solidFill>
                  <a:schemeClr val="accent6">
                    <a:lumMod val="50000"/>
                  </a:schemeClr>
                </a:solidFill>
                <a:latin typeface="Avenir Next Regular"/>
                <a:cs typeface="Avenir Next Regular"/>
              </a:rPr>
              <a:t>.</a:t>
            </a:r>
          </a:p>
          <a:p>
            <a:pPr>
              <a:buFont typeface="Wingdings" charset="2"/>
              <a:buChar char="§"/>
            </a:pPr>
            <a:r>
              <a:rPr lang="en-US" dirty="0">
                <a:solidFill>
                  <a:srgbClr val="002060"/>
                </a:solidFill>
                <a:latin typeface="Avenir Next Regular"/>
                <a:cs typeface="Avenir Next Regular"/>
              </a:rPr>
              <a:t>2011- Alliance comments to AHRQ “Avoiding Bias in Selecting Studies”</a:t>
            </a:r>
          </a:p>
          <a:p>
            <a:pPr lvl="1">
              <a:buFont typeface="Arial"/>
              <a:buChar char="•"/>
            </a:pPr>
            <a:r>
              <a:rPr lang="en-US" sz="2000" dirty="0">
                <a:solidFill>
                  <a:srgbClr val="FF0000"/>
                </a:solidFill>
                <a:latin typeface="Avenir Next Regular"/>
                <a:cs typeface="Avenir Next Regular"/>
              </a:rPr>
              <a:t>Lack of generalizability to real patients is a form of bias as is the exclusion or underrepresentation of a priority or high risk patient population</a:t>
            </a:r>
          </a:p>
          <a:p>
            <a:pPr>
              <a:buFont typeface="Wingdings" charset="2"/>
              <a:buChar char="§"/>
            </a:pPr>
            <a:r>
              <a:rPr lang="en-US" dirty="0">
                <a:solidFill>
                  <a:srgbClr val="002060"/>
                </a:solidFill>
                <a:latin typeface="Avenir Next Regular"/>
                <a:cs typeface="Avenir Next Regular"/>
              </a:rPr>
              <a:t>2012- Alliance creates: “Consensus Principles for Wound Care Research Obtained using a Delphi Process” </a:t>
            </a:r>
          </a:p>
          <a:p>
            <a:pPr lvl="1">
              <a:buFont typeface="Arial"/>
              <a:buChar char="•"/>
            </a:pPr>
            <a:r>
              <a:rPr lang="en-US" sz="2000" dirty="0">
                <a:solidFill>
                  <a:srgbClr val="FF0000"/>
                </a:solidFill>
                <a:latin typeface="Avenir Next Regular"/>
                <a:cs typeface="Avenir Next Regular"/>
              </a:rPr>
              <a:t>2 principles: address inclusion/exclusion criteria; need for inclusion of vulnerable populations in wound care research</a:t>
            </a:r>
          </a:p>
          <a:p>
            <a:pPr marL="342900" lvl="1" indent="0">
              <a:buNone/>
            </a:pPr>
            <a:endParaRPr lang="en-US" sz="2000" dirty="0">
              <a:solidFill>
                <a:schemeClr val="accent6">
                  <a:lumMod val="50000"/>
                </a:schemeClr>
              </a:solidFill>
            </a:endParaRPr>
          </a:p>
          <a:p>
            <a:endParaRPr lang="en-US" dirty="0">
              <a:solidFill>
                <a:schemeClr val="accent6">
                  <a:lumMod val="50000"/>
                </a:schemeClr>
              </a:solidFill>
            </a:endParaRPr>
          </a:p>
          <a:p>
            <a:pPr lvl="1"/>
            <a:endParaRPr lang="en-US" dirty="0">
              <a:solidFill>
                <a:schemeClr val="accent6">
                  <a:lumMod val="50000"/>
                </a:schemeClr>
              </a:solidFill>
            </a:endParaRPr>
          </a:p>
          <a:p>
            <a:pPr marL="342900" lvl="1" indent="0">
              <a:buNone/>
            </a:pPr>
            <a:endParaRPr lang="en-US" dirty="0"/>
          </a:p>
        </p:txBody>
      </p:sp>
    </p:spTree>
    <p:extLst>
      <p:ext uri="{BB962C8B-B14F-4D97-AF65-F5344CB8AC3E}">
        <p14:creationId xmlns:p14="http://schemas.microsoft.com/office/powerpoint/2010/main" val="2256056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5B2E1-5145-954A-BAC4-F0DF59F2E821}"/>
              </a:ext>
            </a:extLst>
          </p:cNvPr>
          <p:cNvSpPr>
            <a:spLocks noGrp="1"/>
          </p:cNvSpPr>
          <p:nvPr>
            <p:ph type="title"/>
          </p:nvPr>
        </p:nvSpPr>
        <p:spPr>
          <a:xfrm>
            <a:off x="1524000" y="-54592"/>
            <a:ext cx="9144000" cy="990600"/>
          </a:xfrm>
        </p:spPr>
        <p:txBody>
          <a:bodyPr/>
          <a:lstStyle/>
          <a:p>
            <a:r>
              <a:rPr lang="en-US" sz="3200" dirty="0">
                <a:solidFill>
                  <a:schemeClr val="accent6">
                    <a:lumMod val="75000"/>
                  </a:schemeClr>
                </a:solidFill>
                <a:latin typeface="Avenir Next Demi Bold"/>
                <a:cs typeface="Avenir Next Demi Bold"/>
              </a:rPr>
              <a:t>Alliance Advocacy of RWE (cont.)</a:t>
            </a:r>
          </a:p>
        </p:txBody>
      </p:sp>
      <p:sp>
        <p:nvSpPr>
          <p:cNvPr id="3" name="Content Placeholder 2">
            <a:extLst>
              <a:ext uri="{FF2B5EF4-FFF2-40B4-BE49-F238E27FC236}">
                <a16:creationId xmlns:a16="http://schemas.microsoft.com/office/drawing/2014/main" id="{ABB18F65-41EE-3346-986B-A51AD68D448F}"/>
              </a:ext>
            </a:extLst>
          </p:cNvPr>
          <p:cNvSpPr>
            <a:spLocks noGrp="1"/>
          </p:cNvSpPr>
          <p:nvPr>
            <p:ph idx="1"/>
          </p:nvPr>
        </p:nvSpPr>
        <p:spPr>
          <a:xfrm>
            <a:off x="700674" y="1191767"/>
            <a:ext cx="10860446" cy="5797619"/>
          </a:xfrm>
        </p:spPr>
        <p:txBody>
          <a:bodyPr/>
          <a:lstStyle/>
          <a:p>
            <a:pPr>
              <a:buFont typeface="Wingdings" charset="2"/>
              <a:buChar char="§"/>
            </a:pPr>
            <a:r>
              <a:rPr lang="en-US" dirty="0">
                <a:solidFill>
                  <a:srgbClr val="002060"/>
                </a:solidFill>
                <a:latin typeface="Avenir Next Regular"/>
                <a:cs typeface="Avenir Next Regular"/>
              </a:rPr>
              <a:t>2012- Meeting with CMS CAG- “Principles for Conducting Wound Care Research”</a:t>
            </a:r>
          </a:p>
          <a:p>
            <a:pPr lvl="1">
              <a:buFont typeface="Arial"/>
              <a:buChar char="•"/>
            </a:pPr>
            <a:r>
              <a:rPr lang="en-US" sz="2000" dirty="0">
                <a:solidFill>
                  <a:srgbClr val="FF0000"/>
                </a:solidFill>
                <a:latin typeface="Avenir Next Regular"/>
                <a:cs typeface="Avenir Next Regular"/>
              </a:rPr>
              <a:t>“Wound care RCTs are not generalizable to our real life patients”</a:t>
            </a:r>
          </a:p>
          <a:p>
            <a:pPr>
              <a:buFont typeface="Wingdings" charset="2"/>
              <a:buChar char="§"/>
            </a:pPr>
            <a:r>
              <a:rPr lang="en-US" dirty="0">
                <a:solidFill>
                  <a:srgbClr val="002060"/>
                </a:solidFill>
                <a:latin typeface="Avenir Next Regular"/>
                <a:cs typeface="Avenir Next Regular"/>
              </a:rPr>
              <a:t>2012- Alliance comments ECRI “Skin substitutes for treating chronic wounds”</a:t>
            </a:r>
          </a:p>
          <a:p>
            <a:pPr>
              <a:buFont typeface="Wingdings" charset="2"/>
              <a:buChar char="§"/>
            </a:pPr>
            <a:r>
              <a:rPr lang="en-US" dirty="0">
                <a:solidFill>
                  <a:srgbClr val="002060"/>
                </a:solidFill>
                <a:latin typeface="Avenir Next Regular"/>
                <a:cs typeface="Avenir Next Regular"/>
              </a:rPr>
              <a:t>2014, 2017- Alliance comments to Novitas on wound care LCD</a:t>
            </a:r>
          </a:p>
          <a:p>
            <a:pPr lvl="1">
              <a:buFont typeface="Arial"/>
              <a:buChar char="•"/>
            </a:pPr>
            <a:r>
              <a:rPr lang="en-US" sz="2000" dirty="0">
                <a:solidFill>
                  <a:srgbClr val="FF0000"/>
                </a:solidFill>
                <a:latin typeface="Avenir Next Regular"/>
                <a:cs typeface="Avenir Next Regular"/>
              </a:rPr>
              <a:t>“Real-world” patients are often not included due to strict exclusion criteria in RCT studies, as are patients with chronic renal disease, morbid obesity and auto-immune disease. These factors can increase the duration and cost of wound care and may impact the effectiveness of advanced therapeutics in ways that cannot be ascertained by RCTs. </a:t>
            </a:r>
            <a:endParaRPr lang="en-US" dirty="0">
              <a:solidFill>
                <a:schemeClr val="accent6">
                  <a:lumMod val="50000"/>
                </a:schemeClr>
              </a:solidFill>
              <a:latin typeface="Avenir Next Regular"/>
              <a:cs typeface="Avenir Next Regular"/>
            </a:endParaRPr>
          </a:p>
          <a:p>
            <a:pPr>
              <a:buFont typeface="Wingdings" charset="2"/>
              <a:buChar char="§"/>
            </a:pPr>
            <a:r>
              <a:rPr lang="en-US" dirty="0">
                <a:solidFill>
                  <a:srgbClr val="002060"/>
                </a:solidFill>
                <a:latin typeface="Avenir Next Regular"/>
                <a:cs typeface="Avenir Next Regular"/>
              </a:rPr>
              <a:t>2015- Alliance meeting with FDA Inter-Center Wound Healing Working Group –Discuss 2006 Guidance Document</a:t>
            </a:r>
          </a:p>
          <a:p>
            <a:endParaRPr lang="en-US" dirty="0">
              <a:solidFill>
                <a:schemeClr val="accent6">
                  <a:lumMod val="50000"/>
                </a:schemeClr>
              </a:solidFill>
              <a:latin typeface="Avenir Next Regular"/>
              <a:cs typeface="Avenir Next Regular"/>
            </a:endParaRPr>
          </a:p>
          <a:p>
            <a:pPr lvl="1"/>
            <a:endParaRPr lang="en-US" dirty="0">
              <a:solidFill>
                <a:schemeClr val="accent6">
                  <a:lumMod val="50000"/>
                </a:schemeClr>
              </a:solidFill>
            </a:endParaRPr>
          </a:p>
          <a:p>
            <a:pPr marL="342900" lvl="1" indent="0">
              <a:buNone/>
            </a:pPr>
            <a:endParaRPr lang="en-US" dirty="0"/>
          </a:p>
        </p:txBody>
      </p:sp>
    </p:spTree>
    <p:extLst>
      <p:ext uri="{BB962C8B-B14F-4D97-AF65-F5344CB8AC3E}">
        <p14:creationId xmlns:p14="http://schemas.microsoft.com/office/powerpoint/2010/main" val="125216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5B2E1-5145-954A-BAC4-F0DF59F2E821}"/>
              </a:ext>
            </a:extLst>
          </p:cNvPr>
          <p:cNvSpPr>
            <a:spLocks noGrp="1"/>
          </p:cNvSpPr>
          <p:nvPr>
            <p:ph type="title"/>
          </p:nvPr>
        </p:nvSpPr>
        <p:spPr>
          <a:xfrm>
            <a:off x="1524000" y="-54592"/>
            <a:ext cx="9144000" cy="990600"/>
          </a:xfrm>
        </p:spPr>
        <p:txBody>
          <a:bodyPr/>
          <a:lstStyle/>
          <a:p>
            <a:r>
              <a:rPr lang="en-US" sz="3200" dirty="0">
                <a:solidFill>
                  <a:schemeClr val="accent6">
                    <a:lumMod val="75000"/>
                  </a:schemeClr>
                </a:solidFill>
                <a:latin typeface="Avenir Next Demi Bold"/>
                <a:cs typeface="Avenir Next Demi Bold"/>
              </a:rPr>
              <a:t>Alliance Advocacy of RWE (cont.)</a:t>
            </a:r>
          </a:p>
        </p:txBody>
      </p:sp>
      <p:sp>
        <p:nvSpPr>
          <p:cNvPr id="3" name="Content Placeholder 2">
            <a:extLst>
              <a:ext uri="{FF2B5EF4-FFF2-40B4-BE49-F238E27FC236}">
                <a16:creationId xmlns:a16="http://schemas.microsoft.com/office/drawing/2014/main" id="{ABB18F65-41EE-3346-986B-A51AD68D448F}"/>
              </a:ext>
            </a:extLst>
          </p:cNvPr>
          <p:cNvSpPr>
            <a:spLocks noGrp="1"/>
          </p:cNvSpPr>
          <p:nvPr>
            <p:ph idx="1"/>
          </p:nvPr>
        </p:nvSpPr>
        <p:spPr>
          <a:xfrm>
            <a:off x="744468" y="1060382"/>
            <a:ext cx="10466316" cy="5797619"/>
          </a:xfrm>
        </p:spPr>
        <p:txBody>
          <a:bodyPr/>
          <a:lstStyle/>
          <a:p>
            <a:pPr>
              <a:buFont typeface="Wingdings" charset="2"/>
              <a:buChar char="§"/>
            </a:pPr>
            <a:r>
              <a:rPr lang="en-US" dirty="0">
                <a:solidFill>
                  <a:srgbClr val="002060"/>
                </a:solidFill>
                <a:latin typeface="Avenir Next Regular"/>
                <a:cs typeface="Avenir Next Regular"/>
              </a:rPr>
              <a:t>2016 – Alliance comments to FDA –”Use of RWE to Support Regulatory Decision Making for Medical Devices”</a:t>
            </a:r>
          </a:p>
          <a:p>
            <a:pPr lvl="1">
              <a:buFont typeface="Arial"/>
              <a:buChar char="•"/>
            </a:pPr>
            <a:r>
              <a:rPr lang="en-US" sz="2000" dirty="0">
                <a:solidFill>
                  <a:srgbClr val="FF0000"/>
                </a:solidFill>
                <a:latin typeface="Avenir Next Regular"/>
                <a:cs typeface="Avenir Next Regular"/>
              </a:rPr>
              <a:t>RCTs are not able to evaluate the effectiveness of a wound care product or intervention when more than ½ of patients are excluded from participation, greatly diminishing the applicability of RCT results to real world populations and evidence based medicine</a:t>
            </a:r>
          </a:p>
          <a:p>
            <a:pPr>
              <a:buFont typeface="Wingdings" charset="2"/>
              <a:buChar char="§"/>
            </a:pPr>
            <a:r>
              <a:rPr lang="en-US" dirty="0">
                <a:solidFill>
                  <a:srgbClr val="002060"/>
                </a:solidFill>
                <a:latin typeface="Avenir Next Regular"/>
                <a:cs typeface="Avenir Next Regular"/>
              </a:rPr>
              <a:t>2016 –Alliance letter to FDA General and Plastic Surgery Panel</a:t>
            </a:r>
          </a:p>
          <a:p>
            <a:pPr>
              <a:buFont typeface="Wingdings" charset="2"/>
              <a:buChar char="§"/>
            </a:pPr>
            <a:r>
              <a:rPr lang="en-US" dirty="0">
                <a:solidFill>
                  <a:srgbClr val="002060"/>
                </a:solidFill>
                <a:latin typeface="Avenir Next Regular"/>
                <a:cs typeface="Avenir Next Regular"/>
              </a:rPr>
              <a:t>“Classification of Wound Dressings Combined with Drugs”</a:t>
            </a:r>
          </a:p>
          <a:p>
            <a:pPr lvl="1">
              <a:buFont typeface="Arial"/>
              <a:buChar char="•"/>
            </a:pPr>
            <a:r>
              <a:rPr lang="en-US" sz="2000" dirty="0">
                <a:solidFill>
                  <a:srgbClr val="FF0000"/>
                </a:solidFill>
                <a:latin typeface="Avenir Next Regular"/>
                <a:cs typeface="Avenir Next Regular"/>
              </a:rPr>
              <a:t>Efficacy for antimicrobial dressings in controlled trials or effectiveness in “real world” studies is NOT about wound healing.   RCTs do not reflect the real world because the criteria for enrollment, given the endpoints exclude the majority of real world wound care patients.</a:t>
            </a:r>
          </a:p>
          <a:p>
            <a:pPr>
              <a:buFont typeface="Wingdings" charset="2"/>
              <a:buChar char="§"/>
            </a:pPr>
            <a:r>
              <a:rPr lang="en-US" dirty="0">
                <a:solidFill>
                  <a:srgbClr val="002060"/>
                </a:solidFill>
                <a:latin typeface="Avenir Next Regular"/>
                <a:cs typeface="Avenir Next Regular"/>
              </a:rPr>
              <a:t>2019- Alliance comments to AHRQ on Technology Assessment for Cellular and/or Tissue Based Products for Skin Wounds</a:t>
            </a:r>
          </a:p>
          <a:p>
            <a:pPr marL="342900" lvl="1" indent="0">
              <a:buNone/>
            </a:pPr>
            <a:endParaRPr lang="en-US" dirty="0">
              <a:solidFill>
                <a:schemeClr val="accent6">
                  <a:lumMod val="50000"/>
                </a:schemeClr>
              </a:solidFill>
            </a:endParaRPr>
          </a:p>
          <a:p>
            <a:pPr marL="342900" lvl="1" indent="0">
              <a:buNone/>
            </a:pPr>
            <a:endParaRPr lang="en-US" dirty="0">
              <a:solidFill>
                <a:schemeClr val="accent6">
                  <a:lumMod val="50000"/>
                </a:schemeClr>
              </a:solidFill>
            </a:endParaRPr>
          </a:p>
          <a:p>
            <a:pPr lvl="1"/>
            <a:endParaRPr lang="en-US" dirty="0">
              <a:solidFill>
                <a:schemeClr val="accent6">
                  <a:lumMod val="50000"/>
                </a:schemeClr>
              </a:solidFill>
            </a:endParaRPr>
          </a:p>
          <a:p>
            <a:pPr marL="0" indent="0">
              <a:buNone/>
            </a:pPr>
            <a:r>
              <a:rPr lang="en-US" dirty="0">
                <a:solidFill>
                  <a:schemeClr val="accent6">
                    <a:lumMod val="50000"/>
                  </a:schemeClr>
                </a:solidFill>
              </a:rPr>
              <a:t>	</a:t>
            </a:r>
          </a:p>
        </p:txBody>
      </p:sp>
    </p:spTree>
    <p:extLst>
      <p:ext uri="{BB962C8B-B14F-4D97-AF65-F5344CB8AC3E}">
        <p14:creationId xmlns:p14="http://schemas.microsoft.com/office/powerpoint/2010/main" val="679336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4D588-4929-CB48-8014-C9B01CBE2D63}"/>
              </a:ext>
            </a:extLst>
          </p:cNvPr>
          <p:cNvSpPr>
            <a:spLocks noGrp="1"/>
          </p:cNvSpPr>
          <p:nvPr>
            <p:ph type="title"/>
          </p:nvPr>
        </p:nvSpPr>
        <p:spPr>
          <a:xfrm>
            <a:off x="197065" y="-64655"/>
            <a:ext cx="11506379" cy="1055255"/>
          </a:xfrm>
        </p:spPr>
        <p:txBody>
          <a:bodyPr/>
          <a:lstStyle/>
          <a:p>
            <a:r>
              <a:rPr lang="en-US" sz="3200" dirty="0">
                <a:solidFill>
                  <a:schemeClr val="accent6">
                    <a:lumMod val="75000"/>
                  </a:schemeClr>
                </a:solidFill>
                <a:latin typeface="Avenir Next Demi Bold"/>
                <a:cs typeface="Avenir Next Demi Bold"/>
              </a:rPr>
              <a:t>How RWE Is Viewed By Other Agencies/Organizations</a:t>
            </a:r>
          </a:p>
        </p:txBody>
      </p:sp>
      <p:sp>
        <p:nvSpPr>
          <p:cNvPr id="3" name="Content Placeholder 2">
            <a:extLst>
              <a:ext uri="{FF2B5EF4-FFF2-40B4-BE49-F238E27FC236}">
                <a16:creationId xmlns:a16="http://schemas.microsoft.com/office/drawing/2014/main" id="{6F2CD267-E8CF-4644-9108-34F5B1EE4088}"/>
              </a:ext>
            </a:extLst>
          </p:cNvPr>
          <p:cNvSpPr>
            <a:spLocks noGrp="1"/>
          </p:cNvSpPr>
          <p:nvPr>
            <p:ph idx="1"/>
          </p:nvPr>
        </p:nvSpPr>
        <p:spPr>
          <a:xfrm>
            <a:off x="954702" y="1057900"/>
            <a:ext cx="10190393" cy="5800100"/>
          </a:xfrm>
        </p:spPr>
        <p:txBody>
          <a:bodyPr/>
          <a:lstStyle/>
          <a:p>
            <a:pPr>
              <a:buFont typeface="Wingdings" charset="2"/>
              <a:buChar char="§"/>
            </a:pPr>
            <a:r>
              <a:rPr lang="en-US" sz="2600" b="1" dirty="0">
                <a:solidFill>
                  <a:srgbClr val="002060"/>
                </a:solidFill>
                <a:latin typeface="Avenir Next Regular"/>
                <a:cs typeface="Avenir Next Regular"/>
              </a:rPr>
              <a:t>FDA</a:t>
            </a:r>
          </a:p>
          <a:p>
            <a:pPr lvl="1">
              <a:buFont typeface="Arial"/>
              <a:buChar char="•"/>
            </a:pPr>
            <a:r>
              <a:rPr lang="en-US" sz="2400" dirty="0">
                <a:solidFill>
                  <a:srgbClr val="002060"/>
                </a:solidFill>
                <a:latin typeface="Avenir Next Regular"/>
                <a:cs typeface="Avenir Next Regular"/>
              </a:rPr>
              <a:t>In 2016, Commissioner Califf articulated the importance of real world data that registries can provide, as well as the need for them in the wound care space. </a:t>
            </a:r>
          </a:p>
          <a:p>
            <a:pPr marL="0" indent="0">
              <a:buNone/>
            </a:pPr>
            <a:endParaRPr lang="en-US" dirty="0">
              <a:solidFill>
                <a:srgbClr val="002060"/>
              </a:solidFill>
              <a:latin typeface="Avenir Next Regular"/>
              <a:cs typeface="Avenir Next Regular"/>
            </a:endParaRPr>
          </a:p>
          <a:p>
            <a:pPr>
              <a:buFont typeface="Wingdings" charset="2"/>
              <a:buChar char="§"/>
            </a:pPr>
            <a:r>
              <a:rPr lang="en-US" sz="2600" b="1" dirty="0">
                <a:solidFill>
                  <a:srgbClr val="002060"/>
                </a:solidFill>
                <a:latin typeface="Avenir Next Regular"/>
                <a:cs typeface="Avenir Next Regular"/>
              </a:rPr>
              <a:t>ECRI</a:t>
            </a:r>
          </a:p>
          <a:p>
            <a:pPr lvl="1">
              <a:buFont typeface="Arial"/>
              <a:buChar char="•"/>
            </a:pPr>
            <a:r>
              <a:rPr lang="en-US" sz="2400" dirty="0">
                <a:solidFill>
                  <a:srgbClr val="002060"/>
                </a:solidFill>
                <a:latin typeface="Avenir Next Regular"/>
                <a:cs typeface="Avenir Next Regular"/>
              </a:rPr>
              <a:t>RCT studies, as noted by ECRI, do limit the population that can be included in the studies because of required medical exclusion criteria (i.e. uncontrolled diabetes, poor vascularization, immunosuppressive drugs, end stage renal disease, infection) or required restrictions by FDA labeling</a:t>
            </a:r>
            <a:r>
              <a:rPr lang="en-US" sz="2400" b="1" dirty="0">
                <a:solidFill>
                  <a:srgbClr val="002060"/>
                </a:solidFill>
                <a:latin typeface="Avenir Next Regular"/>
                <a:cs typeface="Avenir Next Regular"/>
              </a:rPr>
              <a:t>. </a:t>
            </a:r>
            <a:endParaRPr lang="en-US" sz="2400" dirty="0">
              <a:solidFill>
                <a:srgbClr val="002060"/>
              </a:solidFill>
              <a:latin typeface="Avenir Next Regular"/>
              <a:cs typeface="Avenir Next Regular"/>
            </a:endParaRPr>
          </a:p>
        </p:txBody>
      </p:sp>
    </p:spTree>
    <p:extLst>
      <p:ext uri="{BB962C8B-B14F-4D97-AF65-F5344CB8AC3E}">
        <p14:creationId xmlns:p14="http://schemas.microsoft.com/office/powerpoint/2010/main" val="3675056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4D588-4929-CB48-8014-C9B01CBE2D63}"/>
              </a:ext>
            </a:extLst>
          </p:cNvPr>
          <p:cNvSpPr>
            <a:spLocks noGrp="1"/>
          </p:cNvSpPr>
          <p:nvPr>
            <p:ph type="title"/>
          </p:nvPr>
        </p:nvSpPr>
        <p:spPr>
          <a:xfrm>
            <a:off x="437921" y="0"/>
            <a:ext cx="11495431" cy="889686"/>
          </a:xfrm>
        </p:spPr>
        <p:txBody>
          <a:bodyPr/>
          <a:lstStyle/>
          <a:p>
            <a:r>
              <a:rPr lang="en-US" sz="3200" dirty="0">
                <a:solidFill>
                  <a:schemeClr val="accent6">
                    <a:lumMod val="75000"/>
                  </a:schemeClr>
                </a:solidFill>
                <a:latin typeface="Avenir Next Demi Bold"/>
                <a:cs typeface="Avenir Next Demi Bold"/>
              </a:rPr>
              <a:t>How RWE Is Viewed By Other Agencies/Organizations</a:t>
            </a:r>
          </a:p>
        </p:txBody>
      </p:sp>
      <p:sp>
        <p:nvSpPr>
          <p:cNvPr id="3" name="Content Placeholder 2">
            <a:extLst>
              <a:ext uri="{FF2B5EF4-FFF2-40B4-BE49-F238E27FC236}">
                <a16:creationId xmlns:a16="http://schemas.microsoft.com/office/drawing/2014/main" id="{6F2CD267-E8CF-4644-9108-34F5B1EE4088}"/>
              </a:ext>
            </a:extLst>
          </p:cNvPr>
          <p:cNvSpPr>
            <a:spLocks noGrp="1"/>
          </p:cNvSpPr>
          <p:nvPr>
            <p:ph idx="1"/>
          </p:nvPr>
        </p:nvSpPr>
        <p:spPr>
          <a:xfrm>
            <a:off x="834274" y="1207810"/>
            <a:ext cx="10080912" cy="5562600"/>
          </a:xfrm>
        </p:spPr>
        <p:txBody>
          <a:bodyPr/>
          <a:lstStyle/>
          <a:p>
            <a:pPr>
              <a:buFont typeface="Wingdings" charset="2"/>
              <a:buChar char="§"/>
            </a:pPr>
            <a:r>
              <a:rPr lang="en-US" sz="2600" b="1" dirty="0">
                <a:solidFill>
                  <a:srgbClr val="002060"/>
                </a:solidFill>
                <a:latin typeface="Avenir Next Regular"/>
                <a:cs typeface="Avenir Next Regular"/>
              </a:rPr>
              <a:t>Center for Medicare and Medicaid Services (CMS)</a:t>
            </a:r>
          </a:p>
          <a:p>
            <a:pPr lvl="1">
              <a:buFont typeface="Arial"/>
              <a:buChar char="•"/>
            </a:pPr>
            <a:r>
              <a:rPr lang="en-US" sz="2400" dirty="0">
                <a:solidFill>
                  <a:srgbClr val="002060"/>
                </a:solidFill>
                <a:latin typeface="Avenir Next Regular"/>
                <a:cs typeface="Avenir Next Regular"/>
              </a:rPr>
              <a:t>CMS has acknowledged that there is benefit to analysis of “real world” data if information from large numbers of patients can be collected in a uniform fashion (March 29, 2005 Medicare Coverage Advisory Meeting).</a:t>
            </a:r>
          </a:p>
          <a:p>
            <a:pPr marL="0" indent="0">
              <a:buNone/>
            </a:pPr>
            <a:endParaRPr lang="en-US" dirty="0">
              <a:solidFill>
                <a:srgbClr val="002060"/>
              </a:solidFill>
              <a:latin typeface="Avenir Next Regular"/>
              <a:cs typeface="Avenir Next Regular"/>
            </a:endParaRPr>
          </a:p>
          <a:p>
            <a:pPr>
              <a:buFont typeface="Wingdings" charset="2"/>
              <a:buChar char="§"/>
              <a:defRPr/>
            </a:pPr>
            <a:r>
              <a:rPr lang="en-US" sz="2600" b="1" dirty="0">
                <a:solidFill>
                  <a:srgbClr val="002060"/>
                </a:solidFill>
                <a:latin typeface="Avenir Next Regular"/>
                <a:cs typeface="Avenir Next Regular"/>
              </a:rPr>
              <a:t>AHRQ (at ISPOR meeting)</a:t>
            </a:r>
          </a:p>
          <a:p>
            <a:pPr lvl="1">
              <a:buFont typeface="Arial"/>
              <a:buChar char="•"/>
              <a:defRPr/>
            </a:pPr>
            <a:r>
              <a:rPr lang="en-US" sz="2400" dirty="0">
                <a:solidFill>
                  <a:srgbClr val="002060"/>
                </a:solidFill>
                <a:latin typeface="Avenir Next Regular"/>
                <a:cs typeface="Avenir Next Regular"/>
              </a:rPr>
              <a:t>Difficult to capture real-world complexity in an RCT</a:t>
            </a:r>
          </a:p>
          <a:p>
            <a:pPr lvl="2">
              <a:buFont typeface="Courier New"/>
              <a:buChar char="o"/>
              <a:defRPr/>
            </a:pPr>
            <a:r>
              <a:rPr lang="en-US" sz="2000" dirty="0">
                <a:solidFill>
                  <a:srgbClr val="002060"/>
                </a:solidFill>
                <a:latin typeface="Avenir Next Regular"/>
                <a:cs typeface="Avenir Next Regular"/>
              </a:rPr>
              <a:t>Multiple simultaneous variables</a:t>
            </a:r>
          </a:p>
          <a:p>
            <a:pPr lvl="2">
              <a:buFont typeface="Courier New"/>
              <a:buChar char="o"/>
              <a:defRPr/>
            </a:pPr>
            <a:r>
              <a:rPr lang="en-US" sz="2000" dirty="0">
                <a:solidFill>
                  <a:srgbClr val="002060"/>
                </a:solidFill>
                <a:latin typeface="Avenir Next Regular"/>
                <a:cs typeface="Avenir Next Regular"/>
              </a:rPr>
              <a:t>Restrictive patient selection criteria</a:t>
            </a:r>
          </a:p>
          <a:p>
            <a:pPr lvl="2">
              <a:buFont typeface="Courier New"/>
              <a:buChar char="o"/>
              <a:defRPr/>
            </a:pPr>
            <a:r>
              <a:rPr lang="en-US" sz="2000" dirty="0">
                <a:solidFill>
                  <a:srgbClr val="002060"/>
                </a:solidFill>
                <a:latin typeface="Avenir Next Regular"/>
                <a:cs typeface="Avenir Next Regular"/>
              </a:rPr>
              <a:t>Adherence to protocol in RCT not equivalent to practices in community practice</a:t>
            </a:r>
          </a:p>
        </p:txBody>
      </p:sp>
    </p:spTree>
    <p:extLst>
      <p:ext uri="{BB962C8B-B14F-4D97-AF65-F5344CB8AC3E}">
        <p14:creationId xmlns:p14="http://schemas.microsoft.com/office/powerpoint/2010/main" val="2504689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02DD4-063B-A340-BBC3-2528042324F7}"/>
              </a:ext>
            </a:extLst>
          </p:cNvPr>
          <p:cNvSpPr>
            <a:spLocks noGrp="1"/>
          </p:cNvSpPr>
          <p:nvPr>
            <p:ph type="title"/>
          </p:nvPr>
        </p:nvSpPr>
        <p:spPr>
          <a:xfrm>
            <a:off x="1524000" y="0"/>
            <a:ext cx="9144000" cy="990600"/>
          </a:xfrm>
        </p:spPr>
        <p:txBody>
          <a:bodyPr/>
          <a:lstStyle/>
          <a:p>
            <a:r>
              <a:rPr lang="en-US" sz="3600" dirty="0">
                <a:solidFill>
                  <a:schemeClr val="accent6">
                    <a:lumMod val="75000"/>
                  </a:schemeClr>
                </a:solidFill>
                <a:latin typeface="Avenir Next Demi Bold"/>
                <a:cs typeface="Avenir Next Demi Bold"/>
              </a:rPr>
              <a:t>Next Steps-Issues for Discussion</a:t>
            </a:r>
          </a:p>
        </p:txBody>
      </p:sp>
      <p:sp>
        <p:nvSpPr>
          <p:cNvPr id="3" name="Content Placeholder 2">
            <a:extLst>
              <a:ext uri="{FF2B5EF4-FFF2-40B4-BE49-F238E27FC236}">
                <a16:creationId xmlns:a16="http://schemas.microsoft.com/office/drawing/2014/main" id="{9386AA0C-8064-6640-8F10-623BF1D5B9EA}"/>
              </a:ext>
            </a:extLst>
          </p:cNvPr>
          <p:cNvSpPr>
            <a:spLocks noGrp="1"/>
          </p:cNvSpPr>
          <p:nvPr>
            <p:ph idx="1"/>
          </p:nvPr>
        </p:nvSpPr>
        <p:spPr>
          <a:xfrm>
            <a:off x="602141" y="1312964"/>
            <a:ext cx="11134147" cy="5731164"/>
          </a:xfrm>
        </p:spPr>
        <p:txBody>
          <a:bodyPr/>
          <a:lstStyle/>
          <a:p>
            <a:pPr>
              <a:buFont typeface="Wingdings" charset="2"/>
              <a:buChar char="§"/>
            </a:pPr>
            <a:r>
              <a:rPr lang="en-US" dirty="0">
                <a:solidFill>
                  <a:srgbClr val="002060"/>
                </a:solidFill>
                <a:latin typeface="Avenir Next Regular"/>
                <a:cs typeface="Avenir Next Regular"/>
              </a:rPr>
              <a:t>RWE to be accepted and used both at the FDA and CMS </a:t>
            </a:r>
          </a:p>
          <a:p>
            <a:pPr lvl="1">
              <a:buFont typeface="Arial"/>
              <a:buChar char="•"/>
            </a:pPr>
            <a:r>
              <a:rPr lang="en-US" sz="2200" dirty="0">
                <a:latin typeface="Avenir Next Regular"/>
                <a:cs typeface="Avenir Next Regular"/>
              </a:rPr>
              <a:t>Evaluate the incremental impact of various exclusion criteria in prospective trials:</a:t>
            </a:r>
          </a:p>
          <a:p>
            <a:pPr lvl="2">
              <a:buFont typeface="Courier New"/>
              <a:buChar char="o"/>
            </a:pPr>
            <a:r>
              <a:rPr lang="en-US" sz="2000" dirty="0">
                <a:latin typeface="Avenir Next Regular"/>
                <a:cs typeface="Avenir Next Regular"/>
              </a:rPr>
              <a:t> Are ALL those exclusion criteria necessary? </a:t>
            </a:r>
          </a:p>
          <a:p>
            <a:pPr marL="1028700" lvl="3" indent="0">
              <a:buNone/>
            </a:pPr>
            <a:r>
              <a:rPr lang="en-US" sz="2000" dirty="0">
                <a:latin typeface="Avenir Next Regular"/>
                <a:cs typeface="Avenir Next Regular"/>
              </a:rPr>
              <a:t>- </a:t>
            </a:r>
            <a:r>
              <a:rPr lang="en-US" sz="1800" dirty="0">
                <a:latin typeface="Avenir Next Regular"/>
                <a:cs typeface="Avenir Next Regular"/>
              </a:rPr>
              <a:t>USWR data can tell you which ones really impact outcomes and by how much.</a:t>
            </a:r>
          </a:p>
          <a:p>
            <a:pPr lvl="2">
              <a:buFont typeface="Courier New"/>
              <a:buChar char="o"/>
            </a:pPr>
            <a:r>
              <a:rPr lang="en-US" sz="2000" dirty="0">
                <a:latin typeface="Avenir Next Regular"/>
                <a:cs typeface="Avenir Next Regular"/>
              </a:rPr>
              <a:t> All real patients have more than one wound- can’t you run a trial that way?</a:t>
            </a:r>
          </a:p>
          <a:p>
            <a:pPr lvl="1">
              <a:buFont typeface="Arial"/>
              <a:buChar char="•"/>
            </a:pPr>
            <a:r>
              <a:rPr lang="en-US" sz="2200" dirty="0">
                <a:latin typeface="Avenir Next Regular"/>
                <a:cs typeface="Avenir Next Regular"/>
              </a:rPr>
              <a:t>Agreed upon standards for RWD so that studies address all the potential sources of bias and how they were handled.</a:t>
            </a:r>
            <a:endParaRPr lang="en-US" sz="2200" dirty="0">
              <a:solidFill>
                <a:srgbClr val="002060"/>
              </a:solidFill>
              <a:latin typeface="Avenir Next Regular"/>
              <a:cs typeface="Avenir Next Regular"/>
            </a:endParaRPr>
          </a:p>
          <a:p>
            <a:pPr>
              <a:buFont typeface="Wingdings" charset="2"/>
              <a:buChar char="§"/>
            </a:pPr>
            <a:r>
              <a:rPr lang="en-US" dirty="0">
                <a:solidFill>
                  <a:srgbClr val="002060"/>
                </a:solidFill>
                <a:latin typeface="Avenir Next Regular"/>
                <a:cs typeface="Avenir Next Regular"/>
              </a:rPr>
              <a:t>Use of Registries in the creation of RWE data</a:t>
            </a:r>
          </a:p>
          <a:p>
            <a:pPr>
              <a:buFont typeface="Wingdings" charset="2"/>
              <a:buChar char="§"/>
            </a:pPr>
            <a:r>
              <a:rPr lang="en-US" dirty="0">
                <a:solidFill>
                  <a:srgbClr val="002060"/>
                </a:solidFill>
                <a:latin typeface="Avenir Next Regular"/>
                <a:cs typeface="Avenir Next Regular"/>
              </a:rPr>
              <a:t>Development of Quality Measures in Wound Care which will help in Registry data</a:t>
            </a:r>
          </a:p>
          <a:p>
            <a:pPr>
              <a:buFont typeface="Wingdings" charset="2"/>
              <a:buChar char="§"/>
            </a:pPr>
            <a:r>
              <a:rPr lang="en-US" dirty="0">
                <a:solidFill>
                  <a:srgbClr val="002060"/>
                </a:solidFill>
                <a:latin typeface="Avenir Next Regular"/>
                <a:cs typeface="Avenir Next Regular"/>
              </a:rPr>
              <a:t>Alliance Evidence Summit – May 2022</a:t>
            </a:r>
          </a:p>
        </p:txBody>
      </p:sp>
    </p:spTree>
    <p:extLst>
      <p:ext uri="{BB962C8B-B14F-4D97-AF65-F5344CB8AC3E}">
        <p14:creationId xmlns:p14="http://schemas.microsoft.com/office/powerpoint/2010/main" val="14384673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CE0D0-60BC-4FE4-822C-1687D25FAEE2}"/>
              </a:ext>
            </a:extLst>
          </p:cNvPr>
          <p:cNvSpPr>
            <a:spLocks noGrp="1"/>
          </p:cNvSpPr>
          <p:nvPr>
            <p:ph type="title"/>
          </p:nvPr>
        </p:nvSpPr>
        <p:spPr>
          <a:xfrm>
            <a:off x="1151700" y="0"/>
            <a:ext cx="8515350" cy="994172"/>
          </a:xfrm>
        </p:spPr>
        <p:txBody>
          <a:bodyPr anchor="ctr">
            <a:normAutofit/>
          </a:bodyPr>
          <a:lstStyle/>
          <a:p>
            <a:r>
              <a:rPr lang="en-US" sz="3200" dirty="0">
                <a:latin typeface="Avenir Next Demi Bold"/>
                <a:cs typeface="Avenir Next Demi Bold"/>
              </a:rPr>
              <a:t>Methods of Controlling Bias in RWD</a:t>
            </a:r>
          </a:p>
        </p:txBody>
      </p:sp>
      <p:sp>
        <p:nvSpPr>
          <p:cNvPr id="3" name="Content Placeholder 2">
            <a:extLst>
              <a:ext uri="{FF2B5EF4-FFF2-40B4-BE49-F238E27FC236}">
                <a16:creationId xmlns:a16="http://schemas.microsoft.com/office/drawing/2014/main" id="{FE77B0F7-FAEF-4FF7-B118-DAD2EB70D8A2}"/>
              </a:ext>
            </a:extLst>
          </p:cNvPr>
          <p:cNvSpPr>
            <a:spLocks noGrp="1"/>
          </p:cNvSpPr>
          <p:nvPr>
            <p:ph idx="1"/>
          </p:nvPr>
        </p:nvSpPr>
        <p:spPr>
          <a:xfrm>
            <a:off x="711101" y="1445230"/>
            <a:ext cx="6087626" cy="4489853"/>
          </a:xfrm>
        </p:spPr>
        <p:txBody>
          <a:bodyPr anchor="ctr">
            <a:normAutofit lnSpcReduction="10000"/>
          </a:bodyPr>
          <a:lstStyle/>
          <a:p>
            <a:pPr>
              <a:buFont typeface="Wingdings" charset="2"/>
              <a:buChar char="§"/>
            </a:pPr>
            <a:r>
              <a:rPr lang="en-US" sz="2300" b="1" dirty="0">
                <a:latin typeface="Avenir Next Regular"/>
                <a:cs typeface="Avenir Next Regular"/>
              </a:rPr>
              <a:t>Quality measures </a:t>
            </a:r>
            <a:r>
              <a:rPr lang="en-US" sz="2300" dirty="0">
                <a:latin typeface="Avenir Next Regular"/>
                <a:cs typeface="Avenir Next Regular"/>
              </a:rPr>
              <a:t>control for variations in the standard of care</a:t>
            </a:r>
          </a:p>
          <a:p>
            <a:pPr>
              <a:buFont typeface="Wingdings" charset="2"/>
              <a:buChar char="§"/>
            </a:pPr>
            <a:r>
              <a:rPr lang="en-US" sz="2300" b="1" dirty="0">
                <a:latin typeface="Avenir Next Regular"/>
                <a:cs typeface="Avenir Next Regular"/>
              </a:rPr>
              <a:t>A validated risk stratification tool </a:t>
            </a:r>
            <a:r>
              <a:rPr lang="en-US" sz="2300" dirty="0">
                <a:latin typeface="Avenir Next Regular"/>
                <a:cs typeface="Avenir Next Regular"/>
              </a:rPr>
              <a:t>is used to report outcomes in relation to the severity of the wound/patient</a:t>
            </a:r>
          </a:p>
          <a:p>
            <a:pPr>
              <a:buFont typeface="Wingdings" charset="2"/>
              <a:buChar char="§"/>
            </a:pPr>
            <a:r>
              <a:rPr lang="en-US" sz="2300" dirty="0">
                <a:latin typeface="Avenir Next Regular"/>
                <a:cs typeface="Avenir Next Regular"/>
              </a:rPr>
              <a:t>Selection bias is controlled by </a:t>
            </a:r>
            <a:r>
              <a:rPr lang="en-US" sz="2300" b="1" dirty="0">
                <a:latin typeface="Avenir Next Regular"/>
                <a:cs typeface="Avenir Next Regular"/>
              </a:rPr>
              <a:t>automating the electronic transfer to the entire EHR</a:t>
            </a:r>
            <a:r>
              <a:rPr lang="en-US" sz="2300" dirty="0">
                <a:latin typeface="Avenir Next Regular"/>
                <a:cs typeface="Avenir Next Regular"/>
              </a:rPr>
              <a:t> to the registry</a:t>
            </a:r>
          </a:p>
          <a:p>
            <a:pPr>
              <a:buFont typeface="Wingdings" charset="2"/>
              <a:buChar char="§"/>
            </a:pPr>
            <a:r>
              <a:rPr lang="en-US" sz="2300" dirty="0">
                <a:latin typeface="Avenir Next Regular"/>
                <a:cs typeface="Avenir Next Regular"/>
              </a:rPr>
              <a:t>Data entry bias is controlled by </a:t>
            </a:r>
            <a:r>
              <a:rPr lang="en-US" sz="2300" b="1" dirty="0">
                <a:latin typeface="Avenir Next Regular"/>
                <a:cs typeface="Avenir Next Regular"/>
              </a:rPr>
              <a:t>linking documentation to billing</a:t>
            </a:r>
          </a:p>
          <a:p>
            <a:pPr>
              <a:buFont typeface="Wingdings" charset="2"/>
              <a:buChar char="§"/>
            </a:pPr>
            <a:r>
              <a:rPr lang="en-US" sz="2300" b="1" dirty="0">
                <a:latin typeface="Avenir Next Regular"/>
                <a:cs typeface="Avenir Next Regular"/>
              </a:rPr>
              <a:t>Structured data choices </a:t>
            </a:r>
            <a:r>
              <a:rPr lang="en-US" sz="2300" dirty="0">
                <a:latin typeface="Avenir Next Regular"/>
                <a:cs typeface="Avenir Next Regular"/>
              </a:rPr>
              <a:t>for observation manage information bias</a:t>
            </a:r>
          </a:p>
          <a:p>
            <a:pPr marL="0" indent="0">
              <a:buNone/>
            </a:pPr>
            <a:endParaRPr lang="en-US" dirty="0">
              <a:latin typeface="Avenir Next Regular"/>
              <a:cs typeface="Avenir Next Regular"/>
            </a:endParaRPr>
          </a:p>
        </p:txBody>
      </p:sp>
      <p:pic>
        <p:nvPicPr>
          <p:cNvPr id="17" name="Content Placeholder 4">
            <a:extLst>
              <a:ext uri="{FF2B5EF4-FFF2-40B4-BE49-F238E27FC236}">
                <a16:creationId xmlns:a16="http://schemas.microsoft.com/office/drawing/2014/main" id="{D9285A91-4478-4E59-9003-731115A4E19C}"/>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5215"/>
          <a:stretch/>
        </p:blipFill>
        <p:spPr>
          <a:xfrm>
            <a:off x="7391401" y="2226469"/>
            <a:ext cx="3043423" cy="319535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608492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49">
            <a:extLst>
              <a:ext uri="{FF2B5EF4-FFF2-40B4-BE49-F238E27FC236}">
                <a16:creationId xmlns:a16="http://schemas.microsoft.com/office/drawing/2014/main" id="{2C9A9DA9-7DC8-488B-A882-123947B0F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useBgFill="1">
        <p:nvSpPr>
          <p:cNvPr id="59" name="Rectangle 51">
            <a:extLst>
              <a:ext uri="{FF2B5EF4-FFF2-40B4-BE49-F238E27FC236}">
                <a16:creationId xmlns:a16="http://schemas.microsoft.com/office/drawing/2014/main" id="{57F6BDD4-E066-4008-8011-6CC31AEB4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3857" y="633619"/>
            <a:ext cx="6838569" cy="5495925"/>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DA5308D-7734-C846-9A6E-C06497A9CA92}"/>
              </a:ext>
            </a:extLst>
          </p:cNvPr>
          <p:cNvSpPr>
            <a:spLocks noGrp="1"/>
          </p:cNvSpPr>
          <p:nvPr>
            <p:ph type="title"/>
          </p:nvPr>
        </p:nvSpPr>
        <p:spPr>
          <a:xfrm>
            <a:off x="5359510" y="978619"/>
            <a:ext cx="5991244" cy="1106424"/>
          </a:xfrm>
        </p:spPr>
        <p:txBody>
          <a:bodyPr>
            <a:normAutofit/>
          </a:bodyPr>
          <a:lstStyle/>
          <a:p>
            <a:r>
              <a:rPr lang="en-US" sz="3200" dirty="0"/>
              <a:t>May 2021 update:</a:t>
            </a:r>
            <a:br>
              <a:rPr lang="en-US" sz="3200" dirty="0"/>
            </a:br>
            <a:endParaRPr lang="en-US" sz="3200" dirty="0"/>
          </a:p>
        </p:txBody>
      </p:sp>
      <p:pic>
        <p:nvPicPr>
          <p:cNvPr id="10" name="Picture 9" descr="Logo, company name&#10;&#10;Description automatically generated">
            <a:extLst>
              <a:ext uri="{FF2B5EF4-FFF2-40B4-BE49-F238E27FC236}">
                <a16:creationId xmlns:a16="http://schemas.microsoft.com/office/drawing/2014/main" id="{D2F0DDD7-1727-8843-A478-740AB7F05575}"/>
              </a:ext>
            </a:extLst>
          </p:cNvPr>
          <p:cNvPicPr>
            <a:picLocks noChangeAspect="1"/>
          </p:cNvPicPr>
          <p:nvPr/>
        </p:nvPicPr>
        <p:blipFill>
          <a:blip r:embed="rId3"/>
          <a:stretch>
            <a:fillRect/>
          </a:stretch>
        </p:blipFill>
        <p:spPr>
          <a:xfrm>
            <a:off x="414528" y="1886258"/>
            <a:ext cx="4033647" cy="2984900"/>
          </a:xfrm>
          <a:prstGeom prst="rect">
            <a:avLst/>
          </a:prstGeom>
        </p:spPr>
      </p:pic>
      <p:sp>
        <p:nvSpPr>
          <p:cNvPr id="60" name="Rectangle 53">
            <a:extLst>
              <a:ext uri="{FF2B5EF4-FFF2-40B4-BE49-F238E27FC236}">
                <a16:creationId xmlns:a16="http://schemas.microsoft.com/office/drawing/2014/main" id="{2711A8FB-68FC-45FC-B01E-38F809E2D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79848" y="117130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Rectangle 55">
            <a:extLst>
              <a:ext uri="{FF2B5EF4-FFF2-40B4-BE49-F238E27FC236}">
                <a16:creationId xmlns:a16="http://schemas.microsoft.com/office/drawing/2014/main" id="{2A865FE3-5FC9-4049-87CF-30019C46C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859" y="2093976"/>
            <a:ext cx="5846683"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E0792A5-4B7A-CC47-8809-2DC218AB1903}"/>
              </a:ext>
            </a:extLst>
          </p:cNvPr>
          <p:cNvSpPr>
            <a:spLocks noGrp="1"/>
          </p:cNvSpPr>
          <p:nvPr>
            <p:ph idx="1"/>
          </p:nvPr>
        </p:nvSpPr>
        <p:spPr>
          <a:xfrm>
            <a:off x="5175443" y="2103120"/>
            <a:ext cx="6606983" cy="3560251"/>
          </a:xfrm>
        </p:spPr>
        <p:txBody>
          <a:bodyPr>
            <a:noAutofit/>
          </a:bodyPr>
          <a:lstStyle/>
          <a:p>
            <a:pPr>
              <a:lnSpc>
                <a:spcPct val="100000"/>
              </a:lnSpc>
              <a:buFont typeface="Wingdings" charset="2"/>
              <a:buChar char="§"/>
            </a:pPr>
            <a:r>
              <a:rPr lang="en-US" sz="1900" dirty="0"/>
              <a:t> Steering Committee nominated and selected</a:t>
            </a:r>
          </a:p>
          <a:p>
            <a:pPr>
              <a:lnSpc>
                <a:spcPct val="100000"/>
              </a:lnSpc>
              <a:buFont typeface="Wingdings" charset="2"/>
              <a:buChar char="§"/>
            </a:pPr>
            <a:r>
              <a:rPr lang="en-US" sz="1900" dirty="0"/>
              <a:t> Fund</a:t>
            </a:r>
            <a:r>
              <a:rPr lang="en-US" sz="1900" dirty="0">
                <a:solidFill>
                  <a:schemeClr val="accent6">
                    <a:lumMod val="75000"/>
                  </a:schemeClr>
                </a:solidFill>
              </a:rPr>
              <a:t> </a:t>
            </a:r>
            <a:r>
              <a:rPr lang="en-US" sz="1900" dirty="0"/>
              <a:t>raising</a:t>
            </a:r>
            <a:r>
              <a:rPr lang="en-US" sz="1900" dirty="0">
                <a:solidFill>
                  <a:schemeClr val="accent6">
                    <a:lumMod val="75000"/>
                  </a:schemeClr>
                </a:solidFill>
              </a:rPr>
              <a:t> </a:t>
            </a:r>
            <a:r>
              <a:rPr lang="en-US" sz="1900" dirty="0"/>
              <a:t>efforts in force</a:t>
            </a:r>
            <a:endParaRPr lang="en-US" sz="1500" dirty="0"/>
          </a:p>
          <a:p>
            <a:pPr>
              <a:lnSpc>
                <a:spcPct val="100000"/>
              </a:lnSpc>
              <a:buFont typeface="Wingdings" charset="2"/>
              <a:buChar char="§"/>
            </a:pPr>
            <a:r>
              <a:rPr lang="en-US" sz="1900" dirty="0"/>
              <a:t>Legal Council Weinberg Law PLLC</a:t>
            </a:r>
            <a:br>
              <a:rPr lang="en-US" sz="1900" dirty="0"/>
            </a:br>
            <a:r>
              <a:rPr lang="en-US" sz="1900" dirty="0"/>
              <a:t>- </a:t>
            </a:r>
            <a:r>
              <a:rPr lang="en-US" sz="1600" dirty="0"/>
              <a:t>Non-profit 501 (c) (3) status - </a:t>
            </a:r>
            <a:r>
              <a:rPr lang="en-US" sz="1600" i="1" dirty="0"/>
              <a:t>approved</a:t>
            </a:r>
            <a:br>
              <a:rPr lang="en-US" sz="1600" i="1" dirty="0"/>
            </a:br>
            <a:r>
              <a:rPr lang="en-US" sz="1600" dirty="0"/>
              <a:t>- EIN number for IRS tax determination </a:t>
            </a:r>
            <a:r>
              <a:rPr lang="mr-IN" sz="1600" dirty="0"/>
              <a:t>–</a:t>
            </a:r>
            <a:r>
              <a:rPr lang="en-US" sz="1600" dirty="0"/>
              <a:t>submitted</a:t>
            </a:r>
          </a:p>
          <a:p>
            <a:pPr>
              <a:lnSpc>
                <a:spcPct val="100000"/>
              </a:lnSpc>
              <a:buFont typeface="Wingdings" charset="2"/>
              <a:buChar char="§"/>
            </a:pPr>
            <a:r>
              <a:rPr lang="en-US" sz="1900" dirty="0"/>
              <a:t>Website </a:t>
            </a:r>
            <a:r>
              <a:rPr lang="en-US" sz="1900" dirty="0">
                <a:hlinkClick r:id="rId4"/>
              </a:rPr>
              <a:t>www.woundcarecc.org</a:t>
            </a:r>
            <a:endParaRPr lang="en-US" sz="1900" dirty="0"/>
          </a:p>
          <a:p>
            <a:pPr>
              <a:lnSpc>
                <a:spcPct val="100000"/>
              </a:lnSpc>
              <a:buFont typeface="Wingdings" charset="2"/>
              <a:buChar char="§"/>
            </a:pPr>
            <a:r>
              <a:rPr lang="en-US" sz="1900" dirty="0"/>
              <a:t> Contact info: </a:t>
            </a:r>
            <a:r>
              <a:rPr lang="en-US" sz="1900" dirty="0">
                <a:hlinkClick r:id="rId5"/>
              </a:rPr>
              <a:t>info@woundcarecc.org</a:t>
            </a:r>
            <a:r>
              <a:rPr lang="en-US" sz="1900" dirty="0"/>
              <a:t> 312 201-6771</a:t>
            </a:r>
          </a:p>
        </p:txBody>
      </p:sp>
      <p:sp>
        <p:nvSpPr>
          <p:cNvPr id="4" name="Footer Placeholder 3">
            <a:extLst>
              <a:ext uri="{FF2B5EF4-FFF2-40B4-BE49-F238E27FC236}">
                <a16:creationId xmlns:a16="http://schemas.microsoft.com/office/drawing/2014/main" id="{24B05934-815F-BA46-B779-CBEF3FE45D94}"/>
              </a:ext>
            </a:extLst>
          </p:cNvPr>
          <p:cNvSpPr>
            <a:spLocks noGrp="1"/>
          </p:cNvSpPr>
          <p:nvPr>
            <p:ph type="ftr" sz="quarter" idx="11"/>
          </p:nvPr>
        </p:nvSpPr>
        <p:spPr>
          <a:xfrm>
            <a:off x="4038600" y="6356350"/>
            <a:ext cx="4114800" cy="365125"/>
          </a:xfrm>
        </p:spPr>
        <p:txBody>
          <a:bodyP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dirty="0">
                <a:ln>
                  <a:noFill/>
                </a:ln>
                <a:solidFill>
                  <a:srgbClr val="3B2E22">
                    <a:lumMod val="50000"/>
                    <a:lumOff val="50000"/>
                  </a:srgbClr>
                </a:solidFill>
                <a:effectLst/>
                <a:uLnTx/>
                <a:uFillTx/>
                <a:latin typeface="Avenir Next LT Pro"/>
                <a:ea typeface="+mn-ea"/>
                <a:cs typeface="+mn-cs"/>
              </a:rPr>
              <a:t>WCCC 05 05 2021</a:t>
            </a:r>
          </a:p>
        </p:txBody>
      </p:sp>
      <p:sp>
        <p:nvSpPr>
          <p:cNvPr id="5" name="Slide Number Placeholder 4">
            <a:extLst>
              <a:ext uri="{FF2B5EF4-FFF2-40B4-BE49-F238E27FC236}">
                <a16:creationId xmlns:a16="http://schemas.microsoft.com/office/drawing/2014/main" id="{D150DAB9-EE7C-7E4C-8036-C56415BE599D}"/>
              </a:ext>
            </a:extLst>
          </p:cNvPr>
          <p:cNvSpPr>
            <a:spLocks noGrp="1"/>
          </p:cNvSpPr>
          <p:nvPr>
            <p:ph type="sldNum" sz="quarter" idx="12"/>
          </p:nvPr>
        </p:nvSpPr>
        <p:spPr>
          <a:xfrm>
            <a:off x="8613648"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2DC25EE-239B-4C5F-AAD1-255A7D5F1EE2}" type="slidenum">
              <a:rPr kumimoji="0" lang="en-US" sz="1200" b="0" i="0" u="none" strike="noStrike" kern="1200" cap="none" spc="0" normalizeH="0" baseline="0" noProof="0">
                <a:ln>
                  <a:noFill/>
                </a:ln>
                <a:solidFill>
                  <a:srgbClr val="3B2E22">
                    <a:lumMod val="50000"/>
                    <a:lumOff val="50000"/>
                  </a:srgbClr>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srgbClr val="3B2E22">
                  <a:lumMod val="50000"/>
                  <a:lumOff val="50000"/>
                </a:srgbClr>
              </a:solidFill>
              <a:effectLst/>
              <a:uLnTx/>
              <a:uFillTx/>
              <a:latin typeface="Avenir Next LT Pro"/>
              <a:ea typeface="+mn-ea"/>
              <a:cs typeface="+mn-cs"/>
            </a:endParaRPr>
          </a:p>
        </p:txBody>
      </p:sp>
    </p:spTree>
    <p:extLst>
      <p:ext uri="{BB962C8B-B14F-4D97-AF65-F5344CB8AC3E}">
        <p14:creationId xmlns:p14="http://schemas.microsoft.com/office/powerpoint/2010/main" val="2239242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539D-EBC4-1540-833A-164637747675}"/>
              </a:ext>
            </a:extLst>
          </p:cNvPr>
          <p:cNvSpPr>
            <a:spLocks noGrp="1"/>
          </p:cNvSpPr>
          <p:nvPr>
            <p:ph type="title"/>
          </p:nvPr>
        </p:nvSpPr>
        <p:spPr/>
        <p:txBody>
          <a:bodyPr>
            <a:normAutofit/>
          </a:bodyPr>
          <a:lstStyle/>
          <a:p>
            <a:r>
              <a:rPr lang="en-US" sz="4000" b="1" dirty="0">
                <a:latin typeface="Avenir Next Demi Bold"/>
                <a:cs typeface="Avenir Next Demi Bold"/>
              </a:rPr>
              <a:t>Work Group-Gaps</a:t>
            </a:r>
          </a:p>
        </p:txBody>
      </p:sp>
      <p:sp>
        <p:nvSpPr>
          <p:cNvPr id="3" name="Content Placeholder 2">
            <a:extLst>
              <a:ext uri="{FF2B5EF4-FFF2-40B4-BE49-F238E27FC236}">
                <a16:creationId xmlns:a16="http://schemas.microsoft.com/office/drawing/2014/main" id="{3BB03D09-4745-1B47-91FA-656A1CE08B09}"/>
              </a:ext>
            </a:extLst>
          </p:cNvPr>
          <p:cNvSpPr>
            <a:spLocks noGrp="1"/>
          </p:cNvSpPr>
          <p:nvPr>
            <p:ph idx="1"/>
          </p:nvPr>
        </p:nvSpPr>
        <p:spPr/>
        <p:txBody>
          <a:bodyPr>
            <a:normAutofit/>
          </a:bodyPr>
          <a:lstStyle/>
          <a:p>
            <a:pPr>
              <a:buFont typeface="Wingdings" charset="2"/>
              <a:buChar char="§"/>
            </a:pPr>
            <a:r>
              <a:rPr lang="en-US" sz="3200" dirty="0"/>
              <a:t>Dr. Li</a:t>
            </a:r>
          </a:p>
        </p:txBody>
      </p:sp>
      <p:sp>
        <p:nvSpPr>
          <p:cNvPr id="4" name="Footer Placeholder 3">
            <a:extLst>
              <a:ext uri="{FF2B5EF4-FFF2-40B4-BE49-F238E27FC236}">
                <a16:creationId xmlns:a16="http://schemas.microsoft.com/office/drawing/2014/main" id="{587E8928-5578-8E42-9ED5-DBB3BAA93D44}"/>
              </a:ext>
            </a:extLst>
          </p:cNvPr>
          <p:cNvSpPr>
            <a:spLocks noGrp="1"/>
          </p:cNvSpPr>
          <p:nvPr>
            <p:ph type="ftr" sz="quarter" idx="11"/>
          </p:nvPr>
        </p:nvSpPr>
        <p:spPr/>
        <p:txBody>
          <a:bodyPr/>
          <a:lstStyle/>
          <a:p>
            <a:r>
              <a:rPr lang="en-US"/>
              <a:t>WCCC 05 05 2021</a:t>
            </a:r>
          </a:p>
        </p:txBody>
      </p:sp>
      <p:sp>
        <p:nvSpPr>
          <p:cNvPr id="5" name="Slide Number Placeholder 4">
            <a:extLst>
              <a:ext uri="{FF2B5EF4-FFF2-40B4-BE49-F238E27FC236}">
                <a16:creationId xmlns:a16="http://schemas.microsoft.com/office/drawing/2014/main" id="{2D8E8727-E639-5740-926C-8B4265EAE5D5}"/>
              </a:ext>
            </a:extLst>
          </p:cNvPr>
          <p:cNvSpPr>
            <a:spLocks noGrp="1"/>
          </p:cNvSpPr>
          <p:nvPr>
            <p:ph type="sldNum" sz="quarter" idx="12"/>
          </p:nvPr>
        </p:nvSpPr>
        <p:spPr/>
        <p:txBody>
          <a:bodyPr/>
          <a:lstStyle/>
          <a:p>
            <a:fld id="{EC24A47E-E2FC-0243-BDE2-0889C31E95BD}" type="slidenum">
              <a:rPr lang="en-US" smtClean="0"/>
              <a:t>30</a:t>
            </a:fld>
            <a:endParaRPr lang="en-US"/>
          </a:p>
        </p:txBody>
      </p:sp>
      <p:pic>
        <p:nvPicPr>
          <p:cNvPr id="6" name="Picture 5" descr="Logo, company name&#10;&#10;Description automatically generated">
            <a:extLst>
              <a:ext uri="{FF2B5EF4-FFF2-40B4-BE49-F238E27FC236}">
                <a16:creationId xmlns:a16="http://schemas.microsoft.com/office/drawing/2014/main" id="{B3C592B5-C150-C745-98FF-8269164906B9}"/>
              </a:ext>
            </a:extLst>
          </p:cNvPr>
          <p:cNvPicPr>
            <a:picLocks noChangeAspect="1"/>
          </p:cNvPicPr>
          <p:nvPr/>
        </p:nvPicPr>
        <p:blipFill>
          <a:blip r:embed="rId2"/>
          <a:stretch>
            <a:fillRect/>
          </a:stretch>
        </p:blipFill>
        <p:spPr>
          <a:xfrm>
            <a:off x="10199801" y="106616"/>
            <a:ext cx="2047859" cy="1081161"/>
          </a:xfrm>
          <a:prstGeom prst="rect">
            <a:avLst/>
          </a:prstGeom>
        </p:spPr>
      </p:pic>
    </p:spTree>
    <p:extLst>
      <p:ext uri="{BB962C8B-B14F-4D97-AF65-F5344CB8AC3E}">
        <p14:creationId xmlns:p14="http://schemas.microsoft.com/office/powerpoint/2010/main" val="1693043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5A350-D331-804C-BD3D-902B469CFD00}"/>
              </a:ext>
            </a:extLst>
          </p:cNvPr>
          <p:cNvSpPr>
            <a:spLocks noGrp="1"/>
          </p:cNvSpPr>
          <p:nvPr>
            <p:ph type="title"/>
          </p:nvPr>
        </p:nvSpPr>
        <p:spPr>
          <a:xfrm>
            <a:off x="372233" y="688116"/>
            <a:ext cx="10981567" cy="1325563"/>
          </a:xfrm>
        </p:spPr>
        <p:txBody>
          <a:bodyPr>
            <a:normAutofit fontScale="90000"/>
          </a:bodyPr>
          <a:lstStyle/>
          <a:p>
            <a:r>
              <a:rPr lang="en-US" sz="4000" b="1" dirty="0">
                <a:latin typeface="Avenir Next Demi Bold"/>
                <a:cs typeface="Avenir Next Demi Bold"/>
              </a:rPr>
              <a:t>Suggested Disciplines for New </a:t>
            </a:r>
            <a:br>
              <a:rPr lang="en-US" sz="4000" b="1" dirty="0">
                <a:latin typeface="Avenir Next Demi Bold"/>
                <a:cs typeface="Avenir Next Demi Bold"/>
              </a:rPr>
            </a:br>
            <a:r>
              <a:rPr lang="en-US" sz="4000" b="1" dirty="0">
                <a:latin typeface="Avenir Next Demi Bold"/>
                <a:cs typeface="Avenir Next Demi Bold"/>
              </a:rPr>
              <a:t>Charter Members</a:t>
            </a:r>
            <a:br>
              <a:rPr lang="en-US" sz="4000" dirty="0">
                <a:latin typeface="Avenir Next Demi Bold"/>
                <a:cs typeface="Avenir Next Demi Bold"/>
              </a:rPr>
            </a:br>
            <a:r>
              <a:rPr lang="en-US" b="1" dirty="0"/>
              <a:t> </a:t>
            </a:r>
            <a:br>
              <a:rPr lang="en-US" dirty="0"/>
            </a:br>
            <a:endParaRPr lang="en-US" dirty="0"/>
          </a:p>
        </p:txBody>
      </p:sp>
      <p:sp>
        <p:nvSpPr>
          <p:cNvPr id="3" name="Content Placeholder 2">
            <a:extLst>
              <a:ext uri="{FF2B5EF4-FFF2-40B4-BE49-F238E27FC236}">
                <a16:creationId xmlns:a16="http://schemas.microsoft.com/office/drawing/2014/main" id="{E4D57CEB-5036-9241-98B5-7006C42CB533}"/>
              </a:ext>
            </a:extLst>
          </p:cNvPr>
          <p:cNvSpPr>
            <a:spLocks noGrp="1"/>
          </p:cNvSpPr>
          <p:nvPr>
            <p:ph sz="half" idx="1"/>
          </p:nvPr>
        </p:nvSpPr>
        <p:spPr/>
        <p:txBody>
          <a:bodyPr>
            <a:normAutofit fontScale="62500" lnSpcReduction="20000"/>
          </a:bodyPr>
          <a:lstStyle/>
          <a:p>
            <a:pPr lvl="0">
              <a:buFont typeface="Wingdings" charset="2"/>
              <a:buChar char="§"/>
            </a:pPr>
            <a:r>
              <a:rPr lang="en-US" sz="3400" dirty="0">
                <a:latin typeface="Avenir Next Regular"/>
                <a:cs typeface="Avenir Next Regular"/>
              </a:rPr>
              <a:t>Hospice providers/clinicians</a:t>
            </a:r>
          </a:p>
          <a:p>
            <a:pPr lvl="0">
              <a:buFont typeface="Wingdings" charset="2"/>
              <a:buChar char="§"/>
            </a:pPr>
            <a:endParaRPr lang="en-US" sz="3400" dirty="0">
              <a:latin typeface="Avenir Next Regular"/>
              <a:cs typeface="Avenir Next Regular"/>
            </a:endParaRPr>
          </a:p>
          <a:p>
            <a:pPr lvl="0">
              <a:buFont typeface="Wingdings" charset="2"/>
              <a:buChar char="§"/>
            </a:pPr>
            <a:r>
              <a:rPr lang="en-US" sz="3400" dirty="0">
                <a:latin typeface="Avenir Next Regular"/>
                <a:cs typeface="Avenir Next Regular"/>
              </a:rPr>
              <a:t>Home health nurses</a:t>
            </a:r>
          </a:p>
          <a:p>
            <a:pPr>
              <a:buFont typeface="Wingdings" charset="2"/>
              <a:buChar char="§"/>
            </a:pPr>
            <a:endParaRPr lang="en-US" sz="3400" dirty="0">
              <a:latin typeface="Avenir Next Regular"/>
              <a:cs typeface="Avenir Next Regular"/>
            </a:endParaRPr>
          </a:p>
          <a:p>
            <a:pPr lvl="0">
              <a:buFont typeface="Wingdings" charset="2"/>
              <a:buChar char="§"/>
            </a:pPr>
            <a:r>
              <a:rPr lang="en-US" sz="3400" dirty="0">
                <a:latin typeface="Avenir Next Regular"/>
                <a:cs typeface="Avenir Next Regular"/>
              </a:rPr>
              <a:t>Occupational therapists </a:t>
            </a:r>
          </a:p>
          <a:p>
            <a:pPr>
              <a:buFont typeface="Wingdings" charset="2"/>
              <a:buChar char="§"/>
            </a:pPr>
            <a:endParaRPr lang="en-US" sz="3400" dirty="0">
              <a:latin typeface="Avenir Next Regular"/>
              <a:cs typeface="Avenir Next Regular"/>
            </a:endParaRPr>
          </a:p>
          <a:p>
            <a:pPr lvl="0">
              <a:buFont typeface="Wingdings" charset="2"/>
              <a:buChar char="§"/>
            </a:pPr>
            <a:r>
              <a:rPr lang="en-US" sz="3400" dirty="0">
                <a:latin typeface="Avenir Next Regular"/>
                <a:cs typeface="Avenir Next Regular"/>
              </a:rPr>
              <a:t>Spinal Cord Injury/Disease specialists</a:t>
            </a:r>
          </a:p>
          <a:p>
            <a:pPr>
              <a:buFont typeface="Wingdings" charset="2"/>
              <a:buChar char="§"/>
            </a:pPr>
            <a:endParaRPr lang="en-US" sz="3400" dirty="0">
              <a:latin typeface="Avenir Next Regular"/>
              <a:cs typeface="Avenir Next Regular"/>
            </a:endParaRPr>
          </a:p>
          <a:p>
            <a:pPr lvl="0">
              <a:buFont typeface="Wingdings" charset="2"/>
              <a:buChar char="§"/>
            </a:pPr>
            <a:r>
              <a:rPr lang="en-US" sz="3400" dirty="0">
                <a:latin typeface="Avenir Next Regular"/>
                <a:cs typeface="Avenir Next Regular"/>
              </a:rPr>
              <a:t>Rehabilitation </a:t>
            </a:r>
          </a:p>
          <a:p>
            <a:pPr lvl="0">
              <a:buFont typeface="Wingdings" charset="2"/>
              <a:buChar char="§"/>
            </a:pPr>
            <a:endParaRPr lang="en-US" sz="3400" dirty="0">
              <a:latin typeface="Avenir Next Regular"/>
              <a:cs typeface="Avenir Next Regular"/>
            </a:endParaRPr>
          </a:p>
          <a:p>
            <a:pPr lvl="0">
              <a:buFont typeface="Wingdings" charset="2"/>
              <a:buChar char="§"/>
            </a:pPr>
            <a:r>
              <a:rPr lang="en-US" sz="3400" dirty="0">
                <a:latin typeface="Avenir Next Regular"/>
                <a:cs typeface="Avenir Next Regular"/>
              </a:rPr>
              <a:t>Palliative Care</a:t>
            </a:r>
          </a:p>
          <a:p>
            <a:pPr marL="0" indent="0">
              <a:buNone/>
            </a:pPr>
            <a:r>
              <a:rPr lang="en-US" dirty="0"/>
              <a:t> </a:t>
            </a:r>
          </a:p>
          <a:p>
            <a:endParaRPr lang="en-US" dirty="0"/>
          </a:p>
        </p:txBody>
      </p:sp>
      <p:sp>
        <p:nvSpPr>
          <p:cNvPr id="4" name="Content Placeholder 3">
            <a:extLst>
              <a:ext uri="{FF2B5EF4-FFF2-40B4-BE49-F238E27FC236}">
                <a16:creationId xmlns:a16="http://schemas.microsoft.com/office/drawing/2014/main" id="{22C1D5A8-8722-4A40-AB39-1462BC5ED49C}"/>
              </a:ext>
            </a:extLst>
          </p:cNvPr>
          <p:cNvSpPr>
            <a:spLocks noGrp="1"/>
          </p:cNvSpPr>
          <p:nvPr>
            <p:ph sz="half" idx="2"/>
          </p:nvPr>
        </p:nvSpPr>
        <p:spPr>
          <a:xfrm>
            <a:off x="6172200" y="1694240"/>
            <a:ext cx="5181600" cy="4351338"/>
          </a:xfrm>
        </p:spPr>
        <p:txBody>
          <a:bodyPr>
            <a:noAutofit/>
          </a:bodyPr>
          <a:lstStyle/>
          <a:p>
            <a:pPr lvl="0">
              <a:lnSpc>
                <a:spcPct val="70000"/>
              </a:lnSpc>
              <a:buFont typeface="Wingdings" charset="2"/>
              <a:buChar char="§"/>
            </a:pPr>
            <a:r>
              <a:rPr lang="en-US" sz="2000" dirty="0">
                <a:latin typeface="Avenir Next Regular"/>
                <a:cs typeface="Avenir Next Regular"/>
              </a:rPr>
              <a:t>NPUAP (now NPIAP) </a:t>
            </a:r>
          </a:p>
          <a:p>
            <a:pPr marL="0" indent="0">
              <a:lnSpc>
                <a:spcPct val="70000"/>
              </a:lnSpc>
              <a:buNone/>
            </a:pPr>
            <a:endParaRPr lang="en-US" sz="2000" dirty="0">
              <a:latin typeface="Avenir Next Regular"/>
              <a:cs typeface="Avenir Next Regular"/>
            </a:endParaRPr>
          </a:p>
          <a:p>
            <a:pPr lvl="0">
              <a:lnSpc>
                <a:spcPct val="70000"/>
              </a:lnSpc>
              <a:buFont typeface="Wingdings" charset="2"/>
              <a:buChar char="§"/>
            </a:pPr>
            <a:r>
              <a:rPr lang="en-US" sz="2000" dirty="0">
                <a:latin typeface="Avenir Next Regular"/>
                <a:cs typeface="Avenir Next Regular"/>
              </a:rPr>
              <a:t>NIDDK</a:t>
            </a:r>
          </a:p>
          <a:p>
            <a:pPr marL="0" indent="0">
              <a:lnSpc>
                <a:spcPct val="70000"/>
              </a:lnSpc>
              <a:buNone/>
            </a:pPr>
            <a:endParaRPr lang="en-US" sz="2000" dirty="0">
              <a:latin typeface="Avenir Next Regular"/>
              <a:cs typeface="Avenir Next Regular"/>
            </a:endParaRPr>
          </a:p>
          <a:p>
            <a:pPr lvl="0">
              <a:lnSpc>
                <a:spcPct val="70000"/>
              </a:lnSpc>
              <a:buFont typeface="Wingdings" charset="2"/>
              <a:buChar char="§"/>
            </a:pPr>
            <a:r>
              <a:rPr lang="en-US" sz="2000" dirty="0">
                <a:latin typeface="Avenir Next Regular"/>
                <a:cs typeface="Avenir Next Regular"/>
              </a:rPr>
              <a:t>CMS</a:t>
            </a:r>
          </a:p>
          <a:p>
            <a:pPr marL="0" indent="0">
              <a:lnSpc>
                <a:spcPct val="70000"/>
              </a:lnSpc>
              <a:buNone/>
            </a:pPr>
            <a:endParaRPr lang="en-US" sz="2000" dirty="0">
              <a:latin typeface="Avenir Next Regular"/>
              <a:cs typeface="Avenir Next Regular"/>
            </a:endParaRPr>
          </a:p>
          <a:p>
            <a:pPr lvl="0">
              <a:lnSpc>
                <a:spcPct val="70000"/>
              </a:lnSpc>
              <a:buFont typeface="Wingdings" charset="2"/>
              <a:buChar char="§"/>
            </a:pPr>
            <a:r>
              <a:rPr lang="en-US" sz="2000" dirty="0">
                <a:latin typeface="Avenir Next Regular"/>
                <a:cs typeface="Avenir Next Regular"/>
              </a:rPr>
              <a:t>Physical &amp; Rehab medicine  </a:t>
            </a:r>
          </a:p>
          <a:p>
            <a:pPr marL="0" indent="0">
              <a:lnSpc>
                <a:spcPct val="70000"/>
              </a:lnSpc>
              <a:buNone/>
            </a:pPr>
            <a:endParaRPr lang="en-US" sz="2000" dirty="0">
              <a:latin typeface="Avenir Next Regular"/>
              <a:cs typeface="Avenir Next Regular"/>
            </a:endParaRPr>
          </a:p>
          <a:p>
            <a:pPr lvl="0">
              <a:lnSpc>
                <a:spcPct val="70000"/>
              </a:lnSpc>
              <a:buFont typeface="Wingdings" charset="2"/>
              <a:buChar char="§"/>
            </a:pPr>
            <a:r>
              <a:rPr lang="en-US" sz="2000" dirty="0">
                <a:latin typeface="Avenir Next Regular"/>
                <a:cs typeface="Avenir Next Regular"/>
              </a:rPr>
              <a:t>Infectious disease</a:t>
            </a:r>
          </a:p>
          <a:p>
            <a:pPr lvl="0">
              <a:lnSpc>
                <a:spcPct val="70000"/>
              </a:lnSpc>
              <a:buFont typeface="Wingdings" charset="2"/>
              <a:buChar char="§"/>
            </a:pPr>
            <a:endParaRPr lang="en-US" sz="2000" dirty="0">
              <a:latin typeface="Avenir Next Regular"/>
              <a:cs typeface="Avenir Next Regular"/>
            </a:endParaRPr>
          </a:p>
          <a:p>
            <a:pPr lvl="0">
              <a:lnSpc>
                <a:spcPct val="70000"/>
              </a:lnSpc>
              <a:buFont typeface="Wingdings" charset="2"/>
              <a:buChar char="§"/>
            </a:pPr>
            <a:r>
              <a:rPr lang="en-US" sz="2000" dirty="0">
                <a:latin typeface="Avenir Next Regular"/>
                <a:cs typeface="Avenir Next Regular"/>
              </a:rPr>
              <a:t>Prosthetists</a:t>
            </a:r>
          </a:p>
        </p:txBody>
      </p:sp>
      <p:sp>
        <p:nvSpPr>
          <p:cNvPr id="5" name="Footer Placeholder 4">
            <a:extLst>
              <a:ext uri="{FF2B5EF4-FFF2-40B4-BE49-F238E27FC236}">
                <a16:creationId xmlns:a16="http://schemas.microsoft.com/office/drawing/2014/main" id="{AA85F360-386B-F240-89AD-8516290F6DFB}"/>
              </a:ext>
            </a:extLst>
          </p:cNvPr>
          <p:cNvSpPr>
            <a:spLocks noGrp="1"/>
          </p:cNvSpPr>
          <p:nvPr>
            <p:ph type="ftr" sz="quarter" idx="11"/>
          </p:nvPr>
        </p:nvSpPr>
        <p:spPr/>
        <p:txBody>
          <a:bodyPr/>
          <a:lstStyle/>
          <a:p>
            <a:r>
              <a:rPr lang="en-US"/>
              <a:t>WCCC 05 05 2021</a:t>
            </a:r>
          </a:p>
        </p:txBody>
      </p:sp>
      <p:sp>
        <p:nvSpPr>
          <p:cNvPr id="6" name="Slide Number Placeholder 5">
            <a:extLst>
              <a:ext uri="{FF2B5EF4-FFF2-40B4-BE49-F238E27FC236}">
                <a16:creationId xmlns:a16="http://schemas.microsoft.com/office/drawing/2014/main" id="{AA368EB3-744E-4942-9E9F-182C06043E0C}"/>
              </a:ext>
            </a:extLst>
          </p:cNvPr>
          <p:cNvSpPr>
            <a:spLocks noGrp="1"/>
          </p:cNvSpPr>
          <p:nvPr>
            <p:ph type="sldNum" sz="quarter" idx="12"/>
          </p:nvPr>
        </p:nvSpPr>
        <p:spPr/>
        <p:txBody>
          <a:bodyPr/>
          <a:lstStyle/>
          <a:p>
            <a:fld id="{EC24A47E-E2FC-0243-BDE2-0889C31E95BD}" type="slidenum">
              <a:rPr lang="en-US" smtClean="0"/>
              <a:t>31</a:t>
            </a:fld>
            <a:endParaRPr lang="en-US" dirty="0"/>
          </a:p>
        </p:txBody>
      </p:sp>
      <p:pic>
        <p:nvPicPr>
          <p:cNvPr id="7" name="Picture 6" descr="Logo, company name&#10;&#10;Description automatically generated">
            <a:extLst>
              <a:ext uri="{FF2B5EF4-FFF2-40B4-BE49-F238E27FC236}">
                <a16:creationId xmlns:a16="http://schemas.microsoft.com/office/drawing/2014/main" id="{947046B6-6E6F-5B46-8D03-EB81D4957CBA}"/>
              </a:ext>
            </a:extLst>
          </p:cNvPr>
          <p:cNvPicPr>
            <a:picLocks noChangeAspect="1"/>
          </p:cNvPicPr>
          <p:nvPr/>
        </p:nvPicPr>
        <p:blipFill>
          <a:blip r:embed="rId2"/>
          <a:stretch>
            <a:fillRect/>
          </a:stretch>
        </p:blipFill>
        <p:spPr>
          <a:xfrm>
            <a:off x="10435557" y="50763"/>
            <a:ext cx="1836486" cy="1081161"/>
          </a:xfrm>
          <a:prstGeom prst="rect">
            <a:avLst/>
          </a:prstGeom>
        </p:spPr>
      </p:pic>
    </p:spTree>
    <p:extLst>
      <p:ext uri="{BB962C8B-B14F-4D97-AF65-F5344CB8AC3E}">
        <p14:creationId xmlns:p14="http://schemas.microsoft.com/office/powerpoint/2010/main" val="1375743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lorful carved figures of humans">
            <a:extLst>
              <a:ext uri="{FF2B5EF4-FFF2-40B4-BE49-F238E27FC236}">
                <a16:creationId xmlns:a16="http://schemas.microsoft.com/office/drawing/2014/main" id="{9CE2FFF1-9275-43E4-A697-FAB4494C5B45}"/>
              </a:ext>
            </a:extLst>
          </p:cNvPr>
          <p:cNvPicPr>
            <a:picLocks noChangeAspect="1"/>
          </p:cNvPicPr>
          <p:nvPr/>
        </p:nvPicPr>
        <p:blipFill rotWithShape="1">
          <a:blip r:embed="rId3"/>
          <a:srcRect t="21053"/>
          <a:stretch/>
        </p:blipFill>
        <p:spPr>
          <a:xfrm>
            <a:off x="-4" y="-1746729"/>
            <a:ext cx="12191981" cy="6857990"/>
          </a:xfrm>
          <a:prstGeom prst="rect">
            <a:avLst/>
          </a:prstGeom>
        </p:spPr>
      </p:pic>
      <p:sp>
        <p:nvSpPr>
          <p:cNvPr id="2" name="Title 1">
            <a:extLst>
              <a:ext uri="{FF2B5EF4-FFF2-40B4-BE49-F238E27FC236}">
                <a16:creationId xmlns:a16="http://schemas.microsoft.com/office/drawing/2014/main" id="{A4D6691D-DA57-524C-B101-89D12231FED4}"/>
              </a:ext>
            </a:extLst>
          </p:cNvPr>
          <p:cNvSpPr>
            <a:spLocks noGrp="1"/>
          </p:cNvSpPr>
          <p:nvPr>
            <p:ph type="ctrTitle"/>
          </p:nvPr>
        </p:nvSpPr>
        <p:spPr>
          <a:xfrm>
            <a:off x="1663576" y="3129165"/>
            <a:ext cx="9078562" cy="2387600"/>
          </a:xfrm>
        </p:spPr>
        <p:txBody>
          <a:bodyPr>
            <a:normAutofit/>
          </a:bodyPr>
          <a:lstStyle/>
          <a:p>
            <a:r>
              <a:rPr lang="en-US" sz="4400" dirty="0">
                <a:latin typeface="Avenir Next Demi Bold"/>
                <a:cs typeface="Avenir Next Demi Bold"/>
              </a:rPr>
              <a:t>Wound Care Collaborative Community</a:t>
            </a:r>
          </a:p>
        </p:txBody>
      </p:sp>
      <p:sp>
        <p:nvSpPr>
          <p:cNvPr id="3" name="Subtitle 2">
            <a:extLst>
              <a:ext uri="{FF2B5EF4-FFF2-40B4-BE49-F238E27FC236}">
                <a16:creationId xmlns:a16="http://schemas.microsoft.com/office/drawing/2014/main" id="{79764234-59FC-384A-9C29-C615D2B990DD}"/>
              </a:ext>
            </a:extLst>
          </p:cNvPr>
          <p:cNvSpPr>
            <a:spLocks noGrp="1"/>
          </p:cNvSpPr>
          <p:nvPr>
            <p:ph type="subTitle" idx="1"/>
          </p:nvPr>
        </p:nvSpPr>
        <p:spPr>
          <a:xfrm>
            <a:off x="1948225" y="5479528"/>
            <a:ext cx="9078562" cy="592975"/>
          </a:xfrm>
        </p:spPr>
        <p:txBody>
          <a:bodyPr anchor="ctr">
            <a:normAutofit/>
          </a:bodyPr>
          <a:lstStyle/>
          <a:p>
            <a:r>
              <a:rPr lang="en-US" b="1" dirty="0"/>
              <a:t>Q&amp;A, May 5 2021</a:t>
            </a:r>
          </a:p>
        </p:txBody>
      </p:sp>
      <p:sp>
        <p:nvSpPr>
          <p:cNvPr id="5" name="Footer Placeholder 4">
            <a:extLst>
              <a:ext uri="{FF2B5EF4-FFF2-40B4-BE49-F238E27FC236}">
                <a16:creationId xmlns:a16="http://schemas.microsoft.com/office/drawing/2014/main" id="{723A96E6-FEC5-7A4E-8580-1835B8AA314A}"/>
              </a:ext>
            </a:extLst>
          </p:cNvPr>
          <p:cNvSpPr>
            <a:spLocks noGrp="1"/>
          </p:cNvSpPr>
          <p:nvPr>
            <p:ph type="ftr" sz="quarter" idx="11"/>
          </p:nvPr>
        </p:nvSpPr>
        <p:spPr/>
        <p:txBody>
          <a:bodyPr/>
          <a:lstStyle/>
          <a:p>
            <a:r>
              <a:rPr lang="en-US"/>
              <a:t>WCCC 05 05 2021</a:t>
            </a:r>
            <a:endParaRPr lang="en-US" dirty="0"/>
          </a:p>
        </p:txBody>
      </p:sp>
      <p:sp>
        <p:nvSpPr>
          <p:cNvPr id="6" name="Slide Number Placeholder 5">
            <a:extLst>
              <a:ext uri="{FF2B5EF4-FFF2-40B4-BE49-F238E27FC236}">
                <a16:creationId xmlns:a16="http://schemas.microsoft.com/office/drawing/2014/main" id="{9920E441-C212-724B-81D9-F72DAC87D6AC}"/>
              </a:ext>
            </a:extLst>
          </p:cNvPr>
          <p:cNvSpPr>
            <a:spLocks noGrp="1"/>
          </p:cNvSpPr>
          <p:nvPr>
            <p:ph type="sldNum" sz="quarter" idx="12"/>
          </p:nvPr>
        </p:nvSpPr>
        <p:spPr/>
        <p:txBody>
          <a:bodyPr/>
          <a:lstStyle/>
          <a:p>
            <a:fld id="{B2DC25EE-239B-4C5F-AAD1-255A7D5F1EE2}" type="slidenum">
              <a:rPr lang="en-US" smtClean="0"/>
              <a:t>32</a:t>
            </a:fld>
            <a:endParaRPr lang="en-US" dirty="0"/>
          </a:p>
        </p:txBody>
      </p:sp>
    </p:spTree>
    <p:extLst>
      <p:ext uri="{BB962C8B-B14F-4D97-AF65-F5344CB8AC3E}">
        <p14:creationId xmlns:p14="http://schemas.microsoft.com/office/powerpoint/2010/main" val="1111660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D8903-8D19-8D41-B7C6-D53AFBB698AD}"/>
              </a:ext>
            </a:extLst>
          </p:cNvPr>
          <p:cNvSpPr>
            <a:spLocks noGrp="1"/>
          </p:cNvSpPr>
          <p:nvPr>
            <p:ph type="title"/>
          </p:nvPr>
        </p:nvSpPr>
        <p:spPr/>
        <p:txBody>
          <a:bodyPr>
            <a:normAutofit/>
          </a:bodyPr>
          <a:lstStyle/>
          <a:p>
            <a:r>
              <a:rPr lang="en-US" sz="4000" b="1" dirty="0">
                <a:latin typeface="Avenir Next Demi Bold"/>
                <a:cs typeface="Avenir Next Demi Bold"/>
              </a:rPr>
              <a:t>2021 WCCC Steering Committee</a:t>
            </a:r>
          </a:p>
        </p:txBody>
      </p:sp>
      <p:sp>
        <p:nvSpPr>
          <p:cNvPr id="3" name="Content Placeholder 2">
            <a:extLst>
              <a:ext uri="{FF2B5EF4-FFF2-40B4-BE49-F238E27FC236}">
                <a16:creationId xmlns:a16="http://schemas.microsoft.com/office/drawing/2014/main" id="{BDD318D8-D6CC-5242-9C9D-7B9F0CB3375B}"/>
              </a:ext>
            </a:extLst>
          </p:cNvPr>
          <p:cNvSpPr>
            <a:spLocks noGrp="1"/>
          </p:cNvSpPr>
          <p:nvPr>
            <p:ph sz="half" idx="1"/>
          </p:nvPr>
        </p:nvSpPr>
        <p:spPr>
          <a:xfrm>
            <a:off x="594918" y="1825625"/>
            <a:ext cx="5403209" cy="4351338"/>
          </a:xfrm>
        </p:spPr>
        <p:txBody>
          <a:bodyPr>
            <a:normAutofit/>
          </a:bodyPr>
          <a:lstStyle/>
          <a:p>
            <a:pPr lvl="0">
              <a:buFont typeface="Wingdings" charset="2"/>
              <a:buChar char="§"/>
            </a:pPr>
            <a:r>
              <a:rPr lang="en-US" sz="2400" b="1" dirty="0">
                <a:latin typeface="Avenir Light" panose="020B0402020203020204" pitchFamily="34" charset="77"/>
              </a:rPr>
              <a:t>Oscar Alvarez, PhD (research) </a:t>
            </a:r>
          </a:p>
          <a:p>
            <a:pPr lvl="0">
              <a:buFont typeface="Wingdings" charset="2"/>
              <a:buChar char="§"/>
            </a:pPr>
            <a:r>
              <a:rPr lang="en-US" sz="2400" b="1" dirty="0">
                <a:latin typeface="Avenir Light" panose="020B0402020203020204" pitchFamily="34" charset="77"/>
              </a:rPr>
              <a:t>Geoffrey Gurtner, MD (Assoc)  </a:t>
            </a:r>
          </a:p>
          <a:p>
            <a:pPr lvl="0">
              <a:buFont typeface="Wingdings" charset="2"/>
              <a:buChar char="§"/>
            </a:pPr>
            <a:r>
              <a:rPr lang="en-US" sz="2400" b="1" dirty="0">
                <a:latin typeface="Avenir Light" panose="020B0402020203020204" pitchFamily="34" charset="77"/>
              </a:rPr>
              <a:t>Gary Gibbons, MD (clinician) </a:t>
            </a:r>
          </a:p>
          <a:p>
            <a:pPr lvl="0">
              <a:buFont typeface="Wingdings" charset="2"/>
              <a:buChar char="§"/>
            </a:pPr>
            <a:r>
              <a:rPr lang="en-US" sz="2400" b="1" dirty="0">
                <a:latin typeface="Avenir Light" panose="020B0402020203020204" pitchFamily="34" charset="77"/>
              </a:rPr>
              <a:t>William Li, MD (foundation)</a:t>
            </a:r>
          </a:p>
          <a:p>
            <a:pPr lvl="0">
              <a:buFont typeface="Wingdings" charset="2"/>
              <a:buChar char="§"/>
            </a:pPr>
            <a:r>
              <a:rPr lang="en-US" sz="2400" b="1" dirty="0">
                <a:latin typeface="Avenir Light" panose="020B0402020203020204" pitchFamily="34" charset="77"/>
              </a:rPr>
              <a:t>Joseph Rolley, MS (Industry)</a:t>
            </a:r>
          </a:p>
          <a:p>
            <a:pPr lvl="0">
              <a:buFont typeface="Wingdings" charset="2"/>
              <a:buChar char="§"/>
            </a:pPr>
            <a:r>
              <a:rPr lang="en-US" sz="2400" b="1" dirty="0">
                <a:latin typeface="Avenir Light" panose="020B0402020203020204" pitchFamily="34" charset="77"/>
              </a:rPr>
              <a:t>Randy Schwartz, BA (Strategy)</a:t>
            </a:r>
          </a:p>
          <a:p>
            <a:pPr lvl="0">
              <a:buFont typeface="Wingdings" charset="2"/>
              <a:buChar char="§"/>
            </a:pPr>
            <a:r>
              <a:rPr lang="en-US" sz="2400" b="1" dirty="0">
                <a:latin typeface="Avenir Light" panose="020B0402020203020204" pitchFamily="34" charset="77"/>
              </a:rPr>
              <a:t>Brendan Casey, PhD (Industry)</a:t>
            </a:r>
          </a:p>
          <a:p>
            <a:pPr lvl="0">
              <a:buFont typeface="Wingdings" charset="2"/>
              <a:buChar char="§"/>
            </a:pPr>
            <a:r>
              <a:rPr lang="en-US" sz="2400" b="1" dirty="0">
                <a:latin typeface="Avenir Book" panose="02000503020000020003" pitchFamily="2" charset="0"/>
              </a:rPr>
              <a:t>Marjana Tomic-Canic, PhD (research)</a:t>
            </a:r>
          </a:p>
          <a:p>
            <a:pPr marL="0" indent="0">
              <a:buNone/>
            </a:pPr>
            <a:endParaRPr lang="en-US" dirty="0"/>
          </a:p>
        </p:txBody>
      </p:sp>
      <p:sp>
        <p:nvSpPr>
          <p:cNvPr id="4" name="Content Placeholder 3">
            <a:extLst>
              <a:ext uri="{FF2B5EF4-FFF2-40B4-BE49-F238E27FC236}">
                <a16:creationId xmlns:a16="http://schemas.microsoft.com/office/drawing/2014/main" id="{6D9FD362-66E5-1744-A92B-FE0E2AD80570}"/>
              </a:ext>
            </a:extLst>
          </p:cNvPr>
          <p:cNvSpPr>
            <a:spLocks noGrp="1"/>
          </p:cNvSpPr>
          <p:nvPr>
            <p:ph sz="half" idx="2"/>
          </p:nvPr>
        </p:nvSpPr>
        <p:spPr>
          <a:xfrm>
            <a:off x="6692317" y="1729458"/>
            <a:ext cx="5181600" cy="4351338"/>
          </a:xfrm>
        </p:spPr>
        <p:txBody>
          <a:bodyPr>
            <a:normAutofit/>
          </a:bodyPr>
          <a:lstStyle/>
          <a:p>
            <a:pPr lvl="0">
              <a:buFont typeface="Wingdings" charset="2"/>
              <a:buChar char="§"/>
            </a:pPr>
            <a:r>
              <a:rPr lang="en-US" sz="2600" b="1" dirty="0">
                <a:latin typeface="+mj-lt"/>
              </a:rPr>
              <a:t>Marcia Nusgart, RPh (Assoc) </a:t>
            </a:r>
          </a:p>
          <a:p>
            <a:pPr lvl="0">
              <a:buFont typeface="Wingdings" charset="2"/>
              <a:buChar char="§"/>
            </a:pPr>
            <a:r>
              <a:rPr lang="en-US" sz="2600" b="1" dirty="0">
                <a:latin typeface="+mj-lt"/>
              </a:rPr>
              <a:t>K. Dev Verma, MD  (FDA)</a:t>
            </a:r>
          </a:p>
          <a:p>
            <a:pPr lvl="0">
              <a:buFont typeface="Wingdings" charset="2"/>
              <a:buChar char="§"/>
            </a:pPr>
            <a:r>
              <a:rPr lang="en-US" sz="2600" b="1" dirty="0">
                <a:latin typeface="+mj-lt"/>
              </a:rPr>
              <a:t>Ruth Bryant, PhD, RN (Assoc)  </a:t>
            </a:r>
          </a:p>
          <a:p>
            <a:pPr lvl="0">
              <a:buFont typeface="Wingdings" charset="2"/>
              <a:buChar char="§"/>
            </a:pPr>
            <a:r>
              <a:rPr lang="en-US" sz="2600" b="1" dirty="0">
                <a:latin typeface="+mj-lt"/>
              </a:rPr>
              <a:t>Charles Andersen MD (clinician)  </a:t>
            </a:r>
          </a:p>
          <a:p>
            <a:pPr lvl="0">
              <a:buFont typeface="Wingdings" charset="2"/>
              <a:buChar char="§"/>
            </a:pPr>
            <a:r>
              <a:rPr lang="en-US" sz="2600" b="1" dirty="0">
                <a:latin typeface="+mj-lt"/>
              </a:rPr>
              <a:t>Marissa J Carter PhD (Research) </a:t>
            </a:r>
          </a:p>
          <a:p>
            <a:pPr lvl="0">
              <a:buFont typeface="Wingdings" charset="2"/>
              <a:buChar char="§"/>
            </a:pPr>
            <a:r>
              <a:rPr lang="en-US" sz="2600" b="1" dirty="0">
                <a:latin typeface="+mj-lt"/>
              </a:rPr>
              <a:t>Rob Snyder, DPM (Academia) </a:t>
            </a:r>
          </a:p>
          <a:p>
            <a:pPr lvl="0">
              <a:buFont typeface="Wingdings" charset="2"/>
              <a:buChar char="§"/>
            </a:pPr>
            <a:r>
              <a:rPr lang="en-US" sz="2600" b="1" dirty="0">
                <a:latin typeface="+mj-lt"/>
              </a:rPr>
              <a:t>Bill Padula, PhD (Research) </a:t>
            </a:r>
          </a:p>
          <a:p>
            <a:endParaRPr lang="en-US" dirty="0"/>
          </a:p>
        </p:txBody>
      </p:sp>
      <p:sp>
        <p:nvSpPr>
          <p:cNvPr id="5" name="Footer Placeholder 4">
            <a:extLst>
              <a:ext uri="{FF2B5EF4-FFF2-40B4-BE49-F238E27FC236}">
                <a16:creationId xmlns:a16="http://schemas.microsoft.com/office/drawing/2014/main" id="{2065F0F6-5733-DF43-9413-2D052DF3B3B1}"/>
              </a:ext>
            </a:extLst>
          </p:cNvPr>
          <p:cNvSpPr>
            <a:spLocks noGrp="1"/>
          </p:cNvSpPr>
          <p:nvPr>
            <p:ph type="ftr" sz="quarter" idx="11"/>
          </p:nvPr>
        </p:nvSpPr>
        <p:spPr/>
        <p:txBody>
          <a:bodyPr/>
          <a:lstStyle/>
          <a:p>
            <a:r>
              <a:rPr lang="en-US" dirty="0"/>
              <a:t>WCCC 05 05 2021</a:t>
            </a:r>
          </a:p>
        </p:txBody>
      </p:sp>
      <p:sp>
        <p:nvSpPr>
          <p:cNvPr id="6" name="Slide Number Placeholder 5">
            <a:extLst>
              <a:ext uri="{FF2B5EF4-FFF2-40B4-BE49-F238E27FC236}">
                <a16:creationId xmlns:a16="http://schemas.microsoft.com/office/drawing/2014/main" id="{CEEB113C-DDD0-BF45-8F1B-2DDBDFCE8948}"/>
              </a:ext>
            </a:extLst>
          </p:cNvPr>
          <p:cNvSpPr>
            <a:spLocks noGrp="1"/>
          </p:cNvSpPr>
          <p:nvPr>
            <p:ph type="sldNum" sz="quarter" idx="12"/>
          </p:nvPr>
        </p:nvSpPr>
        <p:spPr/>
        <p:txBody>
          <a:bodyPr/>
          <a:lstStyle/>
          <a:p>
            <a:fld id="{EC24A47E-E2FC-0243-BDE2-0889C31E95BD}" type="slidenum">
              <a:rPr lang="en-US" smtClean="0"/>
              <a:t>4</a:t>
            </a:fld>
            <a:endParaRPr lang="en-US" dirty="0"/>
          </a:p>
        </p:txBody>
      </p:sp>
      <p:pic>
        <p:nvPicPr>
          <p:cNvPr id="8" name="Picture 7" descr="Logo, company name&#10;&#10;Description automatically generated">
            <a:extLst>
              <a:ext uri="{FF2B5EF4-FFF2-40B4-BE49-F238E27FC236}">
                <a16:creationId xmlns:a16="http://schemas.microsoft.com/office/drawing/2014/main" id="{E4DC5908-CF58-9E4D-A2B8-94A46D529BA2}"/>
              </a:ext>
            </a:extLst>
          </p:cNvPr>
          <p:cNvPicPr>
            <a:picLocks noChangeAspect="1"/>
          </p:cNvPicPr>
          <p:nvPr/>
        </p:nvPicPr>
        <p:blipFill>
          <a:blip r:embed="rId3"/>
          <a:stretch>
            <a:fillRect/>
          </a:stretch>
        </p:blipFill>
        <p:spPr>
          <a:xfrm>
            <a:off x="10199801" y="106616"/>
            <a:ext cx="2047859" cy="1081161"/>
          </a:xfrm>
          <a:prstGeom prst="rect">
            <a:avLst/>
          </a:prstGeom>
        </p:spPr>
      </p:pic>
    </p:spTree>
    <p:extLst>
      <p:ext uri="{BB962C8B-B14F-4D97-AF65-F5344CB8AC3E}">
        <p14:creationId xmlns:p14="http://schemas.microsoft.com/office/powerpoint/2010/main" val="3513031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A512B-16F9-6E4C-B2CC-73F156BE1519}"/>
              </a:ext>
            </a:extLst>
          </p:cNvPr>
          <p:cNvSpPr>
            <a:spLocks noGrp="1"/>
          </p:cNvSpPr>
          <p:nvPr>
            <p:ph type="title"/>
          </p:nvPr>
        </p:nvSpPr>
        <p:spPr/>
        <p:txBody>
          <a:bodyPr/>
          <a:lstStyle/>
          <a:p>
            <a:r>
              <a:rPr lang="en-US" dirty="0"/>
              <a:t>SC Structure –Work in Progress</a:t>
            </a:r>
          </a:p>
        </p:txBody>
      </p:sp>
      <p:sp>
        <p:nvSpPr>
          <p:cNvPr id="3" name="Content Placeholder 2">
            <a:extLst>
              <a:ext uri="{FF2B5EF4-FFF2-40B4-BE49-F238E27FC236}">
                <a16:creationId xmlns:a16="http://schemas.microsoft.com/office/drawing/2014/main" id="{0A3D991D-CFC0-6E4D-8E6A-7611D13E38C5}"/>
              </a:ext>
            </a:extLst>
          </p:cNvPr>
          <p:cNvSpPr>
            <a:spLocks noGrp="1"/>
          </p:cNvSpPr>
          <p:nvPr>
            <p:ph idx="1"/>
          </p:nvPr>
        </p:nvSpPr>
        <p:spPr>
          <a:xfrm>
            <a:off x="590062" y="2116716"/>
            <a:ext cx="10693634" cy="3694176"/>
          </a:xfrm>
        </p:spPr>
        <p:txBody>
          <a:bodyPr>
            <a:normAutofit fontScale="85000" lnSpcReduction="10000"/>
          </a:bodyPr>
          <a:lstStyle/>
          <a:p>
            <a:pPr lvl="0">
              <a:buFont typeface="Wingdings" charset="2"/>
              <a:buChar char="§"/>
            </a:pPr>
            <a:r>
              <a:rPr lang="en-US" dirty="0"/>
              <a:t>Will provide strategic oversite with very broad representation and impact. </a:t>
            </a:r>
          </a:p>
          <a:p>
            <a:pPr lvl="0">
              <a:buFont typeface="Wingdings" charset="2"/>
              <a:buChar char="§"/>
            </a:pPr>
            <a:r>
              <a:rPr lang="en-US" dirty="0"/>
              <a:t>Assist WCCC work groups in accomplishing their goals </a:t>
            </a:r>
          </a:p>
          <a:p>
            <a:pPr lvl="1"/>
            <a:r>
              <a:rPr lang="en-US" dirty="0"/>
              <a:t>Monitor progress of work groups</a:t>
            </a:r>
          </a:p>
          <a:p>
            <a:pPr lvl="0">
              <a:buFont typeface="Wingdings" charset="2"/>
              <a:buChar char="§"/>
            </a:pPr>
            <a:r>
              <a:rPr lang="en-US" dirty="0"/>
              <a:t>Assist the WCCC officers to set the agenda for WCCC business meetings. </a:t>
            </a:r>
          </a:p>
          <a:p>
            <a:pPr lvl="0">
              <a:buFont typeface="Wingdings" charset="2"/>
              <a:buChar char="§"/>
            </a:pPr>
            <a:r>
              <a:rPr lang="en-US" dirty="0"/>
              <a:t>Will have overview of the budget as presented by the WCCC Treasurer </a:t>
            </a:r>
          </a:p>
          <a:p>
            <a:pPr lvl="0">
              <a:buFont typeface="Wingdings" charset="2"/>
              <a:buChar char="§"/>
            </a:pPr>
            <a:r>
              <a:rPr lang="en-US" dirty="0"/>
              <a:t>The SC will be chaired by the WCCC Chairperson</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92534C04-D819-A64F-951C-02609ECBFB62}"/>
              </a:ext>
            </a:extLst>
          </p:cNvPr>
          <p:cNvSpPr>
            <a:spLocks noGrp="1"/>
          </p:cNvSpPr>
          <p:nvPr>
            <p:ph type="ftr" sz="quarter" idx="11"/>
          </p:nvPr>
        </p:nvSpPr>
        <p:spPr/>
        <p:txBody>
          <a:bodyPr/>
          <a:lstStyle/>
          <a:p>
            <a:r>
              <a:rPr lang="en-US"/>
              <a:t>WCCC 05 05 2021</a:t>
            </a:r>
          </a:p>
        </p:txBody>
      </p:sp>
      <p:sp>
        <p:nvSpPr>
          <p:cNvPr id="5" name="Slide Number Placeholder 4">
            <a:extLst>
              <a:ext uri="{FF2B5EF4-FFF2-40B4-BE49-F238E27FC236}">
                <a16:creationId xmlns:a16="http://schemas.microsoft.com/office/drawing/2014/main" id="{BA56A3C7-A9B0-2848-AEC7-F88E94BFC66D}"/>
              </a:ext>
            </a:extLst>
          </p:cNvPr>
          <p:cNvSpPr>
            <a:spLocks noGrp="1"/>
          </p:cNvSpPr>
          <p:nvPr>
            <p:ph type="sldNum" sz="quarter" idx="12"/>
          </p:nvPr>
        </p:nvSpPr>
        <p:spPr/>
        <p:txBody>
          <a:bodyPr/>
          <a:lstStyle/>
          <a:p>
            <a:fld id="{B2DC25EE-239B-4C5F-AAD1-255A7D5F1EE2}" type="slidenum">
              <a:rPr lang="en-US" smtClean="0"/>
              <a:t>5</a:t>
            </a:fld>
            <a:endParaRPr lang="en-US"/>
          </a:p>
        </p:txBody>
      </p:sp>
      <p:pic>
        <p:nvPicPr>
          <p:cNvPr id="6" name="Picture 5" descr="Logo, company name&#10;&#10;Description automatically generated">
            <a:extLst>
              <a:ext uri="{FF2B5EF4-FFF2-40B4-BE49-F238E27FC236}">
                <a16:creationId xmlns:a16="http://schemas.microsoft.com/office/drawing/2014/main" id="{451114CE-B549-4246-855F-60A3C4453CF4}"/>
              </a:ext>
            </a:extLst>
          </p:cNvPr>
          <p:cNvPicPr>
            <a:picLocks noChangeAspect="1"/>
          </p:cNvPicPr>
          <p:nvPr/>
        </p:nvPicPr>
        <p:blipFill>
          <a:blip r:embed="rId2"/>
          <a:stretch>
            <a:fillRect/>
          </a:stretch>
        </p:blipFill>
        <p:spPr>
          <a:xfrm>
            <a:off x="10199801" y="106616"/>
            <a:ext cx="2047859" cy="1081161"/>
          </a:xfrm>
          <a:prstGeom prst="rect">
            <a:avLst/>
          </a:prstGeom>
        </p:spPr>
      </p:pic>
    </p:spTree>
    <p:extLst>
      <p:ext uri="{BB962C8B-B14F-4D97-AF65-F5344CB8AC3E}">
        <p14:creationId xmlns:p14="http://schemas.microsoft.com/office/powerpoint/2010/main" val="1999089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93F69-AB0C-1642-9C8A-2300C4E7BF5E}"/>
              </a:ext>
            </a:extLst>
          </p:cNvPr>
          <p:cNvSpPr>
            <a:spLocks noGrp="1"/>
          </p:cNvSpPr>
          <p:nvPr>
            <p:ph type="title"/>
          </p:nvPr>
        </p:nvSpPr>
        <p:spPr/>
        <p:txBody>
          <a:bodyPr>
            <a:noAutofit/>
          </a:bodyPr>
          <a:lstStyle/>
          <a:p>
            <a:r>
              <a:rPr lang="en-US" dirty="0"/>
              <a:t>Forums and Communicating the Message 2021</a:t>
            </a:r>
          </a:p>
        </p:txBody>
      </p:sp>
      <p:sp>
        <p:nvSpPr>
          <p:cNvPr id="3" name="Content Placeholder 2">
            <a:extLst>
              <a:ext uri="{FF2B5EF4-FFF2-40B4-BE49-F238E27FC236}">
                <a16:creationId xmlns:a16="http://schemas.microsoft.com/office/drawing/2014/main" id="{A87755DE-878E-734E-ACAA-4B80B6343F63}"/>
              </a:ext>
            </a:extLst>
          </p:cNvPr>
          <p:cNvSpPr>
            <a:spLocks noGrp="1"/>
          </p:cNvSpPr>
          <p:nvPr>
            <p:ph idx="1"/>
          </p:nvPr>
        </p:nvSpPr>
        <p:spPr>
          <a:xfrm>
            <a:off x="1115567" y="2478024"/>
            <a:ext cx="10784941" cy="3694176"/>
          </a:xfrm>
        </p:spPr>
        <p:txBody>
          <a:bodyPr>
            <a:normAutofit/>
          </a:bodyPr>
          <a:lstStyle/>
          <a:p>
            <a:pPr>
              <a:buFont typeface="Wingdings" charset="2"/>
              <a:buChar char="§"/>
            </a:pPr>
            <a:r>
              <a:rPr lang="en-US" dirty="0"/>
              <a:t>Advanced Wound Care Conference (</a:t>
            </a:r>
            <a:r>
              <a:rPr lang="en-US" b="1" dirty="0"/>
              <a:t>AWCC),  </a:t>
            </a:r>
            <a:r>
              <a:rPr lang="en-US" dirty="0"/>
              <a:t>May</a:t>
            </a:r>
          </a:p>
          <a:p>
            <a:pPr marL="228600" lvl="1">
              <a:spcBef>
                <a:spcPts val="1000"/>
              </a:spcBef>
              <a:buFont typeface="Wingdings" charset="2"/>
              <a:buChar char="§"/>
            </a:pPr>
            <a:r>
              <a:rPr lang="en-US" sz="2800" dirty="0"/>
              <a:t>Wound Management &amp; Prevention News Update, June or July </a:t>
            </a:r>
            <a:endParaRPr lang="en-US" dirty="0"/>
          </a:p>
          <a:p>
            <a:pPr>
              <a:buFont typeface="Wingdings" charset="2"/>
              <a:buChar char="§"/>
            </a:pPr>
            <a:r>
              <a:rPr lang="en-US" b="1" dirty="0"/>
              <a:t>American College of Wound Healing and Tissue Repair (ACWHTR) </a:t>
            </a:r>
            <a:r>
              <a:rPr lang="en-US" dirty="0"/>
              <a:t>meeting, July</a:t>
            </a:r>
          </a:p>
          <a:p>
            <a:pPr>
              <a:buFont typeface="Wingdings" charset="2"/>
              <a:buChar char="§"/>
            </a:pPr>
            <a:r>
              <a:rPr lang="en-US" dirty="0"/>
              <a:t>SC meeting at </a:t>
            </a:r>
            <a:r>
              <a:rPr lang="en-US" b="1" dirty="0"/>
              <a:t>SAWC </a:t>
            </a:r>
            <a:r>
              <a:rPr lang="en-US" dirty="0"/>
              <a:t>fall (virtual or in-person), Oct</a:t>
            </a:r>
          </a:p>
          <a:p>
            <a:pPr>
              <a:buFont typeface="Wingdings" charset="2"/>
              <a:buChar char="§"/>
            </a:pPr>
            <a:r>
              <a:rPr lang="en-US" dirty="0"/>
              <a:t>Innovations in Wound Care (</a:t>
            </a:r>
            <a:r>
              <a:rPr lang="en-US" b="1" dirty="0"/>
              <a:t>IWH), </a:t>
            </a:r>
            <a:r>
              <a:rPr lang="en-US" dirty="0"/>
              <a:t>Dec</a:t>
            </a:r>
          </a:p>
          <a:p>
            <a:endParaRPr lang="en-US" dirty="0"/>
          </a:p>
        </p:txBody>
      </p:sp>
      <p:sp>
        <p:nvSpPr>
          <p:cNvPr id="4" name="Footer Placeholder 3">
            <a:extLst>
              <a:ext uri="{FF2B5EF4-FFF2-40B4-BE49-F238E27FC236}">
                <a16:creationId xmlns:a16="http://schemas.microsoft.com/office/drawing/2014/main" id="{1C8CFB11-CC95-C849-ABE3-F3E1ED738BF7}"/>
              </a:ext>
            </a:extLst>
          </p:cNvPr>
          <p:cNvSpPr>
            <a:spLocks noGrp="1"/>
          </p:cNvSpPr>
          <p:nvPr>
            <p:ph type="ftr" sz="quarter" idx="11"/>
          </p:nvPr>
        </p:nvSpPr>
        <p:spPr/>
        <p:txBody>
          <a:bodyPr/>
          <a:lstStyle/>
          <a:p>
            <a:r>
              <a:rPr lang="en-US"/>
              <a:t>WCCC 05 05 2021</a:t>
            </a:r>
          </a:p>
        </p:txBody>
      </p:sp>
      <p:sp>
        <p:nvSpPr>
          <p:cNvPr id="5" name="Slide Number Placeholder 4">
            <a:extLst>
              <a:ext uri="{FF2B5EF4-FFF2-40B4-BE49-F238E27FC236}">
                <a16:creationId xmlns:a16="http://schemas.microsoft.com/office/drawing/2014/main" id="{378F5E9E-EF22-7F40-B7DF-8C0CA7053BE6}"/>
              </a:ext>
            </a:extLst>
          </p:cNvPr>
          <p:cNvSpPr>
            <a:spLocks noGrp="1"/>
          </p:cNvSpPr>
          <p:nvPr>
            <p:ph type="sldNum" sz="quarter" idx="12"/>
          </p:nvPr>
        </p:nvSpPr>
        <p:spPr/>
        <p:txBody>
          <a:bodyPr/>
          <a:lstStyle/>
          <a:p>
            <a:fld id="{B2DC25EE-239B-4C5F-AAD1-255A7D5F1EE2}" type="slidenum">
              <a:rPr lang="en-US" smtClean="0"/>
              <a:t>6</a:t>
            </a:fld>
            <a:endParaRPr lang="en-US"/>
          </a:p>
        </p:txBody>
      </p:sp>
      <p:pic>
        <p:nvPicPr>
          <p:cNvPr id="6" name="Picture 5" descr="Logo, company name&#10;&#10;Description automatically generated">
            <a:extLst>
              <a:ext uri="{FF2B5EF4-FFF2-40B4-BE49-F238E27FC236}">
                <a16:creationId xmlns:a16="http://schemas.microsoft.com/office/drawing/2014/main" id="{BA3CBE38-E410-744B-A1C8-F7C56A64B234}"/>
              </a:ext>
            </a:extLst>
          </p:cNvPr>
          <p:cNvPicPr>
            <a:picLocks noChangeAspect="1"/>
          </p:cNvPicPr>
          <p:nvPr/>
        </p:nvPicPr>
        <p:blipFill>
          <a:blip r:embed="rId2"/>
          <a:stretch>
            <a:fillRect/>
          </a:stretch>
        </p:blipFill>
        <p:spPr>
          <a:xfrm>
            <a:off x="10599089" y="106617"/>
            <a:ext cx="1648571" cy="871394"/>
          </a:xfrm>
          <a:prstGeom prst="rect">
            <a:avLst/>
          </a:prstGeom>
        </p:spPr>
      </p:pic>
    </p:spTree>
    <p:extLst>
      <p:ext uri="{BB962C8B-B14F-4D97-AF65-F5344CB8AC3E}">
        <p14:creationId xmlns:p14="http://schemas.microsoft.com/office/powerpoint/2010/main" val="896201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5593-181F-464A-AC3D-A2D266CB09D9}"/>
              </a:ext>
            </a:extLst>
          </p:cNvPr>
          <p:cNvSpPr>
            <a:spLocks noGrp="1"/>
          </p:cNvSpPr>
          <p:nvPr>
            <p:ph type="title"/>
          </p:nvPr>
        </p:nvSpPr>
        <p:spPr/>
        <p:txBody>
          <a:bodyPr>
            <a:normAutofit/>
          </a:bodyPr>
          <a:lstStyle/>
          <a:p>
            <a:r>
              <a:rPr lang="en-US" dirty="0"/>
              <a:t>Work Groups</a:t>
            </a:r>
          </a:p>
        </p:txBody>
      </p:sp>
      <p:sp>
        <p:nvSpPr>
          <p:cNvPr id="3" name="Content Placeholder 2">
            <a:extLst>
              <a:ext uri="{FF2B5EF4-FFF2-40B4-BE49-F238E27FC236}">
                <a16:creationId xmlns:a16="http://schemas.microsoft.com/office/drawing/2014/main" id="{B6614385-A055-5C46-B526-8AA7A2400B2B}"/>
              </a:ext>
            </a:extLst>
          </p:cNvPr>
          <p:cNvSpPr>
            <a:spLocks noGrp="1"/>
          </p:cNvSpPr>
          <p:nvPr>
            <p:ph idx="1"/>
          </p:nvPr>
        </p:nvSpPr>
        <p:spPr>
          <a:xfrm>
            <a:off x="557217" y="2171460"/>
            <a:ext cx="11354239" cy="3694176"/>
          </a:xfrm>
        </p:spPr>
        <p:txBody>
          <a:bodyPr/>
          <a:lstStyle/>
          <a:p>
            <a:pPr>
              <a:buFont typeface="Wingdings" charset="2"/>
              <a:buChar char="§"/>
            </a:pPr>
            <a:r>
              <a:rPr lang="en-US" dirty="0"/>
              <a:t>Have done some preliminary work goals of work groups</a:t>
            </a:r>
          </a:p>
          <a:p>
            <a:pPr>
              <a:buFont typeface="Wingdings" charset="2"/>
              <a:buChar char="§"/>
            </a:pPr>
            <a:r>
              <a:rPr lang="en-US" dirty="0"/>
              <a:t>Will invite chairs of groups and members</a:t>
            </a:r>
          </a:p>
          <a:p>
            <a:pPr lvl="1"/>
            <a:r>
              <a:rPr lang="en-US" b="1" dirty="0"/>
              <a:t>Tools-</a:t>
            </a:r>
            <a:r>
              <a:rPr lang="en-US" dirty="0"/>
              <a:t> Recommend milestones, goals and start with platform that WEP-CEF developed. COSs discussion- evidence and methods Dr. Lisa Gould</a:t>
            </a:r>
          </a:p>
          <a:p>
            <a:pPr lvl="1"/>
            <a:r>
              <a:rPr lang="en-US" b="1" dirty="0"/>
              <a:t>RWD- </a:t>
            </a:r>
            <a:r>
              <a:rPr lang="en-US" dirty="0"/>
              <a:t>Start the discussion - Marcia Nusgart and Dr. Robert Snyder </a:t>
            </a:r>
          </a:p>
          <a:p>
            <a:pPr lvl="1"/>
            <a:r>
              <a:rPr lang="en-US" b="1" dirty="0"/>
              <a:t>GAPS- </a:t>
            </a:r>
            <a:r>
              <a:rPr lang="en-US" dirty="0"/>
              <a:t>Dr. William Li, remarks from a forward thinker</a:t>
            </a:r>
          </a:p>
          <a:p>
            <a:pPr lvl="1"/>
            <a:endParaRPr lang="en-US" dirty="0"/>
          </a:p>
        </p:txBody>
      </p:sp>
      <p:sp>
        <p:nvSpPr>
          <p:cNvPr id="4" name="Footer Placeholder 3">
            <a:extLst>
              <a:ext uri="{FF2B5EF4-FFF2-40B4-BE49-F238E27FC236}">
                <a16:creationId xmlns:a16="http://schemas.microsoft.com/office/drawing/2014/main" id="{52382F48-76E8-AA41-8B02-2A00AFB3BF41}"/>
              </a:ext>
            </a:extLst>
          </p:cNvPr>
          <p:cNvSpPr>
            <a:spLocks noGrp="1"/>
          </p:cNvSpPr>
          <p:nvPr>
            <p:ph type="ftr" sz="quarter" idx="11"/>
          </p:nvPr>
        </p:nvSpPr>
        <p:spPr/>
        <p:txBody>
          <a:bodyPr/>
          <a:lstStyle/>
          <a:p>
            <a:r>
              <a:rPr lang="en-US" dirty="0"/>
              <a:t>WCCC 05 05 2021</a:t>
            </a:r>
          </a:p>
        </p:txBody>
      </p:sp>
      <p:sp>
        <p:nvSpPr>
          <p:cNvPr id="5" name="Slide Number Placeholder 4">
            <a:extLst>
              <a:ext uri="{FF2B5EF4-FFF2-40B4-BE49-F238E27FC236}">
                <a16:creationId xmlns:a16="http://schemas.microsoft.com/office/drawing/2014/main" id="{79823990-73C1-ED4D-9E62-43E90B3ABD63}"/>
              </a:ext>
            </a:extLst>
          </p:cNvPr>
          <p:cNvSpPr>
            <a:spLocks noGrp="1"/>
          </p:cNvSpPr>
          <p:nvPr>
            <p:ph type="sldNum" sz="quarter" idx="12"/>
          </p:nvPr>
        </p:nvSpPr>
        <p:spPr/>
        <p:txBody>
          <a:bodyPr/>
          <a:lstStyle/>
          <a:p>
            <a:fld id="{B2DC25EE-239B-4C5F-AAD1-255A7D5F1EE2}" type="slidenum">
              <a:rPr lang="en-US" smtClean="0"/>
              <a:t>7</a:t>
            </a:fld>
            <a:endParaRPr lang="en-US"/>
          </a:p>
        </p:txBody>
      </p:sp>
      <p:pic>
        <p:nvPicPr>
          <p:cNvPr id="6" name="Picture 5" descr="Logo, company name&#10;&#10;Description automatically generated">
            <a:extLst>
              <a:ext uri="{FF2B5EF4-FFF2-40B4-BE49-F238E27FC236}">
                <a16:creationId xmlns:a16="http://schemas.microsoft.com/office/drawing/2014/main" id="{2EA10383-AA48-DE44-BAAE-FF1E56471A74}"/>
              </a:ext>
            </a:extLst>
          </p:cNvPr>
          <p:cNvPicPr>
            <a:picLocks noChangeAspect="1"/>
          </p:cNvPicPr>
          <p:nvPr/>
        </p:nvPicPr>
        <p:blipFill>
          <a:blip r:embed="rId3"/>
          <a:stretch>
            <a:fillRect/>
          </a:stretch>
        </p:blipFill>
        <p:spPr>
          <a:xfrm>
            <a:off x="10199801" y="106616"/>
            <a:ext cx="2047859" cy="1081161"/>
          </a:xfrm>
          <a:prstGeom prst="rect">
            <a:avLst/>
          </a:prstGeom>
        </p:spPr>
      </p:pic>
    </p:spTree>
    <p:extLst>
      <p:ext uri="{BB962C8B-B14F-4D97-AF65-F5344CB8AC3E}">
        <p14:creationId xmlns:p14="http://schemas.microsoft.com/office/powerpoint/2010/main" val="1624623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DFD7-5B51-2E41-B590-B9F913E9AF3A}"/>
              </a:ext>
            </a:extLst>
          </p:cNvPr>
          <p:cNvSpPr>
            <a:spLocks noGrp="1"/>
          </p:cNvSpPr>
          <p:nvPr>
            <p:ph type="title"/>
          </p:nvPr>
        </p:nvSpPr>
        <p:spPr/>
        <p:txBody>
          <a:bodyPr>
            <a:normAutofit/>
          </a:bodyPr>
          <a:lstStyle/>
          <a:p>
            <a:r>
              <a:rPr lang="en-US" sz="4000" b="1" dirty="0">
                <a:latin typeface="Avenir Next Demi Bold"/>
                <a:cs typeface="Avenir Next Demi Bold"/>
              </a:rPr>
              <a:t>WCCC Tools Work Group</a:t>
            </a:r>
          </a:p>
        </p:txBody>
      </p:sp>
      <p:sp>
        <p:nvSpPr>
          <p:cNvPr id="3" name="Content Placeholder 2">
            <a:extLst>
              <a:ext uri="{FF2B5EF4-FFF2-40B4-BE49-F238E27FC236}">
                <a16:creationId xmlns:a16="http://schemas.microsoft.com/office/drawing/2014/main" id="{7CC68AA7-72A2-3F4A-B191-B450ACD2B93C}"/>
              </a:ext>
            </a:extLst>
          </p:cNvPr>
          <p:cNvSpPr>
            <a:spLocks noGrp="1"/>
          </p:cNvSpPr>
          <p:nvPr>
            <p:ph idx="1"/>
          </p:nvPr>
        </p:nvSpPr>
        <p:spPr>
          <a:xfrm>
            <a:off x="503663" y="1456512"/>
            <a:ext cx="10515600" cy="5145010"/>
          </a:xfrm>
        </p:spPr>
        <p:txBody>
          <a:bodyPr>
            <a:normAutofit/>
          </a:bodyPr>
          <a:lstStyle/>
          <a:p>
            <a:pPr lvl="1">
              <a:buFont typeface="Wingdings" charset="2"/>
              <a:buChar char="§"/>
            </a:pPr>
            <a:r>
              <a:rPr lang="en-US" sz="2800" dirty="0"/>
              <a:t>Suggested process</a:t>
            </a:r>
          </a:p>
          <a:p>
            <a:pPr lvl="2"/>
            <a:r>
              <a:rPr lang="en-US" dirty="0"/>
              <a:t>Develop list of tools currently being used to measure wound care outcomes</a:t>
            </a:r>
          </a:p>
          <a:p>
            <a:pPr lvl="3">
              <a:buFont typeface="Courier New"/>
              <a:buChar char="o"/>
            </a:pPr>
            <a:r>
              <a:rPr lang="en-US" dirty="0"/>
              <a:t>Expand upon the WEF-CEP list of tools</a:t>
            </a:r>
          </a:p>
          <a:p>
            <a:pPr lvl="2"/>
            <a:r>
              <a:rPr lang="en-US" dirty="0"/>
              <a:t>Determine how the tools have been validated</a:t>
            </a:r>
          </a:p>
          <a:p>
            <a:pPr lvl="3">
              <a:buFont typeface="Courier New"/>
              <a:buChar char="o"/>
            </a:pPr>
            <a:r>
              <a:rPr lang="en-US" dirty="0"/>
              <a:t>Published literature</a:t>
            </a:r>
          </a:p>
          <a:p>
            <a:pPr lvl="3">
              <a:buFont typeface="Courier New"/>
              <a:buChar char="o"/>
            </a:pPr>
            <a:r>
              <a:rPr lang="en-US" dirty="0"/>
              <a:t>Grey literature</a:t>
            </a:r>
          </a:p>
          <a:p>
            <a:pPr lvl="2"/>
            <a:r>
              <a:rPr lang="en-US" dirty="0"/>
              <a:t>Consider survey of wound care community with large list of validated tools to determine actual use in research vs clinical practice</a:t>
            </a:r>
          </a:p>
          <a:p>
            <a:pPr lvl="2"/>
            <a:r>
              <a:rPr lang="en-US" dirty="0"/>
              <a:t>Publish findings</a:t>
            </a:r>
          </a:p>
          <a:p>
            <a:pPr lvl="2"/>
            <a:r>
              <a:rPr lang="en-US" dirty="0"/>
              <a:t>Consider a list of tools that are in the pipeline</a:t>
            </a:r>
          </a:p>
          <a:p>
            <a:pPr lvl="2"/>
            <a:r>
              <a:rPr lang="en-US" dirty="0"/>
              <a:t>Match validated tools to Endpoints to develop a Core Outcome Set</a:t>
            </a:r>
          </a:p>
          <a:p>
            <a:pPr lvl="3">
              <a:buFont typeface="Courier New"/>
              <a:buChar char="o"/>
            </a:pPr>
            <a:r>
              <a:rPr lang="en-US" dirty="0"/>
              <a:t>Publish Wound Care Core Outcome Set</a:t>
            </a:r>
          </a:p>
          <a:p>
            <a:pPr lvl="2"/>
            <a:r>
              <a:rPr lang="en-US" dirty="0"/>
              <a:t>Match pipeline tools to Endpoints for future updates to the Core Outcome Set</a:t>
            </a:r>
          </a:p>
          <a:p>
            <a:pPr lvl="1"/>
            <a:endParaRPr lang="en-US" dirty="0"/>
          </a:p>
        </p:txBody>
      </p:sp>
      <p:pic>
        <p:nvPicPr>
          <p:cNvPr id="4" name="Picture 3" descr="Logo, company name&#10;&#10;Description automatically generated">
            <a:extLst>
              <a:ext uri="{FF2B5EF4-FFF2-40B4-BE49-F238E27FC236}">
                <a16:creationId xmlns:a16="http://schemas.microsoft.com/office/drawing/2014/main" id="{B499B978-BF2B-0644-A968-CB0EB61E9470}"/>
              </a:ext>
            </a:extLst>
          </p:cNvPr>
          <p:cNvPicPr>
            <a:picLocks noChangeAspect="1"/>
          </p:cNvPicPr>
          <p:nvPr/>
        </p:nvPicPr>
        <p:blipFill>
          <a:blip r:embed="rId2"/>
          <a:stretch>
            <a:fillRect/>
          </a:stretch>
        </p:blipFill>
        <p:spPr>
          <a:xfrm>
            <a:off x="10199801" y="106616"/>
            <a:ext cx="2047859" cy="1081161"/>
          </a:xfrm>
          <a:prstGeom prst="rect">
            <a:avLst/>
          </a:prstGeom>
        </p:spPr>
      </p:pic>
      <p:sp>
        <p:nvSpPr>
          <p:cNvPr id="7" name="Footer Placeholder 6">
            <a:extLst>
              <a:ext uri="{FF2B5EF4-FFF2-40B4-BE49-F238E27FC236}">
                <a16:creationId xmlns:a16="http://schemas.microsoft.com/office/drawing/2014/main" id="{85783133-6ACF-A847-BF91-D878C0FF3F4D}"/>
              </a:ext>
            </a:extLst>
          </p:cNvPr>
          <p:cNvSpPr>
            <a:spLocks noGrp="1"/>
          </p:cNvSpPr>
          <p:nvPr>
            <p:ph type="ftr" sz="quarter" idx="11"/>
          </p:nvPr>
        </p:nvSpPr>
        <p:spPr/>
        <p:txBody>
          <a:bodyPr/>
          <a:lstStyle/>
          <a:p>
            <a:r>
              <a:rPr lang="en-US"/>
              <a:t>WCCC 05 05 2021</a:t>
            </a:r>
          </a:p>
        </p:txBody>
      </p:sp>
      <p:sp>
        <p:nvSpPr>
          <p:cNvPr id="8" name="Slide Number Placeholder 7">
            <a:extLst>
              <a:ext uri="{FF2B5EF4-FFF2-40B4-BE49-F238E27FC236}">
                <a16:creationId xmlns:a16="http://schemas.microsoft.com/office/drawing/2014/main" id="{8DC5E42F-B19F-E24F-A4FF-B4252B08AA87}"/>
              </a:ext>
            </a:extLst>
          </p:cNvPr>
          <p:cNvSpPr>
            <a:spLocks noGrp="1"/>
          </p:cNvSpPr>
          <p:nvPr>
            <p:ph type="sldNum" sz="quarter" idx="12"/>
          </p:nvPr>
        </p:nvSpPr>
        <p:spPr/>
        <p:txBody>
          <a:bodyPr/>
          <a:lstStyle/>
          <a:p>
            <a:fld id="{EC24A47E-E2FC-0243-BDE2-0889C31E95BD}" type="slidenum">
              <a:rPr lang="en-US" smtClean="0"/>
              <a:t>8</a:t>
            </a:fld>
            <a:endParaRPr lang="en-US"/>
          </a:p>
        </p:txBody>
      </p:sp>
    </p:spTree>
    <p:extLst>
      <p:ext uri="{BB962C8B-B14F-4D97-AF65-F5344CB8AC3E}">
        <p14:creationId xmlns:p14="http://schemas.microsoft.com/office/powerpoint/2010/main" val="718579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DFD7-5B51-2E41-B590-B9F913E9AF3A}"/>
              </a:ext>
            </a:extLst>
          </p:cNvPr>
          <p:cNvSpPr>
            <a:spLocks noGrp="1"/>
          </p:cNvSpPr>
          <p:nvPr>
            <p:ph type="title"/>
          </p:nvPr>
        </p:nvSpPr>
        <p:spPr>
          <a:xfrm>
            <a:off x="777310" y="178894"/>
            <a:ext cx="10898835" cy="1325563"/>
          </a:xfrm>
        </p:spPr>
        <p:txBody>
          <a:bodyPr>
            <a:normAutofit/>
          </a:bodyPr>
          <a:lstStyle/>
          <a:p>
            <a:r>
              <a:rPr lang="en-US" sz="4000" b="1" dirty="0">
                <a:latin typeface="Avenir Next Demi Bold"/>
                <a:cs typeface="Avenir Next Demi Bold"/>
              </a:rPr>
              <a:t>WCCC Tools Work Group</a:t>
            </a:r>
          </a:p>
        </p:txBody>
      </p:sp>
      <p:sp>
        <p:nvSpPr>
          <p:cNvPr id="3" name="Content Placeholder 2">
            <a:extLst>
              <a:ext uri="{FF2B5EF4-FFF2-40B4-BE49-F238E27FC236}">
                <a16:creationId xmlns:a16="http://schemas.microsoft.com/office/drawing/2014/main" id="{7CC68AA7-72A2-3F4A-B191-B450ACD2B93C}"/>
              </a:ext>
            </a:extLst>
          </p:cNvPr>
          <p:cNvSpPr>
            <a:spLocks noGrp="1"/>
          </p:cNvSpPr>
          <p:nvPr>
            <p:ph idx="1"/>
          </p:nvPr>
        </p:nvSpPr>
        <p:spPr>
          <a:xfrm>
            <a:off x="503663" y="1456512"/>
            <a:ext cx="10515600" cy="5145010"/>
          </a:xfrm>
        </p:spPr>
        <p:txBody>
          <a:bodyPr>
            <a:normAutofit fontScale="85000" lnSpcReduction="10000"/>
          </a:bodyPr>
          <a:lstStyle/>
          <a:p>
            <a:pPr>
              <a:buFont typeface="Wingdings" charset="2"/>
              <a:buChar char="§"/>
            </a:pPr>
            <a:r>
              <a:rPr lang="en-US" dirty="0"/>
              <a:t>Opportunity to develop a Core Outcome Set (COS) for Wound Care</a:t>
            </a:r>
          </a:p>
          <a:p>
            <a:pPr lvl="1"/>
            <a:r>
              <a:rPr lang="en-US" dirty="0"/>
              <a:t>Major challenge in all of medicine, not just wound care</a:t>
            </a:r>
          </a:p>
          <a:p>
            <a:pPr lvl="1"/>
            <a:r>
              <a:rPr lang="en-US" dirty="0"/>
              <a:t>Definition: ‘An agreed upon standardized set of outcomes that should be measured and reported, as a minimum, in all clinical research in specific areas of health or health care.’ *</a:t>
            </a:r>
          </a:p>
          <a:p>
            <a:pPr lvl="1"/>
            <a:r>
              <a:rPr lang="en-US" dirty="0"/>
              <a:t>Includes the outcome </a:t>
            </a:r>
            <a:r>
              <a:rPr lang="en-US" b="1" dirty="0"/>
              <a:t>domains</a:t>
            </a:r>
            <a:r>
              <a:rPr lang="en-US" dirty="0"/>
              <a:t> and the corresponding </a:t>
            </a:r>
            <a:r>
              <a:rPr lang="en-US" b="1" dirty="0"/>
              <a:t>measurement tools</a:t>
            </a:r>
            <a:r>
              <a:rPr lang="en-US" dirty="0"/>
              <a:t> or instruments</a:t>
            </a:r>
            <a:r>
              <a:rPr lang="en-US" dirty="0">
                <a:effectLst/>
              </a:rPr>
              <a:t> </a:t>
            </a:r>
            <a:endParaRPr lang="en-US" dirty="0"/>
          </a:p>
          <a:p>
            <a:pPr lvl="1"/>
            <a:endParaRPr lang="en-US" dirty="0"/>
          </a:p>
          <a:p>
            <a:pPr>
              <a:buFont typeface="Wingdings" charset="2"/>
              <a:buChar char="§"/>
            </a:pPr>
            <a:r>
              <a:rPr lang="en-US" dirty="0"/>
              <a:t>Value of a COS</a:t>
            </a:r>
          </a:p>
          <a:p>
            <a:pPr lvl="1"/>
            <a:r>
              <a:rPr lang="en-US" dirty="0"/>
              <a:t>Minimizes outcome reporting bias</a:t>
            </a:r>
          </a:p>
          <a:p>
            <a:pPr lvl="1"/>
            <a:r>
              <a:rPr lang="en-US" dirty="0"/>
              <a:t>Enhances clinical interpretability</a:t>
            </a:r>
          </a:p>
          <a:p>
            <a:pPr lvl="1"/>
            <a:r>
              <a:rPr lang="en-US" dirty="0"/>
              <a:t>Allows pooling of results across clinical trials</a:t>
            </a:r>
          </a:p>
          <a:p>
            <a:pPr lvl="1"/>
            <a:endParaRPr lang="en-US" dirty="0"/>
          </a:p>
          <a:p>
            <a:pPr>
              <a:buFont typeface="Wingdings" charset="2"/>
              <a:buChar char="§"/>
            </a:pPr>
            <a:r>
              <a:rPr lang="en-US" dirty="0"/>
              <a:t>Consistent across the life cycle of a product from market approval to market access to actual use</a:t>
            </a:r>
            <a:r>
              <a:rPr lang="en-US" dirty="0">
                <a:effectLst/>
              </a:rPr>
              <a:t> </a:t>
            </a:r>
          </a:p>
          <a:p>
            <a:pPr marL="457200" lvl="1" indent="0">
              <a:buNone/>
            </a:pPr>
            <a:endParaRPr lang="en-US" dirty="0">
              <a:effectLst/>
            </a:endParaRPr>
          </a:p>
          <a:p>
            <a:pPr lvl="1"/>
            <a:r>
              <a:rPr lang="en-US" i="1" dirty="0">
                <a:hlinkClick r:id="rId2"/>
              </a:rPr>
              <a:t>https://nationalhealthcouncil.org/coa-series-core-outcome-sets</a:t>
            </a:r>
            <a:endParaRPr lang="en-US" i="1" dirty="0"/>
          </a:p>
          <a:p>
            <a:pPr marL="457200" lvl="1" indent="0">
              <a:buNone/>
            </a:pPr>
            <a:r>
              <a:rPr lang="en-US" sz="2000" i="1" dirty="0"/>
              <a:t>*</a:t>
            </a:r>
            <a:r>
              <a:rPr lang="en-US" sz="2000" dirty="0"/>
              <a:t> </a:t>
            </a:r>
            <a:r>
              <a:rPr lang="en-US" sz="2000" i="1" dirty="0"/>
              <a:t>COMET initiative </a:t>
            </a:r>
          </a:p>
          <a:p>
            <a:pPr lvl="1"/>
            <a:endParaRPr lang="en-US" dirty="0"/>
          </a:p>
        </p:txBody>
      </p:sp>
      <p:pic>
        <p:nvPicPr>
          <p:cNvPr id="4" name="Picture 3" descr="Logo, company name&#10;&#10;Description automatically generated">
            <a:extLst>
              <a:ext uri="{FF2B5EF4-FFF2-40B4-BE49-F238E27FC236}">
                <a16:creationId xmlns:a16="http://schemas.microsoft.com/office/drawing/2014/main" id="{B499B978-BF2B-0644-A968-CB0EB61E9470}"/>
              </a:ext>
            </a:extLst>
          </p:cNvPr>
          <p:cNvPicPr>
            <a:picLocks noChangeAspect="1"/>
          </p:cNvPicPr>
          <p:nvPr/>
        </p:nvPicPr>
        <p:blipFill>
          <a:blip r:embed="rId3"/>
          <a:stretch>
            <a:fillRect/>
          </a:stretch>
        </p:blipFill>
        <p:spPr>
          <a:xfrm>
            <a:off x="10199801" y="106616"/>
            <a:ext cx="2047859" cy="1081161"/>
          </a:xfrm>
          <a:prstGeom prst="rect">
            <a:avLst/>
          </a:prstGeom>
        </p:spPr>
      </p:pic>
      <p:sp>
        <p:nvSpPr>
          <p:cNvPr id="7" name="Footer Placeholder 6">
            <a:extLst>
              <a:ext uri="{FF2B5EF4-FFF2-40B4-BE49-F238E27FC236}">
                <a16:creationId xmlns:a16="http://schemas.microsoft.com/office/drawing/2014/main" id="{85783133-6ACF-A847-BF91-D878C0FF3F4D}"/>
              </a:ext>
            </a:extLst>
          </p:cNvPr>
          <p:cNvSpPr>
            <a:spLocks noGrp="1"/>
          </p:cNvSpPr>
          <p:nvPr>
            <p:ph type="ftr" sz="quarter" idx="11"/>
          </p:nvPr>
        </p:nvSpPr>
        <p:spPr/>
        <p:txBody>
          <a:bodyPr/>
          <a:lstStyle/>
          <a:p>
            <a:r>
              <a:rPr lang="en-US"/>
              <a:t>WCCC 05 05 2021</a:t>
            </a:r>
          </a:p>
        </p:txBody>
      </p:sp>
      <p:sp>
        <p:nvSpPr>
          <p:cNvPr id="8" name="Slide Number Placeholder 7">
            <a:extLst>
              <a:ext uri="{FF2B5EF4-FFF2-40B4-BE49-F238E27FC236}">
                <a16:creationId xmlns:a16="http://schemas.microsoft.com/office/drawing/2014/main" id="{8DC5E42F-B19F-E24F-A4FF-B4252B08AA87}"/>
              </a:ext>
            </a:extLst>
          </p:cNvPr>
          <p:cNvSpPr>
            <a:spLocks noGrp="1"/>
          </p:cNvSpPr>
          <p:nvPr>
            <p:ph type="sldNum" sz="quarter" idx="12"/>
          </p:nvPr>
        </p:nvSpPr>
        <p:spPr/>
        <p:txBody>
          <a:bodyPr/>
          <a:lstStyle/>
          <a:p>
            <a:fld id="{EC24A47E-E2FC-0243-BDE2-0889C31E95BD}" type="slidenum">
              <a:rPr lang="en-US" smtClean="0"/>
              <a:t>9</a:t>
            </a:fld>
            <a:endParaRPr lang="en-US"/>
          </a:p>
        </p:txBody>
      </p:sp>
    </p:spTree>
    <p:extLst>
      <p:ext uri="{BB962C8B-B14F-4D97-AF65-F5344CB8AC3E}">
        <p14:creationId xmlns:p14="http://schemas.microsoft.com/office/powerpoint/2010/main" val="611227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ccentBoxVTI">
  <a:themeElements>
    <a:clrScheme name="AnalogousFromRegularSeed_2SEEDS">
      <a:dk1>
        <a:srgbClr val="000000"/>
      </a:dk1>
      <a:lt1>
        <a:srgbClr val="FFFFFF"/>
      </a:lt1>
      <a:dk2>
        <a:srgbClr val="3B2E22"/>
      </a:dk2>
      <a:lt2>
        <a:srgbClr val="E8E5E2"/>
      </a:lt2>
      <a:accent1>
        <a:srgbClr val="3378B9"/>
      </a:accent1>
      <a:accent2>
        <a:srgbClr val="3FB0B9"/>
      </a:accent2>
      <a:accent3>
        <a:srgbClr val="4552CB"/>
      </a:accent3>
      <a:accent4>
        <a:srgbClr val="B93C33"/>
      </a:accent4>
      <a:accent5>
        <a:srgbClr val="CB8645"/>
      </a:accent5>
      <a:accent6>
        <a:srgbClr val="B0A330"/>
      </a:accent6>
      <a:hlink>
        <a:srgbClr val="B0743A"/>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3.xml><?xml version="1.0" encoding="utf-8"?>
<a:theme xmlns:a="http://schemas.openxmlformats.org/drawingml/2006/main" name="EBG 2009 Firm General">
  <a:themeElements>
    <a:clrScheme name="Custom 4">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610559"/>
      </a:hlink>
      <a:folHlink>
        <a:srgbClr val="A210FF"/>
      </a:folHlink>
    </a:clrScheme>
    <a:fontScheme name="Habitat">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1178</TotalTime>
  <Words>2931</Words>
  <Application>Microsoft Macintosh PowerPoint</Application>
  <PresentationFormat>Widescreen</PresentationFormat>
  <Paragraphs>383</Paragraphs>
  <Slides>32</Slides>
  <Notes>7</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32</vt:i4>
      </vt:variant>
    </vt:vector>
  </HeadingPairs>
  <TitlesOfParts>
    <vt:vector size="47" baseType="lpstr">
      <vt:lpstr>Arial</vt:lpstr>
      <vt:lpstr>Avenir Book</vt:lpstr>
      <vt:lpstr>Avenir Light</vt:lpstr>
      <vt:lpstr>Avenir Next Demi Bold</vt:lpstr>
      <vt:lpstr>Avenir Next LT Pro</vt:lpstr>
      <vt:lpstr>Avenir Next Regular</vt:lpstr>
      <vt:lpstr>Book Antiqua</vt:lpstr>
      <vt:lpstr>Calibri</vt:lpstr>
      <vt:lpstr>Calibri Light</vt:lpstr>
      <vt:lpstr>Courier New</vt:lpstr>
      <vt:lpstr>Times New Roman</vt:lpstr>
      <vt:lpstr>Wingdings</vt:lpstr>
      <vt:lpstr>Office Theme</vt:lpstr>
      <vt:lpstr>AccentBoxVTI</vt:lpstr>
      <vt:lpstr>EBG 2009 Firm General</vt:lpstr>
      <vt:lpstr>Wound Care Collaborative Community</vt:lpstr>
      <vt:lpstr>Agenda</vt:lpstr>
      <vt:lpstr>May 2021 update: </vt:lpstr>
      <vt:lpstr>2021 WCCC Steering Committee</vt:lpstr>
      <vt:lpstr>SC Structure –Work in Progress</vt:lpstr>
      <vt:lpstr>Forums and Communicating the Message 2021</vt:lpstr>
      <vt:lpstr>Work Groups</vt:lpstr>
      <vt:lpstr>WCCC Tools Work Group</vt:lpstr>
      <vt:lpstr>WCCC Tools Work Group</vt:lpstr>
      <vt:lpstr>Core Outcome Domains</vt:lpstr>
      <vt:lpstr>WEF-CEP Identified Core Outcome Domains</vt:lpstr>
      <vt:lpstr>Criteria for Core Outcomes</vt:lpstr>
      <vt:lpstr>Next Step:  Add Measurement Tool to Each Domain</vt:lpstr>
      <vt:lpstr>WCCC Work Groups</vt:lpstr>
      <vt:lpstr>RWD Work Group</vt:lpstr>
      <vt:lpstr>Alliance of Wound Care Stakeholders Advocacy Regarding Real World Evidence </vt:lpstr>
      <vt:lpstr>Alliance of Wound Care Stakeholders</vt:lpstr>
      <vt:lpstr>Alliance of Wound Care Stakeholders Members </vt:lpstr>
      <vt:lpstr>Alliance Advocates Use Of Real World Evidence Over RCTs in Wound Care </vt:lpstr>
      <vt:lpstr>RCTs Can Be Difficult to Properly Execute in Wound Care Research Due to:  </vt:lpstr>
      <vt:lpstr>Exclusion criteria for all wound RCTs 1996 - 2006</vt:lpstr>
      <vt:lpstr>Exclusion criteria in wound healing RCTs have real world implications</vt:lpstr>
      <vt:lpstr>Alliance Advocacy of RWE</vt:lpstr>
      <vt:lpstr>Alliance Advocacy of RWE (cont.)</vt:lpstr>
      <vt:lpstr>Alliance Advocacy of RWE (cont.)</vt:lpstr>
      <vt:lpstr>How RWE Is Viewed By Other Agencies/Organizations</vt:lpstr>
      <vt:lpstr>How RWE Is Viewed By Other Agencies/Organizations</vt:lpstr>
      <vt:lpstr>Next Steps-Issues for Discussion</vt:lpstr>
      <vt:lpstr>Methods of Controlling Bias in RWD</vt:lpstr>
      <vt:lpstr>Work Group-Gaps</vt:lpstr>
      <vt:lpstr>Suggested Disciplines for New  Charter Members   </vt:lpstr>
      <vt:lpstr>Wound Care Collaborative Community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Tools Work Group</dc:title>
  <dc:creator>Lisa Gould</dc:creator>
  <cp:lastModifiedBy>Dana Rigdon</cp:lastModifiedBy>
  <cp:revision>49</cp:revision>
  <dcterms:created xsi:type="dcterms:W3CDTF">2021-05-02T13:53:22Z</dcterms:created>
  <dcterms:modified xsi:type="dcterms:W3CDTF">2021-05-05T22:10:32Z</dcterms:modified>
</cp:coreProperties>
</file>