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42"/>
  </p:notesMasterIdLst>
  <p:sldIdLst>
    <p:sldId id="1140" r:id="rId2"/>
    <p:sldId id="1152" r:id="rId3"/>
    <p:sldId id="1148" r:id="rId4"/>
    <p:sldId id="1157" r:id="rId5"/>
    <p:sldId id="1158" r:id="rId6"/>
    <p:sldId id="256" r:id="rId7"/>
    <p:sldId id="257" r:id="rId8"/>
    <p:sldId id="264" r:id="rId9"/>
    <p:sldId id="259" r:id="rId10"/>
    <p:sldId id="260" r:id="rId11"/>
    <p:sldId id="261" r:id="rId12"/>
    <p:sldId id="262" r:id="rId13"/>
    <p:sldId id="263" r:id="rId14"/>
    <p:sldId id="1141" r:id="rId15"/>
    <p:sldId id="1159" r:id="rId16"/>
    <p:sldId id="361" r:id="rId17"/>
    <p:sldId id="533" r:id="rId18"/>
    <p:sldId id="525" r:id="rId19"/>
    <p:sldId id="526" r:id="rId20"/>
    <p:sldId id="541" r:id="rId21"/>
    <p:sldId id="529" r:id="rId22"/>
    <p:sldId id="527" r:id="rId23"/>
    <p:sldId id="542" r:id="rId24"/>
    <p:sldId id="532" r:id="rId25"/>
    <p:sldId id="534" r:id="rId26"/>
    <p:sldId id="535" r:id="rId27"/>
    <p:sldId id="540" r:id="rId28"/>
    <p:sldId id="544" r:id="rId29"/>
    <p:sldId id="545" r:id="rId30"/>
    <p:sldId id="543" r:id="rId31"/>
    <p:sldId id="547" r:id="rId32"/>
    <p:sldId id="548" r:id="rId33"/>
    <p:sldId id="549" r:id="rId34"/>
    <p:sldId id="550" r:id="rId35"/>
    <p:sldId id="551" r:id="rId36"/>
    <p:sldId id="1160" r:id="rId37"/>
    <p:sldId id="1162" r:id="rId38"/>
    <p:sldId id="1146" r:id="rId39"/>
    <p:sldId id="1161" r:id="rId40"/>
    <p:sldId id="504" r:id="rId4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A9"/>
    <a:srgbClr val="7F7F7F"/>
    <a:srgbClr val="3397B9"/>
    <a:srgbClr val="0A906D"/>
    <a:srgbClr val="FFFFFF"/>
    <a:srgbClr val="E09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7"/>
    <p:restoredTop sz="85670"/>
  </p:normalViewPr>
  <p:slideViewPr>
    <p:cSldViewPr snapToGrid="0" snapToObjects="1" showGuides="1">
      <p:cViewPr varScale="1">
        <p:scale>
          <a:sx n="78" d="100"/>
          <a:sy n="78" d="100"/>
        </p:scale>
        <p:origin x="1092" y="72"/>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6890-0578-E043-9BFB-E7688058A44C}" type="datetimeFigureOut">
              <a:rPr lang="en-US" smtClean="0"/>
              <a:t>4/8/2022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ACC70-5381-CB40-9989-D9234D46C2B7}" type="slidenum">
              <a:rPr lang="en-US" smtClean="0"/>
              <a:t>‹#›</a:t>
            </a:fld>
            <a:endParaRPr lang="en-US"/>
          </a:p>
        </p:txBody>
      </p:sp>
    </p:spTree>
    <p:extLst>
      <p:ext uri="{BB962C8B-B14F-4D97-AF65-F5344CB8AC3E}">
        <p14:creationId xmlns:p14="http://schemas.microsoft.com/office/powerpoint/2010/main" val="134574391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0B906D"/>
              </a:buClr>
              <a:buSzPct val="120000"/>
            </a:pPr>
            <a:r>
              <a:rPr lang="en-US" sz="1000" b="1" dirty="0">
                <a:solidFill>
                  <a:srgbClr val="7F7F7F"/>
                </a:solidFill>
                <a:latin typeface="Calibri" panose="020F0502020204030204" pitchFamily="34" charset="0"/>
                <a:cs typeface="Calibri" panose="020F0502020204030204" pitchFamily="34" charset="0"/>
              </a:rPr>
              <a:t>A substantial number of investors who normally invest at this stage of disease and global need often express that they will not invest in wound care-related devices/drugs or biologics because of negative perceptions about wound care. Expressly their lack of confidence in wound care clinical trial outcomes. Therefore, the 510k pathway has become the norm and patients are not getting what they need in new novel treatments or diagnostics. This funding gap is a significant impediment for clinical medicine and research development in our field. </a:t>
            </a:r>
          </a:p>
          <a:p>
            <a:pPr>
              <a:spcAft>
                <a:spcPts val="600"/>
              </a:spcAft>
              <a:buClr>
                <a:srgbClr val="0B906D"/>
              </a:buClr>
              <a:buSzPct val="120000"/>
            </a:pPr>
            <a:r>
              <a:rPr lang="en-US" sz="1000" b="1" dirty="0">
                <a:solidFill>
                  <a:srgbClr val="7F7F7F"/>
                </a:solidFill>
                <a:latin typeface="Calibri" panose="020F0502020204030204" pitchFamily="34" charset="0"/>
                <a:cs typeface="Calibri" panose="020F0502020204030204" pitchFamily="34" charset="0"/>
              </a:rPr>
              <a:t>Therefore, we need to focus on this gap as a priority for the WCCC. How we do this and the strategy for success is key.  Developing standards, working on the regulatory pathway and publishing the positive potential for researches and industry will be key.</a:t>
            </a:r>
          </a:p>
          <a:p>
            <a:endParaRPr lang="en-US" dirty="0"/>
          </a:p>
        </p:txBody>
      </p:sp>
      <p:sp>
        <p:nvSpPr>
          <p:cNvPr id="4" name="Slide Number Placeholder 3"/>
          <p:cNvSpPr>
            <a:spLocks noGrp="1"/>
          </p:cNvSpPr>
          <p:nvPr>
            <p:ph type="sldNum" sz="quarter" idx="5"/>
          </p:nvPr>
        </p:nvSpPr>
        <p:spPr/>
        <p:txBody>
          <a:bodyPr/>
          <a:lstStyle/>
          <a:p>
            <a:fld id="{2BFACC70-5381-CB40-9989-D9234D46C2B7}" type="slidenum">
              <a:rPr lang="en-US" smtClean="0"/>
              <a:t>4</a:t>
            </a:fld>
            <a:endParaRPr lang="en-US"/>
          </a:p>
        </p:txBody>
      </p:sp>
    </p:spTree>
    <p:extLst>
      <p:ext uri="{BB962C8B-B14F-4D97-AF65-F5344CB8AC3E}">
        <p14:creationId xmlns:p14="http://schemas.microsoft.com/office/powerpoint/2010/main" val="119324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ACC70-5381-CB40-9989-D9234D46C2B7}" type="slidenum">
              <a:rPr lang="en-US" smtClean="0"/>
              <a:t>16</a:t>
            </a:fld>
            <a:endParaRPr lang="en-US"/>
          </a:p>
        </p:txBody>
      </p:sp>
    </p:spTree>
    <p:extLst>
      <p:ext uri="{BB962C8B-B14F-4D97-AF65-F5344CB8AC3E}">
        <p14:creationId xmlns:p14="http://schemas.microsoft.com/office/powerpoint/2010/main" val="55455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ACC70-5381-CB40-9989-D9234D46C2B7}" type="slidenum">
              <a:rPr lang="en-US" smtClean="0"/>
              <a:t>38</a:t>
            </a:fld>
            <a:endParaRPr lang="en-US"/>
          </a:p>
        </p:txBody>
      </p:sp>
    </p:spTree>
    <p:extLst>
      <p:ext uri="{BB962C8B-B14F-4D97-AF65-F5344CB8AC3E}">
        <p14:creationId xmlns:p14="http://schemas.microsoft.com/office/powerpoint/2010/main" val="387266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ayout -1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6E4AFB8-1CE4-484C-ACB8-1178FCD11452}"/>
              </a:ext>
            </a:extLst>
          </p:cNvPr>
          <p:cNvSpPr>
            <a:spLocks noGrp="1"/>
          </p:cNvSpPr>
          <p:nvPr>
            <p:ph type="body" sz="quarter" idx="10"/>
          </p:nvPr>
        </p:nvSpPr>
        <p:spPr>
          <a:xfrm>
            <a:off x="573883" y="290419"/>
            <a:ext cx="7998617" cy="424051"/>
          </a:xfrm>
          <a:prstGeom prst="rect">
            <a:avLst/>
          </a:prstGeom>
        </p:spPr>
        <p:txBody>
          <a:bodyPr anchor="ctr"/>
          <a:lstStyle>
            <a:lvl1pPr marL="0" indent="0" algn="ctr">
              <a:lnSpc>
                <a:spcPct val="100000"/>
              </a:lnSpc>
              <a:buNone/>
              <a:defRPr sz="3000" b="0">
                <a:solidFill>
                  <a:schemeClr val="accent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B412E4A4-2406-164D-BD3B-A57F5CBE9370}"/>
              </a:ext>
            </a:extLst>
          </p:cNvPr>
          <p:cNvSpPr>
            <a:spLocks noGrp="1"/>
          </p:cNvSpPr>
          <p:nvPr>
            <p:ph type="body" sz="quarter" idx="11" hasCustomPrompt="1"/>
          </p:nvPr>
        </p:nvSpPr>
        <p:spPr>
          <a:xfrm>
            <a:off x="570312" y="690526"/>
            <a:ext cx="7998617" cy="258508"/>
          </a:xfrm>
          <a:prstGeom prst="rect">
            <a:avLst/>
          </a:prstGeom>
          <a:noFill/>
        </p:spPr>
        <p:txBody>
          <a:bodyPr anchor="ctr"/>
          <a:lstStyle>
            <a:lvl1pPr marL="0" indent="0" algn="ctr">
              <a:lnSpc>
                <a:spcPct val="100000"/>
              </a:lnSpc>
              <a:buNone/>
              <a:defRPr sz="1050" b="0" spc="0">
                <a:solidFill>
                  <a:schemeClr val="tx1"/>
                </a:solidFill>
                <a:latin typeface="+mn-lt"/>
              </a:defRPr>
            </a:lvl1pPr>
          </a:lstStyle>
          <a:p>
            <a:pPr lvl="0"/>
            <a:r>
              <a:rPr lang="en-US" dirty="0"/>
              <a:t>Click to edit Master text styles</a:t>
            </a:r>
          </a:p>
        </p:txBody>
      </p:sp>
      <p:pic>
        <p:nvPicPr>
          <p:cNvPr id="4" name="Picture 3" descr="Logo, company name&#10;&#10;Description automatically generated">
            <a:extLst>
              <a:ext uri="{FF2B5EF4-FFF2-40B4-BE49-F238E27FC236}">
                <a16:creationId xmlns:a16="http://schemas.microsoft.com/office/drawing/2014/main" id="{F4395B65-09DD-F947-96EB-14658C65FBAA}"/>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7192655" y="5101696"/>
            <a:ext cx="1451331" cy="497826"/>
          </a:xfrm>
          <a:prstGeom prst="rect">
            <a:avLst/>
          </a:prstGeom>
        </p:spPr>
      </p:pic>
    </p:spTree>
    <p:extLst>
      <p:ext uri="{BB962C8B-B14F-4D97-AF65-F5344CB8AC3E}">
        <p14:creationId xmlns:p14="http://schemas.microsoft.com/office/powerpoint/2010/main" val="9770584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1950CC0-57A3-A54D-BF54-61B30312C63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7192655" y="5101696"/>
            <a:ext cx="1451331" cy="497826"/>
          </a:xfrm>
          <a:prstGeom prst="rect">
            <a:avLst/>
          </a:prstGeom>
        </p:spPr>
      </p:pic>
    </p:spTree>
    <p:extLst>
      <p:ext uri="{BB962C8B-B14F-4D97-AF65-F5344CB8AC3E}">
        <p14:creationId xmlns:p14="http://schemas.microsoft.com/office/powerpoint/2010/main" val="8587747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78399C-893D-1D4F-B78B-0AB43A597AEC}"/>
              </a:ext>
            </a:extLst>
          </p:cNvPr>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4" name="Rectangle 13">
            <a:extLst>
              <a:ext uri="{FF2B5EF4-FFF2-40B4-BE49-F238E27FC236}">
                <a16:creationId xmlns:a16="http://schemas.microsoft.com/office/drawing/2014/main" id="{225A1B04-836B-1649-A734-54F71B279E02}"/>
              </a:ext>
            </a:extLst>
          </p:cNvPr>
          <p:cNvSpPr/>
          <p:nvPr userDrawn="1"/>
        </p:nvSpPr>
        <p:spPr>
          <a:xfrm>
            <a:off x="1" y="1363859"/>
            <a:ext cx="2425147" cy="298727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5" name="Picture Placeholder 23">
            <a:extLst>
              <a:ext uri="{FF2B5EF4-FFF2-40B4-BE49-F238E27FC236}">
                <a16:creationId xmlns:a16="http://schemas.microsoft.com/office/drawing/2014/main" id="{6BCBEBC9-B25A-C846-96F8-5253D31008AD}"/>
              </a:ext>
            </a:extLst>
          </p:cNvPr>
          <p:cNvSpPr>
            <a:spLocks noGrp="1"/>
          </p:cNvSpPr>
          <p:nvPr>
            <p:ph type="pic" sz="quarter" idx="13" hasCustomPrompt="1"/>
          </p:nvPr>
        </p:nvSpPr>
        <p:spPr>
          <a:xfrm>
            <a:off x="965596" y="1363859"/>
            <a:ext cx="2987279" cy="2987279"/>
          </a:xfrm>
          <a:prstGeom prst="ellipse">
            <a:avLst/>
          </a:prstGeom>
          <a:solidFill>
            <a:schemeClr val="bg2">
              <a:lumMod val="75000"/>
            </a:schemeClr>
          </a:solidFill>
        </p:spPr>
        <p:txBody>
          <a:bodyPr wrap="square">
            <a:noAutofit/>
          </a:bodyPr>
          <a:lstStyle>
            <a:lvl1pPr marL="0" indent="0" algn="ctr">
              <a:buNone/>
              <a:defRPr sz="900" baseline="0"/>
            </a:lvl1pPr>
          </a:lstStyle>
          <a:p>
            <a:r>
              <a:rPr lang="en-US" dirty="0"/>
              <a:t>Add your image here [Drag and Drop]</a:t>
            </a:r>
          </a:p>
        </p:txBody>
      </p:sp>
      <p:sp>
        <p:nvSpPr>
          <p:cNvPr id="5" name="Rectangle 4">
            <a:extLst>
              <a:ext uri="{FF2B5EF4-FFF2-40B4-BE49-F238E27FC236}">
                <a16:creationId xmlns:a16="http://schemas.microsoft.com/office/drawing/2014/main" id="{F9D1B45A-E91A-EA42-8EF8-65069624122B}"/>
              </a:ext>
            </a:extLst>
          </p:cNvPr>
          <p:cNvSpPr/>
          <p:nvPr userDrawn="1"/>
        </p:nvSpPr>
        <p:spPr>
          <a:xfrm>
            <a:off x="8897023" y="1363859"/>
            <a:ext cx="246977" cy="298727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0" name="Picture 9" descr="Logo, company name&#10;&#10;Description automatically generated">
            <a:extLst>
              <a:ext uri="{FF2B5EF4-FFF2-40B4-BE49-F238E27FC236}">
                <a16:creationId xmlns:a16="http://schemas.microsoft.com/office/drawing/2014/main" id="{31474CE1-45F2-6B43-8F42-0251950E47D2}"/>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7192655" y="5101696"/>
            <a:ext cx="1451331" cy="497826"/>
          </a:xfrm>
          <a:prstGeom prst="rect">
            <a:avLst/>
          </a:prstGeom>
        </p:spPr>
      </p:pic>
    </p:spTree>
    <p:extLst>
      <p:ext uri="{BB962C8B-B14F-4D97-AF65-F5344CB8AC3E}">
        <p14:creationId xmlns:p14="http://schemas.microsoft.com/office/powerpoint/2010/main" val="5397371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1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3FB36E-E7C3-F84A-A74F-A0868E2780A3}"/>
              </a:ext>
            </a:extLst>
          </p:cNvPr>
          <p:cNvSpPr/>
          <p:nvPr userDrawn="1"/>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6" name="Rectangle 5">
            <a:extLst>
              <a:ext uri="{FF2B5EF4-FFF2-40B4-BE49-F238E27FC236}">
                <a16:creationId xmlns:a16="http://schemas.microsoft.com/office/drawing/2014/main" id="{78778220-0D34-F34E-9E9D-F6521560ED03}"/>
              </a:ext>
            </a:extLst>
          </p:cNvPr>
          <p:cNvSpPr/>
          <p:nvPr userDrawn="1"/>
        </p:nvSpPr>
        <p:spPr>
          <a:xfrm>
            <a:off x="457200" y="457200"/>
            <a:ext cx="8229600" cy="4800600"/>
          </a:xfrm>
          <a:prstGeom prst="rect">
            <a:avLst/>
          </a:prstGeom>
          <a:gradFill>
            <a:gsLst>
              <a:gs pos="0">
                <a:schemeClr val="accent2"/>
              </a:gs>
              <a:gs pos="10000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11" name="Picture 10" descr="Logo, company name&#10;&#10;Description automatically generated">
            <a:extLst>
              <a:ext uri="{FF2B5EF4-FFF2-40B4-BE49-F238E27FC236}">
                <a16:creationId xmlns:a16="http://schemas.microsoft.com/office/drawing/2014/main" id="{8642A1A1-8535-E747-B45E-420A2AFC10D0}"/>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7192655" y="5101696"/>
            <a:ext cx="1451331" cy="497826"/>
          </a:xfrm>
          <a:prstGeom prst="rect">
            <a:avLst/>
          </a:prstGeom>
        </p:spPr>
      </p:pic>
    </p:spTree>
    <p:extLst>
      <p:ext uri="{BB962C8B-B14F-4D97-AF65-F5344CB8AC3E}">
        <p14:creationId xmlns:p14="http://schemas.microsoft.com/office/powerpoint/2010/main" val="43632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5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883497-4988-3B45-8105-8CB483078350}"/>
              </a:ext>
            </a:extLst>
          </p:cNvPr>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8" name="Picture 7" descr="Logo, company name&#10;&#10;Description automatically generated">
            <a:extLst>
              <a:ext uri="{FF2B5EF4-FFF2-40B4-BE49-F238E27FC236}">
                <a16:creationId xmlns:a16="http://schemas.microsoft.com/office/drawing/2014/main" id="{3F290176-0364-5C4E-B614-44038C091DB1}"/>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7192655" y="5101696"/>
            <a:ext cx="1451331" cy="497826"/>
          </a:xfrm>
          <a:prstGeom prst="rect">
            <a:avLst/>
          </a:prstGeom>
        </p:spPr>
      </p:pic>
    </p:spTree>
    <p:extLst>
      <p:ext uri="{BB962C8B-B14F-4D97-AF65-F5344CB8AC3E}">
        <p14:creationId xmlns:p14="http://schemas.microsoft.com/office/powerpoint/2010/main" val="5720864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418657" y="0"/>
            <a:ext cx="8375585" cy="1682338"/>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425196" y="0"/>
            <a:ext cx="8366760" cy="167640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374126" y="656127"/>
            <a:ext cx="96012" cy="586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36676" y="457200"/>
            <a:ext cx="7626096" cy="982980"/>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2065020"/>
            <a:ext cx="7626096" cy="3078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36676" y="5296959"/>
            <a:ext cx="2057400" cy="304271"/>
          </a:xfrm>
        </p:spPr>
        <p:txBody>
          <a:bodyPr/>
          <a:lstStyle/>
          <a:p>
            <a:fld id="{7ADEB8F7-AF1A-934B-B2E8-32CD12B2A864}" type="datetime1">
              <a:rPr lang="en-US" smtClean="0"/>
              <a:t>4/8/2022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WCCC O5 21 2021</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5296959"/>
            <a:ext cx="2057400" cy="304271"/>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923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50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19CD7749-F762-274B-8CCE-2EB52E182483}"/>
              </a:ext>
            </a:extLst>
          </p:cNvPr>
          <p:cNvSpPr/>
          <p:nvPr userDrawn="1"/>
        </p:nvSpPr>
        <p:spPr>
          <a:xfrm>
            <a:off x="0" y="1841500"/>
            <a:ext cx="9144000" cy="1016000"/>
          </a:xfrm>
          <a:prstGeom prst="snip2DiagRect">
            <a:avLst>
              <a:gd name="adj1" fmla="val 0"/>
              <a:gd name="adj2" fmla="val 50000"/>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sz="1500">
              <a:solidFill>
                <a:prstClr val="white"/>
              </a:solidFill>
            </a:endParaRPr>
          </a:p>
        </p:txBody>
      </p:sp>
      <p:cxnSp>
        <p:nvCxnSpPr>
          <p:cNvPr id="5" name="Straight Connector 4">
            <a:extLst>
              <a:ext uri="{FF2B5EF4-FFF2-40B4-BE49-F238E27FC236}">
                <a16:creationId xmlns:a16="http://schemas.microsoft.com/office/drawing/2014/main" id="{A9C4D5F0-2667-D74D-AD95-EC4AA7D92D9E}"/>
              </a:ext>
            </a:extLst>
          </p:cNvPr>
          <p:cNvCxnSpPr/>
          <p:nvPr userDrawn="1"/>
        </p:nvCxnSpPr>
        <p:spPr>
          <a:xfrm>
            <a:off x="0" y="2794000"/>
            <a:ext cx="9144000" cy="132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841500"/>
            <a:ext cx="7772400" cy="1016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6" name="Slide Number Placeholder 10">
            <a:extLst>
              <a:ext uri="{FF2B5EF4-FFF2-40B4-BE49-F238E27FC236}">
                <a16:creationId xmlns:a16="http://schemas.microsoft.com/office/drawing/2014/main" id="{B261719D-EACC-5A45-A8E4-3FF64388E8CC}"/>
              </a:ext>
            </a:extLst>
          </p:cNvPr>
          <p:cNvSpPr>
            <a:spLocks noGrp="1"/>
          </p:cNvSpPr>
          <p:nvPr>
            <p:ph type="sldNum" sz="quarter" idx="10"/>
          </p:nvPr>
        </p:nvSpPr>
        <p:spPr/>
        <p:txBody>
          <a:bodyPr/>
          <a:lstStyle>
            <a:lvl1pPr>
              <a:defRPr/>
            </a:lvl1pPr>
          </a:lstStyle>
          <a:p>
            <a:pPr>
              <a:defRPr/>
            </a:pPr>
            <a:fld id="{9A2972AC-28CE-4743-9AA3-9290932838CA}" type="slidenum">
              <a:rPr lang="en-US" altLang="en-US"/>
              <a:pPr>
                <a:defRPr/>
              </a:pPr>
              <a:t>‹#›</a:t>
            </a:fld>
            <a:endParaRPr lang="en-US" altLang="en-US"/>
          </a:p>
        </p:txBody>
      </p:sp>
    </p:spTree>
    <p:extLst>
      <p:ext uri="{BB962C8B-B14F-4D97-AF65-F5344CB8AC3E}">
        <p14:creationId xmlns:p14="http://schemas.microsoft.com/office/powerpoint/2010/main" val="246143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917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2" r:id="rId4"/>
    <p:sldLayoutId id="2147483723" r:id="rId5"/>
    <p:sldLayoutId id="2147483754" r:id="rId6"/>
    <p:sldLayoutId id="2147483755" r:id="rId7"/>
    <p:sldLayoutId id="2147483756"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userDrawn="1">
          <p15:clr>
            <a:srgbClr val="F26B43"/>
          </p15:clr>
        </p15:guide>
        <p15:guide id="2" orient="horz" pos="1800" userDrawn="1">
          <p15:clr>
            <a:srgbClr val="F26B43"/>
          </p15:clr>
        </p15:guide>
        <p15:guide id="3" pos="5398" userDrawn="1">
          <p15:clr>
            <a:srgbClr val="F26B43"/>
          </p15:clr>
        </p15:guide>
        <p15:guide id="4" pos="2880" userDrawn="1">
          <p15:clr>
            <a:srgbClr val="F26B43"/>
          </p15:clr>
        </p15:guide>
        <p15:guide id="5" orient="horz" pos="6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29013D5-0D2C-114D-B89D-707E09D6EE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043" y="0"/>
            <a:ext cx="9476085" cy="5785368"/>
          </a:xfrm>
          <a:prstGeom prst="rect">
            <a:avLst/>
          </a:prstGeom>
        </p:spPr>
      </p:pic>
      <p:pic>
        <p:nvPicPr>
          <p:cNvPr id="10" name="Picture 9" descr="Logo, company name&#10;&#10;Description automatically generated">
            <a:extLst>
              <a:ext uri="{FF2B5EF4-FFF2-40B4-BE49-F238E27FC236}">
                <a16:creationId xmlns:a16="http://schemas.microsoft.com/office/drawing/2014/main" id="{920FFA84-78AD-6748-8861-132198D22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48" y="419530"/>
            <a:ext cx="3141376" cy="2327236"/>
          </a:xfrm>
          <a:prstGeom prst="rect">
            <a:avLst/>
          </a:prstGeom>
          <a:effectLst>
            <a:glow rad="88900">
              <a:schemeClr val="bg1">
                <a:alpha val="68000"/>
              </a:schemeClr>
            </a:glow>
          </a:effectLst>
        </p:spPr>
      </p:pic>
      <p:sp>
        <p:nvSpPr>
          <p:cNvPr id="5" name="Rectangle 4">
            <a:extLst>
              <a:ext uri="{FF2B5EF4-FFF2-40B4-BE49-F238E27FC236}">
                <a16:creationId xmlns:a16="http://schemas.microsoft.com/office/drawing/2014/main" id="{E54FFEEE-4083-1D45-8D36-55C4CA6AB7BE}"/>
              </a:ext>
            </a:extLst>
          </p:cNvPr>
          <p:cNvSpPr/>
          <p:nvPr/>
        </p:nvSpPr>
        <p:spPr>
          <a:xfrm>
            <a:off x="641121" y="2968235"/>
            <a:ext cx="3706229" cy="104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397B9"/>
                </a:solidFill>
                <a:latin typeface="+mj-lt"/>
              </a:rPr>
              <a:t>Member Meeting</a:t>
            </a:r>
          </a:p>
          <a:p>
            <a:pPr algn="ctr"/>
            <a:r>
              <a:rPr lang="en-US" sz="2400" dirty="0">
                <a:solidFill>
                  <a:srgbClr val="3397B9"/>
                </a:solidFill>
                <a:latin typeface="+mj-lt"/>
              </a:rPr>
              <a:t>June 16, 2021</a:t>
            </a:r>
          </a:p>
        </p:txBody>
      </p:sp>
    </p:spTree>
    <p:extLst>
      <p:ext uri="{BB962C8B-B14F-4D97-AF65-F5344CB8AC3E}">
        <p14:creationId xmlns:p14="http://schemas.microsoft.com/office/powerpoint/2010/main" val="189579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8_mEnTkkzTXPo7aB.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AAwDp1oVZsGaoADY.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AkCzI2AyjZpmehnQ.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Bb_gu7gTXysc5ZtW.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orking in an office&#10;&#10;Description automatically generated with medium confidence">
            <a:extLst>
              <a:ext uri="{FF2B5EF4-FFF2-40B4-BE49-F238E27FC236}">
                <a16:creationId xmlns:a16="http://schemas.microsoft.com/office/drawing/2014/main" id="{B185510F-A52D-ED4C-B64F-C6ED25DE3ED0}"/>
              </a:ext>
            </a:extLst>
          </p:cNvPr>
          <p:cNvPicPr>
            <a:picLocks noChangeAspect="1"/>
          </p:cNvPicPr>
          <p:nvPr/>
        </p:nvPicPr>
        <p:blipFill rotWithShape="1">
          <a:blip r:embed="rId2" cstate="screen">
            <a:alphaModFix amt="51000"/>
            <a:extLst>
              <a:ext uri="{28A0092B-C50C-407E-A947-70E740481C1C}">
                <a14:useLocalDpi xmlns:a14="http://schemas.microsoft.com/office/drawing/2010/main"/>
              </a:ext>
            </a:extLst>
          </a:blip>
          <a:srcRect/>
          <a:stretch/>
        </p:blipFill>
        <p:spPr>
          <a:xfrm flipH="1">
            <a:off x="0" y="1"/>
            <a:ext cx="9144000" cy="5714999"/>
          </a:xfrm>
          <a:prstGeom prst="rect">
            <a:avLst/>
          </a:prstGeom>
        </p:spPr>
      </p:pic>
      <p:sp>
        <p:nvSpPr>
          <p:cNvPr id="6" name="Text Placeholder 1">
            <a:extLst>
              <a:ext uri="{FF2B5EF4-FFF2-40B4-BE49-F238E27FC236}">
                <a16:creationId xmlns:a16="http://schemas.microsoft.com/office/drawing/2014/main" id="{1CE3FC61-F660-0B4E-90F1-31064C75F773}"/>
              </a:ext>
            </a:extLst>
          </p:cNvPr>
          <p:cNvSpPr txBox="1">
            <a:spLocks/>
          </p:cNvSpPr>
          <p:nvPr/>
        </p:nvSpPr>
        <p:spPr>
          <a:xfrm>
            <a:off x="569514" y="262692"/>
            <a:ext cx="8171363" cy="4240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rgbClr val="3397B9"/>
                </a:solidFill>
                <a:latin typeface="Calibri" panose="020F0502020204030204" pitchFamily="34" charset="0"/>
                <a:cs typeface="Calibri" panose="020F0502020204030204" pitchFamily="34" charset="0"/>
              </a:rPr>
              <a:t>QUESTION/ANSWER AND DISCUSSION</a:t>
            </a:r>
          </a:p>
        </p:txBody>
      </p:sp>
    </p:spTree>
    <p:extLst>
      <p:ext uri="{BB962C8B-B14F-4D97-AF65-F5344CB8AC3E}">
        <p14:creationId xmlns:p14="http://schemas.microsoft.com/office/powerpoint/2010/main" val="156872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7B94D7D-1A50-0944-A44A-F7FED878C336}"/>
              </a:ext>
            </a:extLst>
          </p:cNvPr>
          <p:cNvSpPr>
            <a:spLocks noGrp="1"/>
          </p:cNvSpPr>
          <p:nvPr>
            <p:ph type="body" sz="quarter" idx="10"/>
          </p:nvPr>
        </p:nvSpPr>
        <p:spPr>
          <a:xfrm>
            <a:off x="569514" y="262692"/>
            <a:ext cx="7998617" cy="424051"/>
          </a:xfrm>
        </p:spPr>
        <p:txBody>
          <a:bodyPr/>
          <a:lstStyle/>
          <a:p>
            <a:pPr algn="l"/>
            <a:r>
              <a:rPr lang="en-US" sz="3200" dirty="0">
                <a:solidFill>
                  <a:srgbClr val="3397B9"/>
                </a:solidFill>
                <a:latin typeface="Calibri" panose="020F0502020204030204" pitchFamily="34" charset="0"/>
                <a:cs typeface="Calibri" panose="020F0502020204030204" pitchFamily="34" charset="0"/>
              </a:rPr>
              <a:t>SPECIAL GUEST SPEAKER</a:t>
            </a:r>
          </a:p>
        </p:txBody>
      </p:sp>
      <p:sp>
        <p:nvSpPr>
          <p:cNvPr id="6" name="Text Placeholder 5">
            <a:extLst>
              <a:ext uri="{FF2B5EF4-FFF2-40B4-BE49-F238E27FC236}">
                <a16:creationId xmlns:a16="http://schemas.microsoft.com/office/drawing/2014/main" id="{8BFC38F5-8189-DB45-9382-7DC8E57CD26C}"/>
              </a:ext>
            </a:extLst>
          </p:cNvPr>
          <p:cNvSpPr>
            <a:spLocks noGrp="1"/>
          </p:cNvSpPr>
          <p:nvPr>
            <p:ph type="body" sz="quarter" idx="11"/>
          </p:nvPr>
        </p:nvSpPr>
        <p:spPr>
          <a:xfrm>
            <a:off x="569514" y="1057275"/>
            <a:ext cx="7923976" cy="2608734"/>
          </a:xfrm>
        </p:spPr>
        <p:txBody>
          <a:bodyPr anchor="t"/>
          <a:lstStyle/>
          <a:p>
            <a:pPr algn="l">
              <a:spcBef>
                <a:spcPts val="0"/>
              </a:spcBef>
            </a:pPr>
            <a:r>
              <a:rPr lang="en-US" sz="2800" dirty="0">
                <a:solidFill>
                  <a:srgbClr val="3397B9"/>
                </a:solidFill>
                <a:latin typeface="Calibri" panose="020F0502020204030204" pitchFamily="34" charset="0"/>
                <a:cs typeface="Calibri" panose="020F0502020204030204" pitchFamily="34" charset="0"/>
              </a:rPr>
              <a:t>Challenges in Conducting Randomized Controlled Trials and Real-World Hybrid Designs in Wound Care</a:t>
            </a:r>
          </a:p>
          <a:p>
            <a:pPr algn="l">
              <a:spcBef>
                <a:spcPts val="0"/>
              </a:spcBef>
            </a:pPr>
            <a:endParaRPr lang="en-US" sz="2800" dirty="0">
              <a:solidFill>
                <a:srgbClr val="7F7F7F"/>
              </a:solidFill>
              <a:latin typeface="Calibri" panose="020F0502020204030204" pitchFamily="34" charset="0"/>
              <a:cs typeface="Calibri" panose="020F0502020204030204" pitchFamily="34" charset="0"/>
            </a:endParaRPr>
          </a:p>
          <a:p>
            <a:pPr algn="l">
              <a:spcBef>
                <a:spcPts val="0"/>
              </a:spcBef>
            </a:pPr>
            <a:r>
              <a:rPr lang="en-US" sz="2800" b="1" dirty="0">
                <a:solidFill>
                  <a:srgbClr val="7F7F7F"/>
                </a:solidFill>
                <a:latin typeface="Calibri" panose="020F0502020204030204" pitchFamily="34" charset="0"/>
                <a:cs typeface="Calibri" panose="020F0502020204030204" pitchFamily="34" charset="0"/>
              </a:rPr>
              <a:t>Marissa Carter, PhD, MA</a:t>
            </a:r>
          </a:p>
          <a:p>
            <a:pPr algn="l">
              <a:spcBef>
                <a:spcPts val="0"/>
              </a:spcBef>
            </a:pPr>
            <a:r>
              <a:rPr lang="en-US" sz="2800" dirty="0">
                <a:solidFill>
                  <a:srgbClr val="7F7F7F"/>
                </a:solidFill>
                <a:latin typeface="Calibri" panose="020F0502020204030204" pitchFamily="34" charset="0"/>
                <a:cs typeface="Calibri" panose="020F0502020204030204" pitchFamily="34" charset="0"/>
              </a:rPr>
              <a:t>Owner, Strategic Solutions, Inc.</a:t>
            </a:r>
          </a:p>
        </p:txBody>
      </p:sp>
    </p:spTree>
    <p:extLst>
      <p:ext uri="{BB962C8B-B14F-4D97-AF65-F5344CB8AC3E}">
        <p14:creationId xmlns:p14="http://schemas.microsoft.com/office/powerpoint/2010/main" val="2207279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a:extLst>
              <a:ext uri="{FF2B5EF4-FFF2-40B4-BE49-F238E27FC236}">
                <a16:creationId xmlns:a16="http://schemas.microsoft.com/office/drawing/2014/main" id="{D769756A-F13C-DE44-AEA4-3F63736A42E5}"/>
              </a:ext>
            </a:extLst>
          </p:cNvPr>
          <p:cNvSpPr>
            <a:spLocks noGrp="1"/>
          </p:cNvSpPr>
          <p:nvPr>
            <p:ph type="ctrTitle"/>
          </p:nvPr>
        </p:nvSpPr>
        <p:spPr>
          <a:xfrm>
            <a:off x="1333500" y="1778000"/>
            <a:ext cx="6477000" cy="1079500"/>
          </a:xfrm>
        </p:spPr>
        <p:txBody>
          <a:bodyPr/>
          <a:lstStyle/>
          <a:p>
            <a:r>
              <a:rPr lang="en-US" altLang="en-US" sz="2333"/>
              <a:t>Challenges in Conducting Randomized Controlled Trials and Real-world Hybrid Designs in Wound Care</a:t>
            </a:r>
            <a:endParaRPr lang="en-US" altLang="en-US" sz="2333" b="1"/>
          </a:p>
        </p:txBody>
      </p:sp>
      <p:sp>
        <p:nvSpPr>
          <p:cNvPr id="17410" name="Subtitle 3">
            <a:extLst>
              <a:ext uri="{FF2B5EF4-FFF2-40B4-BE49-F238E27FC236}">
                <a16:creationId xmlns:a16="http://schemas.microsoft.com/office/drawing/2014/main" id="{303B65D4-4008-0C4B-968F-5A8E98C27C70}"/>
              </a:ext>
            </a:extLst>
          </p:cNvPr>
          <p:cNvSpPr>
            <a:spLocks noGrp="1"/>
          </p:cNvSpPr>
          <p:nvPr>
            <p:ph type="subTitle" idx="1"/>
          </p:nvPr>
        </p:nvSpPr>
        <p:spPr>
          <a:xfrm>
            <a:off x="1968500" y="2984500"/>
            <a:ext cx="5334000" cy="936625"/>
          </a:xfrm>
        </p:spPr>
        <p:txBody>
          <a:bodyPr/>
          <a:lstStyle/>
          <a:p>
            <a:r>
              <a:rPr lang="en-US" altLang="en-US" sz="2000" b="1">
                <a:solidFill>
                  <a:schemeClr val="tx1"/>
                </a:solidFill>
              </a:rPr>
              <a:t>Marissa J. Carter, PhD, MA, MAPWCA</a:t>
            </a:r>
          </a:p>
          <a:p>
            <a:r>
              <a:rPr lang="en-US" altLang="en-US" sz="2000">
                <a:solidFill>
                  <a:schemeClr val="tx1"/>
                </a:solidFill>
              </a:rPr>
              <a:t>Bozeman, MT, USA</a:t>
            </a:r>
          </a:p>
        </p:txBody>
      </p:sp>
      <p:sp>
        <p:nvSpPr>
          <p:cNvPr id="17411" name="Slide Number Placeholder 1">
            <a:extLst>
              <a:ext uri="{FF2B5EF4-FFF2-40B4-BE49-F238E27FC236}">
                <a16:creationId xmlns:a16="http://schemas.microsoft.com/office/drawing/2014/main" id="{2D5D12D8-DA52-3241-80EC-D6978101D7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45944D7A-6BD4-0546-8492-B77F130DCB16}" type="slidenum">
              <a:rPr lang="en-US" altLang="en-US" sz="1000">
                <a:solidFill>
                  <a:schemeClr val="bg1"/>
                </a:solidFill>
              </a:rPr>
              <a:pPr>
                <a:spcBef>
                  <a:spcPct val="0"/>
                </a:spcBef>
                <a:buClrTx/>
                <a:buFontTx/>
                <a:buNone/>
              </a:pPr>
              <a:t>16</a:t>
            </a:fld>
            <a:endParaRPr lang="en-US" altLang="en-US" sz="1000">
              <a:solidFill>
                <a:schemeClr val="bg1"/>
              </a:solidFill>
            </a:endParaRPr>
          </a:p>
        </p:txBody>
      </p:sp>
      <p:pic>
        <p:nvPicPr>
          <p:cNvPr id="17412" name="Picture 9">
            <a:extLst>
              <a:ext uri="{FF2B5EF4-FFF2-40B4-BE49-F238E27FC236}">
                <a16:creationId xmlns:a16="http://schemas.microsoft.com/office/drawing/2014/main" id="{4BAEF10E-55D4-7142-95A9-79285EE131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27500" y="4143375"/>
            <a:ext cx="793750" cy="936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Rectangle 10">
            <a:extLst>
              <a:ext uri="{FF2B5EF4-FFF2-40B4-BE49-F238E27FC236}">
                <a16:creationId xmlns:a16="http://schemas.microsoft.com/office/drawing/2014/main" id="{B16B8845-3D48-7946-A36E-4A68AF97CD7F}"/>
              </a:ext>
            </a:extLst>
          </p:cNvPr>
          <p:cNvSpPr>
            <a:spLocks noChangeArrowheads="1"/>
          </p:cNvSpPr>
          <p:nvPr/>
        </p:nvSpPr>
        <p:spPr bwMode="auto">
          <a:xfrm>
            <a:off x="5016500" y="4148667"/>
            <a:ext cx="300169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2667" b="1">
                <a:solidFill>
                  <a:srgbClr val="900425"/>
                </a:solidFill>
                <a:latin typeface="Georgia" panose="02040502050405020303" pitchFamily="18" charset="0"/>
                <a:cs typeface="Times New Roman" panose="02020603050405020304" pitchFamily="18" charset="0"/>
              </a:rPr>
              <a:t>S</a:t>
            </a:r>
            <a:r>
              <a:rPr lang="en-US" altLang="en-US" sz="1667" b="1">
                <a:solidFill>
                  <a:srgbClr val="900425"/>
                </a:solidFill>
                <a:latin typeface="Georgia" panose="02040502050405020303" pitchFamily="18" charset="0"/>
                <a:cs typeface="Times New Roman" panose="02020603050405020304" pitchFamily="18" charset="0"/>
              </a:rPr>
              <a:t>trategic </a:t>
            </a:r>
            <a:r>
              <a:rPr lang="en-US" altLang="en-US" sz="2667" b="1">
                <a:solidFill>
                  <a:srgbClr val="900425"/>
                </a:solidFill>
                <a:latin typeface="Georgia" panose="02040502050405020303" pitchFamily="18" charset="0"/>
                <a:cs typeface="Times New Roman" panose="02020603050405020304" pitchFamily="18" charset="0"/>
              </a:rPr>
              <a:t>S</a:t>
            </a:r>
            <a:r>
              <a:rPr lang="en-US" altLang="en-US" sz="1500" b="1">
                <a:solidFill>
                  <a:srgbClr val="900425"/>
                </a:solidFill>
                <a:latin typeface="Georgia" panose="02040502050405020303" pitchFamily="18" charset="0"/>
                <a:cs typeface="Times New Roman" panose="02020603050405020304" pitchFamily="18" charset="0"/>
              </a:rPr>
              <a:t>olutions, </a:t>
            </a:r>
            <a:r>
              <a:rPr lang="en-US" altLang="en-US" sz="2667" b="1">
                <a:solidFill>
                  <a:srgbClr val="900425"/>
                </a:solidFill>
                <a:latin typeface="Georgia" panose="02040502050405020303" pitchFamily="18" charset="0"/>
                <a:cs typeface="Times New Roman" panose="02020603050405020304" pitchFamily="18" charset="0"/>
              </a:rPr>
              <a:t>I</a:t>
            </a:r>
            <a:r>
              <a:rPr lang="en-US" altLang="en-US" sz="1500" b="1">
                <a:solidFill>
                  <a:srgbClr val="900425"/>
                </a:solidFill>
                <a:latin typeface="Georgia" panose="02040502050405020303" pitchFamily="18" charset="0"/>
                <a:cs typeface="Times New Roman" panose="02020603050405020304" pitchFamily="18" charset="0"/>
              </a:rPr>
              <a:t>nc.</a:t>
            </a:r>
            <a:endParaRPr lang="en-US" altLang="en-US" sz="1167">
              <a:latin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D2F0DDD7-1727-8843-A478-740AB7F05575}"/>
              </a:ext>
            </a:extLst>
          </p:cNvPr>
          <p:cNvPicPr/>
          <p:nvPr/>
        </p:nvPicPr>
        <p:blipFill>
          <a:blip r:embed="rId4" cstate="screen">
            <a:extLst>
              <a:ext uri="{28A0092B-C50C-407E-A947-70E740481C1C}">
                <a14:useLocalDpi xmlns:a14="http://schemas.microsoft.com/office/drawing/2010/main"/>
              </a:ext>
            </a:extLst>
          </a:blip>
          <a:stretch>
            <a:fillRect/>
          </a:stretch>
        </p:blipFill>
        <p:spPr>
          <a:xfrm>
            <a:off x="3844290" y="473498"/>
            <a:ext cx="1455420" cy="10769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BDF58C4-0F14-954E-8403-3B6D52924208}"/>
              </a:ext>
            </a:extLst>
          </p:cNvPr>
          <p:cNvSpPr>
            <a:spLocks noGrp="1"/>
          </p:cNvSpPr>
          <p:nvPr>
            <p:ph type="title"/>
          </p:nvPr>
        </p:nvSpPr>
        <p:spPr>
          <a:xfrm>
            <a:off x="1143000" y="127000"/>
            <a:ext cx="6858000" cy="952500"/>
          </a:xfrm>
        </p:spPr>
        <p:txBody>
          <a:bodyPr/>
          <a:lstStyle/>
          <a:p>
            <a:r>
              <a:rPr lang="en-US" altLang="en-US"/>
              <a:t>Background</a:t>
            </a:r>
          </a:p>
        </p:txBody>
      </p:sp>
      <p:sp>
        <p:nvSpPr>
          <p:cNvPr id="19459" name="Content Placeholder 2">
            <a:extLst>
              <a:ext uri="{FF2B5EF4-FFF2-40B4-BE49-F238E27FC236}">
                <a16:creationId xmlns:a16="http://schemas.microsoft.com/office/drawing/2014/main" id="{B7193FA9-0CEF-D94E-850A-154184E0CE84}"/>
              </a:ext>
            </a:extLst>
          </p:cNvPr>
          <p:cNvSpPr>
            <a:spLocks noGrp="1"/>
          </p:cNvSpPr>
          <p:nvPr>
            <p:ph idx="1"/>
          </p:nvPr>
        </p:nvSpPr>
        <p:spPr>
          <a:xfrm>
            <a:off x="1143000" y="1333500"/>
            <a:ext cx="4064000" cy="4127500"/>
          </a:xfrm>
        </p:spPr>
        <p:txBody>
          <a:bodyPr/>
          <a:lstStyle/>
          <a:p>
            <a:pPr>
              <a:spcBef>
                <a:spcPts val="250"/>
              </a:spcBef>
              <a:buFont typeface="Arial" charset="0"/>
              <a:buChar char="•"/>
              <a:defRPr/>
            </a:pPr>
            <a:r>
              <a:rPr lang="en-US" sz="1667" dirty="0"/>
              <a:t>Additional analysis of 142 RCTs involving VLUs based on prior systematic review</a:t>
            </a:r>
            <a:r>
              <a:rPr lang="en-US" sz="1667" baseline="30000" dirty="0"/>
              <a:t>1</a:t>
            </a:r>
            <a:endParaRPr lang="en-US" sz="1667" dirty="0"/>
          </a:p>
          <a:p>
            <a:pPr>
              <a:defRPr/>
            </a:pPr>
            <a:r>
              <a:rPr lang="en-US" sz="1667" dirty="0"/>
              <a:t>Systematic review focused on generalizability of RCTs, including socioeconomic status, ethnicity, and recording and reporting of medications and comorbidities.</a:t>
            </a:r>
          </a:p>
          <a:p>
            <a:pPr marL="0" indent="0">
              <a:buNone/>
              <a:defRPr/>
            </a:pPr>
            <a:endParaRPr lang="en-US" sz="1333" dirty="0"/>
          </a:p>
          <a:p>
            <a:pPr marL="0" indent="0" algn="ctr">
              <a:buNone/>
              <a:defRPr/>
            </a:pPr>
            <a:r>
              <a:rPr lang="en-US" sz="1333" baseline="30000" dirty="0"/>
              <a:t>1</a:t>
            </a:r>
            <a:r>
              <a:rPr lang="en-US" sz="1333" dirty="0"/>
              <a:t>Gethin G, Ivory JD, Connell L, et al. </a:t>
            </a:r>
          </a:p>
          <a:p>
            <a:pPr marL="0" indent="0" algn="ctr">
              <a:buNone/>
              <a:defRPr/>
            </a:pPr>
            <a:r>
              <a:rPr lang="en-US" sz="1333" dirty="0"/>
              <a:t>Wound Repair Regen 2019;27:702-710.</a:t>
            </a:r>
          </a:p>
          <a:p>
            <a:pPr marL="1323" indent="-1323" algn="ctr">
              <a:buNone/>
              <a:defRPr/>
            </a:pPr>
            <a:endParaRPr lang="en-US" sz="1167" dirty="0"/>
          </a:p>
          <a:p>
            <a:pPr marL="1323" indent="-1323" algn="ctr">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18435" name="Slide Number Placeholder 3">
            <a:extLst>
              <a:ext uri="{FF2B5EF4-FFF2-40B4-BE49-F238E27FC236}">
                <a16:creationId xmlns:a16="http://schemas.microsoft.com/office/drawing/2014/main" id="{89FF5700-D705-EF4B-888D-B0A8346A02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A12D2D8D-418D-4B49-8CCE-0B42142C1567}" type="slidenum">
              <a:rPr lang="en-US" altLang="en-US" sz="1000">
                <a:solidFill>
                  <a:srgbClr val="FFFFFF"/>
                </a:solidFill>
              </a:rPr>
              <a:pPr>
                <a:spcBef>
                  <a:spcPct val="0"/>
                </a:spcBef>
                <a:buClrTx/>
                <a:buFontTx/>
                <a:buNone/>
              </a:pPr>
              <a:t>17</a:t>
            </a:fld>
            <a:endParaRPr lang="en-US" altLang="en-US" sz="1000">
              <a:solidFill>
                <a:srgbClr val="FFFFFF"/>
              </a:solidFill>
            </a:endParaRPr>
          </a:p>
        </p:txBody>
      </p:sp>
      <p:pic>
        <p:nvPicPr>
          <p:cNvPr id="18436" name="Picture 2">
            <a:extLst>
              <a:ext uri="{FF2B5EF4-FFF2-40B4-BE49-F238E27FC236}">
                <a16:creationId xmlns:a16="http://schemas.microsoft.com/office/drawing/2014/main" id="{89A04A66-7A3D-FF43-B2BE-03661D4A79D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0500" y="1333500"/>
            <a:ext cx="289586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702771D-333E-8E40-AA8E-5D793FF60EDE}"/>
              </a:ext>
            </a:extLst>
          </p:cNvPr>
          <p:cNvSpPr>
            <a:spLocks noGrp="1"/>
          </p:cNvSpPr>
          <p:nvPr>
            <p:ph type="title"/>
          </p:nvPr>
        </p:nvSpPr>
        <p:spPr>
          <a:xfrm>
            <a:off x="1143000" y="127000"/>
            <a:ext cx="6858000" cy="952500"/>
          </a:xfrm>
        </p:spPr>
        <p:txBody>
          <a:bodyPr/>
          <a:lstStyle/>
          <a:p>
            <a:r>
              <a:rPr lang="en-US" altLang="en-US"/>
              <a:t>Objectives of Study</a:t>
            </a:r>
          </a:p>
        </p:txBody>
      </p:sp>
      <p:sp>
        <p:nvSpPr>
          <p:cNvPr id="19459" name="Content Placeholder 2">
            <a:extLst>
              <a:ext uri="{FF2B5EF4-FFF2-40B4-BE49-F238E27FC236}">
                <a16:creationId xmlns:a16="http://schemas.microsoft.com/office/drawing/2014/main" id="{DFBAD25F-B689-D74D-B0DC-B234F329C80F}"/>
              </a:ext>
            </a:extLst>
          </p:cNvPr>
          <p:cNvSpPr>
            <a:spLocks noGrp="1"/>
          </p:cNvSpPr>
          <p:nvPr>
            <p:ph idx="1"/>
          </p:nvPr>
        </p:nvSpPr>
        <p:spPr>
          <a:xfrm>
            <a:off x="1143000" y="1397000"/>
            <a:ext cx="6858000" cy="4064000"/>
          </a:xfrm>
        </p:spPr>
        <p:txBody>
          <a:bodyPr/>
          <a:lstStyle/>
          <a:p>
            <a:pPr>
              <a:spcBef>
                <a:spcPts val="250"/>
              </a:spcBef>
              <a:buFont typeface="Arial" charset="0"/>
              <a:buChar char="•"/>
              <a:defRPr/>
            </a:pPr>
            <a:r>
              <a:rPr lang="en-US" sz="2333" dirty="0"/>
              <a:t>Assess other factors that can affect risk of bias and certainty of outcomes (none of these done in Gethin et al study):</a:t>
            </a:r>
          </a:p>
          <a:p>
            <a:pPr marL="933420" indent="-342900">
              <a:spcBef>
                <a:spcPts val="250"/>
              </a:spcBef>
              <a:buFont typeface="Wingdings" pitchFamily="2" charset="2"/>
              <a:buChar char="§"/>
              <a:defRPr/>
            </a:pPr>
            <a:r>
              <a:rPr lang="en-US" sz="2000" dirty="0"/>
              <a:t>Blinding (patient and assessor)</a:t>
            </a:r>
          </a:p>
          <a:p>
            <a:pPr marL="933420" indent="-342900">
              <a:spcBef>
                <a:spcPts val="250"/>
              </a:spcBef>
              <a:buFont typeface="Wingdings" pitchFamily="2" charset="2"/>
              <a:buChar char="§"/>
              <a:defRPr/>
            </a:pPr>
            <a:r>
              <a:rPr lang="en-US" sz="2000" dirty="0"/>
              <a:t>Allocation concealment</a:t>
            </a:r>
          </a:p>
          <a:p>
            <a:pPr marL="933420" indent="-342900">
              <a:spcBef>
                <a:spcPts val="250"/>
              </a:spcBef>
              <a:buFont typeface="Wingdings" pitchFamily="2" charset="2"/>
              <a:buChar char="§"/>
              <a:defRPr/>
            </a:pPr>
            <a:r>
              <a:rPr lang="en-US" sz="2000" dirty="0"/>
              <a:t>ITT (intent-to-treat) analysis</a:t>
            </a:r>
          </a:p>
          <a:p>
            <a:pPr marL="933420" indent="-342900">
              <a:spcBef>
                <a:spcPts val="250"/>
              </a:spcBef>
              <a:buFont typeface="Wingdings" pitchFamily="2" charset="2"/>
              <a:buChar char="§"/>
              <a:defRPr/>
            </a:pPr>
            <a:r>
              <a:rPr lang="en-US" sz="2000" dirty="0"/>
              <a:t>Primary endpoint statistical power (pre and post study)</a:t>
            </a:r>
          </a:p>
          <a:p>
            <a:pPr marL="933420" indent="-342900">
              <a:spcBef>
                <a:spcPts val="250"/>
              </a:spcBef>
              <a:buFont typeface="Wingdings" pitchFamily="2" charset="2"/>
              <a:buChar char="§"/>
              <a:defRPr/>
            </a:pPr>
            <a:r>
              <a:rPr lang="en-US" sz="2000" dirty="0"/>
              <a:t>Attrition rates (overall and by treatment group)</a:t>
            </a:r>
          </a:p>
          <a:p>
            <a:pPr marL="933420" indent="-342900">
              <a:spcBef>
                <a:spcPts val="250"/>
              </a:spcBef>
              <a:buFont typeface="Wingdings" pitchFamily="2" charset="2"/>
              <a:buChar char="§"/>
              <a:defRPr/>
            </a:pPr>
            <a:r>
              <a:rPr lang="en-US" sz="2000" dirty="0"/>
              <a:t>Adjustment for multiplicity of statistical testing (secondary endpoints): percentage of studies affected and percentage of endpoints that became statistically non-significant.</a:t>
            </a:r>
          </a:p>
          <a:p>
            <a:pPr marL="761970">
              <a:spcBef>
                <a:spcPts val="250"/>
              </a:spcBef>
              <a:buFont typeface="Arial" charset="0"/>
              <a:buChar char="•"/>
              <a:defRPr/>
            </a:pPr>
            <a:endParaRPr lang="en-US" sz="2000" dirty="0"/>
          </a:p>
          <a:p>
            <a:pPr marL="1323" indent="-1323" algn="ctr">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 name="Slide Number Placeholder 3">
            <a:extLst>
              <a:ext uri="{FF2B5EF4-FFF2-40B4-BE49-F238E27FC236}">
                <a16:creationId xmlns:a16="http://schemas.microsoft.com/office/drawing/2014/main" id="{6B07D412-A757-5D49-8D89-CD793E70554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45BE1B7A-078F-254E-AF18-4F49561B5865}" type="slidenum">
              <a:rPr lang="en-US" altLang="en-US" sz="1000">
                <a:solidFill>
                  <a:srgbClr val="FFFFFF"/>
                </a:solidFill>
              </a:rPr>
              <a:pPr>
                <a:spcBef>
                  <a:spcPct val="0"/>
                </a:spcBef>
                <a:buClrTx/>
                <a:buFontTx/>
                <a:buNone/>
              </a:pPr>
              <a:t>18</a:t>
            </a:fld>
            <a:endParaRPr lang="en-US" altLang="en-US" sz="1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10461A45-87BF-324E-9506-C7FDBD4F811A}"/>
              </a:ext>
            </a:extLst>
          </p:cNvPr>
          <p:cNvSpPr>
            <a:spLocks noGrp="1"/>
          </p:cNvSpPr>
          <p:nvPr>
            <p:ph type="title"/>
          </p:nvPr>
        </p:nvSpPr>
        <p:spPr>
          <a:xfrm>
            <a:off x="1143000" y="127000"/>
            <a:ext cx="6858000" cy="952500"/>
          </a:xfrm>
        </p:spPr>
        <p:txBody>
          <a:bodyPr/>
          <a:lstStyle/>
          <a:p>
            <a:r>
              <a:rPr lang="en-US" altLang="en-US"/>
              <a:t>Methods (1)</a:t>
            </a:r>
          </a:p>
        </p:txBody>
      </p:sp>
      <p:sp>
        <p:nvSpPr>
          <p:cNvPr id="19459" name="Content Placeholder 2">
            <a:extLst>
              <a:ext uri="{FF2B5EF4-FFF2-40B4-BE49-F238E27FC236}">
                <a16:creationId xmlns:a16="http://schemas.microsoft.com/office/drawing/2014/main" id="{83583645-41AE-D541-9A95-9D17E8F021D7}"/>
              </a:ext>
            </a:extLst>
          </p:cNvPr>
          <p:cNvSpPr>
            <a:spLocks noGrp="1"/>
          </p:cNvSpPr>
          <p:nvPr>
            <p:ph idx="1"/>
          </p:nvPr>
        </p:nvSpPr>
        <p:spPr>
          <a:xfrm>
            <a:off x="1143000" y="1397000"/>
            <a:ext cx="6858000" cy="4064000"/>
          </a:xfrm>
        </p:spPr>
        <p:txBody>
          <a:bodyPr/>
          <a:lstStyle/>
          <a:p>
            <a:pPr>
              <a:spcBef>
                <a:spcPts val="250"/>
              </a:spcBef>
              <a:buFont typeface="Arial" charset="0"/>
              <a:buChar char="•"/>
              <a:defRPr/>
            </a:pPr>
            <a:r>
              <a:rPr lang="en-US" sz="2333" dirty="0"/>
              <a:t>Check for study duplications and retraction</a:t>
            </a:r>
          </a:p>
          <a:p>
            <a:pPr>
              <a:spcBef>
                <a:spcPts val="250"/>
              </a:spcBef>
              <a:buFont typeface="Arial" charset="0"/>
              <a:buChar char="•"/>
              <a:defRPr/>
            </a:pPr>
            <a:r>
              <a:rPr lang="en-US" sz="2333" dirty="0"/>
              <a:t>Classify studies into those published before 2013 or later</a:t>
            </a:r>
          </a:p>
          <a:p>
            <a:pPr>
              <a:spcBef>
                <a:spcPts val="250"/>
              </a:spcBef>
              <a:buFont typeface="Arial" charset="0"/>
              <a:buChar char="•"/>
              <a:defRPr/>
            </a:pPr>
            <a:r>
              <a:rPr lang="en-US" sz="2333" dirty="0"/>
              <a:t>Extract study data into Word and Excel files</a:t>
            </a:r>
          </a:p>
          <a:p>
            <a:pPr>
              <a:spcBef>
                <a:spcPts val="250"/>
              </a:spcBef>
              <a:buFont typeface="Arial" charset="0"/>
              <a:buChar char="•"/>
              <a:defRPr/>
            </a:pPr>
            <a:r>
              <a:rPr lang="en-US" sz="2333" dirty="0"/>
              <a:t>Blinding, allocation concealment, and ITT analysis conducted in binary fashion (yes/no)</a:t>
            </a:r>
          </a:p>
          <a:p>
            <a:pPr>
              <a:spcBef>
                <a:spcPts val="250"/>
              </a:spcBef>
              <a:buFont typeface="Arial" charset="0"/>
              <a:buChar char="•"/>
              <a:defRPr/>
            </a:pPr>
            <a:r>
              <a:rPr lang="en-US" sz="2333" dirty="0"/>
              <a:t>Determine whether pre-study power calculation was done (and done correctly), and calculate power pre- and post-study using available data on primary endpoint(s)</a:t>
            </a:r>
          </a:p>
          <a:p>
            <a:pPr marL="0" indent="0">
              <a:spcBef>
                <a:spcPts val="250"/>
              </a:spcBef>
              <a:buNone/>
              <a:defRPr/>
            </a:pPr>
            <a:endParaRPr lang="en-US" sz="2000" dirty="0"/>
          </a:p>
          <a:p>
            <a:pPr marL="1323" indent="-1323" algn="ctr">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0483" name="Slide Number Placeholder 3">
            <a:extLst>
              <a:ext uri="{FF2B5EF4-FFF2-40B4-BE49-F238E27FC236}">
                <a16:creationId xmlns:a16="http://schemas.microsoft.com/office/drawing/2014/main" id="{D7474A21-8E71-244F-A089-B470456B8DA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A08931BC-E2A7-E444-891A-23869608E1B2}" type="slidenum">
              <a:rPr lang="en-US" altLang="en-US" sz="1000">
                <a:solidFill>
                  <a:srgbClr val="FFFFFF"/>
                </a:solidFill>
              </a:rPr>
              <a:pPr>
                <a:spcBef>
                  <a:spcPct val="0"/>
                </a:spcBef>
                <a:buClrTx/>
                <a:buFontTx/>
                <a:buNone/>
              </a:pPr>
              <a:t>19</a:t>
            </a:fld>
            <a:endParaRPr lang="en-US" altLang="en-US" sz="1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FC38F5-8189-DB45-9382-7DC8E57CD26C}"/>
              </a:ext>
            </a:extLst>
          </p:cNvPr>
          <p:cNvSpPr>
            <a:spLocks noGrp="1"/>
          </p:cNvSpPr>
          <p:nvPr>
            <p:ph type="body" sz="quarter" idx="11"/>
          </p:nvPr>
        </p:nvSpPr>
        <p:spPr>
          <a:xfrm>
            <a:off x="645349" y="597080"/>
            <a:ext cx="7923976" cy="1126946"/>
          </a:xfrm>
        </p:spPr>
        <p:txBody>
          <a:bodyPr/>
          <a:lstStyle/>
          <a:p>
            <a:pPr algn="l">
              <a:spcBef>
                <a:spcPts val="0"/>
              </a:spcBef>
            </a:pPr>
            <a:r>
              <a:rPr lang="en-US" sz="1600" dirty="0">
                <a:solidFill>
                  <a:srgbClr val="3397B9"/>
                </a:solidFill>
                <a:latin typeface="Calibri" panose="020F0502020204030204" pitchFamily="34" charset="0"/>
                <a:cs typeface="Calibri" panose="020F0502020204030204" pitchFamily="34" charset="0"/>
              </a:rPr>
              <a:t>WCCC OFFICERS</a:t>
            </a:r>
          </a:p>
          <a:p>
            <a:pPr algn="l">
              <a:spcBef>
                <a:spcPts val="0"/>
              </a:spcBef>
            </a:pPr>
            <a:r>
              <a:rPr lang="en-US" sz="1600" dirty="0">
                <a:solidFill>
                  <a:srgbClr val="7F7F7F"/>
                </a:solidFill>
                <a:latin typeface="Calibri" panose="020F0502020204030204" pitchFamily="34" charset="0"/>
                <a:cs typeface="Calibri" panose="020F0502020204030204" pitchFamily="34" charset="0"/>
              </a:rPr>
              <a:t>Vickie R. Driver, DPM, MS, FACFAS | Chair</a:t>
            </a:r>
          </a:p>
          <a:p>
            <a:pPr algn="l">
              <a:spcBef>
                <a:spcPts val="0"/>
              </a:spcBef>
            </a:pPr>
            <a:r>
              <a:rPr lang="en-US" sz="1600" dirty="0">
                <a:solidFill>
                  <a:srgbClr val="7F7F7F"/>
                </a:solidFill>
                <a:latin typeface="Calibri" panose="020F0502020204030204" pitchFamily="34" charset="0"/>
                <a:cs typeface="Calibri" panose="020F0502020204030204" pitchFamily="34" charset="0"/>
              </a:rPr>
              <a:t>Lisa Gould, MD, PhD | Vice-Chair</a:t>
            </a:r>
          </a:p>
          <a:p>
            <a:pPr algn="l">
              <a:spcBef>
                <a:spcPts val="0"/>
              </a:spcBef>
            </a:pPr>
            <a:r>
              <a:rPr lang="en-US" sz="1600" dirty="0">
                <a:solidFill>
                  <a:srgbClr val="7F7F7F"/>
                </a:solidFill>
                <a:latin typeface="Calibri" panose="020F0502020204030204" pitchFamily="34" charset="0"/>
                <a:cs typeface="Calibri" panose="020F0502020204030204" pitchFamily="34" charset="0"/>
              </a:rPr>
              <a:t>Peggy Dotson, RN, BS | Treasurer/Secretary</a:t>
            </a:r>
            <a:endParaRPr lang="en-US" sz="16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5602D74-82FE-C544-87FB-B448A78D3C18}"/>
              </a:ext>
            </a:extLst>
          </p:cNvPr>
          <p:cNvSpPr/>
          <p:nvPr/>
        </p:nvSpPr>
        <p:spPr>
          <a:xfrm>
            <a:off x="4965156" y="572366"/>
            <a:ext cx="5791727" cy="4334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600" dirty="0">
                <a:solidFill>
                  <a:srgbClr val="3397B9"/>
                </a:solidFill>
                <a:latin typeface="Calibri" panose="020F0502020204030204" pitchFamily="34" charset="0"/>
                <a:cs typeface="Calibri" panose="020F0502020204030204" pitchFamily="34" charset="0"/>
              </a:rPr>
              <a:t>STEERING COMMITTEE</a:t>
            </a:r>
          </a:p>
          <a:p>
            <a:pPr lvl="0"/>
            <a:r>
              <a:rPr lang="en-US" sz="1600" dirty="0">
                <a:solidFill>
                  <a:srgbClr val="7F7F7F"/>
                </a:solidFill>
                <a:latin typeface="Calibri" panose="020F0502020204030204" pitchFamily="34" charset="0"/>
                <a:cs typeface="Calibri" panose="020F0502020204030204" pitchFamily="34" charset="0"/>
              </a:rPr>
              <a:t>Oscar Alvarez, PhD | Research</a:t>
            </a:r>
          </a:p>
          <a:p>
            <a:r>
              <a:rPr lang="en-US" sz="1600" dirty="0">
                <a:solidFill>
                  <a:srgbClr val="7F7F7F"/>
                </a:solidFill>
                <a:latin typeface="Calibri" panose="020F0502020204030204" pitchFamily="34" charset="0"/>
                <a:cs typeface="Calibri" panose="020F0502020204030204" pitchFamily="34" charset="0"/>
              </a:rPr>
              <a:t>Charles Andersen, MD | Clinician</a:t>
            </a:r>
          </a:p>
          <a:p>
            <a:r>
              <a:rPr lang="en-US" sz="1600" dirty="0">
                <a:solidFill>
                  <a:srgbClr val="7F7F7F"/>
                </a:solidFill>
                <a:latin typeface="Calibri" panose="020F0502020204030204" pitchFamily="34" charset="0"/>
                <a:cs typeface="Calibri" panose="020F0502020204030204" pitchFamily="34" charset="0"/>
              </a:rPr>
              <a:t>Ruth Bryant, PhD, RN | Association  </a:t>
            </a:r>
          </a:p>
          <a:p>
            <a:r>
              <a:rPr lang="en-US" sz="1600" dirty="0">
                <a:solidFill>
                  <a:srgbClr val="7F7F7F"/>
                </a:solidFill>
                <a:latin typeface="Calibri" panose="020F0502020204030204" pitchFamily="34" charset="0"/>
                <a:cs typeface="Calibri" panose="020F0502020204030204" pitchFamily="34" charset="0"/>
              </a:rPr>
              <a:t>Marissa Carter, PhD | Research </a:t>
            </a:r>
          </a:p>
          <a:p>
            <a:r>
              <a:rPr lang="en-US" sz="1600" dirty="0">
                <a:solidFill>
                  <a:srgbClr val="7F7F7F"/>
                </a:solidFill>
                <a:latin typeface="Calibri" panose="020F0502020204030204" pitchFamily="34" charset="0"/>
                <a:cs typeface="Calibri" panose="020F0502020204030204" pitchFamily="34" charset="0"/>
              </a:rPr>
              <a:t>Brendan Casey, PhD | Industry</a:t>
            </a:r>
          </a:p>
          <a:p>
            <a:r>
              <a:rPr lang="en-US" sz="1600" dirty="0">
                <a:solidFill>
                  <a:srgbClr val="7F7F7F"/>
                </a:solidFill>
                <a:latin typeface="Calibri" panose="020F0502020204030204" pitchFamily="34" charset="0"/>
                <a:cs typeface="Calibri" panose="020F0502020204030204" pitchFamily="34" charset="0"/>
              </a:rPr>
              <a:t>Gary Gibbons, MD | Clinician</a:t>
            </a:r>
          </a:p>
          <a:p>
            <a:pPr lvl="0"/>
            <a:r>
              <a:rPr lang="en-US" sz="1600" dirty="0">
                <a:solidFill>
                  <a:srgbClr val="7F7F7F"/>
                </a:solidFill>
                <a:latin typeface="Calibri" panose="020F0502020204030204" pitchFamily="34" charset="0"/>
                <a:cs typeface="Calibri" panose="020F0502020204030204" pitchFamily="34" charset="0"/>
              </a:rPr>
              <a:t>Geoffrey Gurtner, MD | Association  </a:t>
            </a:r>
          </a:p>
          <a:p>
            <a:r>
              <a:rPr lang="en-US" sz="1600" dirty="0">
                <a:solidFill>
                  <a:srgbClr val="7F7F7F"/>
                </a:solidFill>
                <a:latin typeface="Calibri" panose="020F0502020204030204" pitchFamily="34" charset="0"/>
                <a:cs typeface="Calibri" panose="020F0502020204030204" pitchFamily="34" charset="0"/>
              </a:rPr>
              <a:t>William Li, MD | Foundation</a:t>
            </a:r>
          </a:p>
          <a:p>
            <a:r>
              <a:rPr lang="en-US" sz="1600" dirty="0">
                <a:solidFill>
                  <a:srgbClr val="7F7F7F"/>
                </a:solidFill>
                <a:latin typeface="Calibri" panose="020F0502020204030204" pitchFamily="34" charset="0"/>
                <a:cs typeface="Calibri" panose="020F0502020204030204" pitchFamily="34" charset="0"/>
              </a:rPr>
              <a:t>Marcia Nusgart, RPh | Association</a:t>
            </a:r>
          </a:p>
          <a:p>
            <a:r>
              <a:rPr lang="en-US" sz="1600" dirty="0">
                <a:solidFill>
                  <a:srgbClr val="7F7F7F"/>
                </a:solidFill>
                <a:latin typeface="Calibri" panose="020F0502020204030204" pitchFamily="34" charset="0"/>
                <a:cs typeface="Calibri" panose="020F0502020204030204" pitchFamily="34" charset="0"/>
              </a:rPr>
              <a:t>Bill Padula, PhD | Research</a:t>
            </a:r>
          </a:p>
          <a:p>
            <a:r>
              <a:rPr lang="en-US" sz="1600" dirty="0">
                <a:solidFill>
                  <a:srgbClr val="7F7F7F"/>
                </a:solidFill>
                <a:latin typeface="Calibri" panose="020F0502020204030204" pitchFamily="34" charset="0"/>
                <a:cs typeface="Calibri" panose="020F0502020204030204" pitchFamily="34" charset="0"/>
              </a:rPr>
              <a:t>Joseph Rolley, MS | Industry</a:t>
            </a:r>
          </a:p>
          <a:p>
            <a:pPr lvl="0"/>
            <a:r>
              <a:rPr lang="en-US" sz="1600" dirty="0">
                <a:solidFill>
                  <a:srgbClr val="7F7F7F"/>
                </a:solidFill>
                <a:latin typeface="Calibri" panose="020F0502020204030204" pitchFamily="34" charset="0"/>
                <a:cs typeface="Calibri" panose="020F0502020204030204" pitchFamily="34" charset="0"/>
              </a:rPr>
              <a:t>Randy Schwartz, BA | Strategic Advisor</a:t>
            </a:r>
          </a:p>
          <a:p>
            <a:pPr lvl="0"/>
            <a:r>
              <a:rPr lang="en-US" sz="1600" dirty="0">
                <a:solidFill>
                  <a:srgbClr val="7F7F7F"/>
                </a:solidFill>
                <a:latin typeface="Calibri" panose="020F0502020204030204" pitchFamily="34" charset="0"/>
                <a:cs typeface="Calibri" panose="020F0502020204030204" pitchFamily="34" charset="0"/>
              </a:rPr>
              <a:t>Tom Serena, MD | Research/Clinician</a:t>
            </a:r>
            <a:endParaRPr lang="en-US" sz="1600" dirty="0">
              <a:solidFill>
                <a:srgbClr val="7F7F7F"/>
              </a:solidFill>
              <a:highlight>
                <a:srgbClr val="FFFF00"/>
              </a:highlight>
              <a:latin typeface="Calibri" panose="020F0502020204030204" pitchFamily="34" charset="0"/>
              <a:cs typeface="Calibri" panose="020F0502020204030204" pitchFamily="34" charset="0"/>
            </a:endParaRPr>
          </a:p>
          <a:p>
            <a:r>
              <a:rPr lang="en-US" sz="1600" dirty="0">
                <a:solidFill>
                  <a:srgbClr val="7F7F7F"/>
                </a:solidFill>
                <a:latin typeface="Calibri" panose="020F0502020204030204" pitchFamily="34" charset="0"/>
                <a:cs typeface="Calibri" panose="020F0502020204030204" pitchFamily="34" charset="0"/>
              </a:rPr>
              <a:t>Rob Snyder, DPM | Academia</a:t>
            </a:r>
          </a:p>
          <a:p>
            <a:r>
              <a:rPr lang="en-US" sz="1600" dirty="0">
                <a:solidFill>
                  <a:srgbClr val="7F7F7F"/>
                </a:solidFill>
                <a:latin typeface="Calibri" panose="020F0502020204030204" pitchFamily="34" charset="0"/>
                <a:cs typeface="Calibri" panose="020F0502020204030204" pitchFamily="34" charset="0"/>
              </a:rPr>
              <a:t>Marjana Tomic-Canic, PhD | Research</a:t>
            </a:r>
          </a:p>
          <a:p>
            <a:r>
              <a:rPr lang="en-US" sz="1600" dirty="0">
                <a:solidFill>
                  <a:srgbClr val="7F7F7F"/>
                </a:solidFill>
                <a:latin typeface="Calibri" panose="020F0502020204030204" pitchFamily="34" charset="0"/>
                <a:cs typeface="Calibri" panose="020F0502020204030204" pitchFamily="34" charset="0"/>
              </a:rPr>
              <a:t>K. Dev Verma, MD | FDA</a:t>
            </a:r>
          </a:p>
        </p:txBody>
      </p:sp>
      <p:pic>
        <p:nvPicPr>
          <p:cNvPr id="7170" name="Picture 2" descr="Evidence-Based Strategies For Better Teamwork">
            <a:extLst>
              <a:ext uri="{FF2B5EF4-FFF2-40B4-BE49-F238E27FC236}">
                <a16:creationId xmlns:a16="http://schemas.microsoft.com/office/drawing/2014/main" id="{FF0C7556-6753-984D-9E1A-B72B82AC2AB0}"/>
              </a:ext>
            </a:extLst>
          </p:cNvPr>
          <p:cNvPicPr>
            <a:picLocks noChangeAspect="1" noChangeArrowheads="1"/>
          </p:cNvPicPr>
          <p:nvPr/>
        </p:nvPicPr>
        <p:blipFill>
          <a:blip r:embed="rId2" cstate="screen">
            <a:alphaModFix amt="85000"/>
            <a:extLst>
              <a:ext uri="{28A0092B-C50C-407E-A947-70E740481C1C}">
                <a14:useLocalDpi xmlns:a14="http://schemas.microsoft.com/office/drawing/2010/main"/>
              </a:ext>
            </a:extLst>
          </a:blip>
          <a:srcRect/>
          <a:stretch>
            <a:fillRect/>
          </a:stretch>
        </p:blipFill>
        <p:spPr bwMode="auto">
          <a:xfrm>
            <a:off x="645349" y="1766526"/>
            <a:ext cx="3913102" cy="2608734"/>
          </a:xfrm>
          <a:prstGeom prst="rect">
            <a:avLst/>
          </a:prstGeom>
          <a:solidFill>
            <a:srgbClr val="3397B9"/>
          </a:solidFill>
          <a:ln w="15875">
            <a:solidFill>
              <a:srgbClr val="E09B6E"/>
            </a:solidFill>
          </a:ln>
          <a:effectLst/>
        </p:spPr>
      </p:pic>
      <p:sp>
        <p:nvSpPr>
          <p:cNvPr id="2" name="TextBox 1">
            <a:extLst>
              <a:ext uri="{FF2B5EF4-FFF2-40B4-BE49-F238E27FC236}">
                <a16:creationId xmlns:a16="http://schemas.microsoft.com/office/drawing/2014/main" id="{45FC0B3E-95B6-1647-A593-84B249D0B794}"/>
              </a:ext>
            </a:extLst>
          </p:cNvPr>
          <p:cNvSpPr txBox="1"/>
          <p:nvPr/>
        </p:nvSpPr>
        <p:spPr>
          <a:xfrm>
            <a:off x="1377783" y="4567873"/>
            <a:ext cx="2448233" cy="338554"/>
          </a:xfrm>
          <a:prstGeom prst="rect">
            <a:avLst/>
          </a:prstGeom>
          <a:noFill/>
        </p:spPr>
        <p:txBody>
          <a:bodyPr wrap="square" rtlCol="0">
            <a:spAutoFit/>
          </a:bodyPr>
          <a:lstStyle/>
          <a:p>
            <a:pPr algn="ctr"/>
            <a:r>
              <a:rPr lang="en-US" sz="1600" dirty="0">
                <a:solidFill>
                  <a:srgbClr val="7F7F7F"/>
                </a:solidFill>
                <a:latin typeface="Calibri" panose="020F0502020204030204" pitchFamily="34" charset="0"/>
                <a:cs typeface="Calibri" panose="020F0502020204030204" pitchFamily="34" charset="0"/>
              </a:rPr>
              <a:t>Missing Insurance Payor</a:t>
            </a:r>
          </a:p>
        </p:txBody>
      </p:sp>
    </p:spTree>
    <p:extLst>
      <p:ext uri="{BB962C8B-B14F-4D97-AF65-F5344CB8AC3E}">
        <p14:creationId xmlns:p14="http://schemas.microsoft.com/office/powerpoint/2010/main" val="284231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EC0133AB-1BE9-5345-8E44-CD931E8873FA}"/>
              </a:ext>
            </a:extLst>
          </p:cNvPr>
          <p:cNvSpPr>
            <a:spLocks noGrp="1"/>
          </p:cNvSpPr>
          <p:nvPr>
            <p:ph type="title"/>
          </p:nvPr>
        </p:nvSpPr>
        <p:spPr>
          <a:xfrm>
            <a:off x="1143000" y="127000"/>
            <a:ext cx="6858000" cy="952500"/>
          </a:xfrm>
        </p:spPr>
        <p:txBody>
          <a:bodyPr/>
          <a:lstStyle/>
          <a:p>
            <a:r>
              <a:rPr lang="en-US" altLang="en-US"/>
              <a:t>Methods (2)</a:t>
            </a:r>
          </a:p>
        </p:txBody>
      </p:sp>
      <p:sp>
        <p:nvSpPr>
          <p:cNvPr id="19459" name="Content Placeholder 2">
            <a:extLst>
              <a:ext uri="{FF2B5EF4-FFF2-40B4-BE49-F238E27FC236}">
                <a16:creationId xmlns:a16="http://schemas.microsoft.com/office/drawing/2014/main" id="{550CB068-7169-814C-B114-328B792F9FF6}"/>
              </a:ext>
            </a:extLst>
          </p:cNvPr>
          <p:cNvSpPr>
            <a:spLocks noGrp="1"/>
          </p:cNvSpPr>
          <p:nvPr>
            <p:ph idx="1"/>
          </p:nvPr>
        </p:nvSpPr>
        <p:spPr>
          <a:xfrm>
            <a:off x="1143000" y="1397000"/>
            <a:ext cx="6858000" cy="4064000"/>
          </a:xfrm>
        </p:spPr>
        <p:txBody>
          <a:bodyPr/>
          <a:lstStyle/>
          <a:p>
            <a:pPr>
              <a:spcBef>
                <a:spcPts val="250"/>
              </a:spcBef>
              <a:buFont typeface="Arial" charset="0"/>
              <a:buChar char="•"/>
              <a:defRPr/>
            </a:pPr>
            <a:r>
              <a:rPr lang="en-US" sz="2333" dirty="0"/>
              <a:t>Calculate attrition rates</a:t>
            </a:r>
          </a:p>
          <a:p>
            <a:pPr>
              <a:spcBef>
                <a:spcPts val="250"/>
              </a:spcBef>
              <a:buFont typeface="Arial" charset="0"/>
              <a:buChar char="•"/>
              <a:defRPr/>
            </a:pPr>
            <a:r>
              <a:rPr lang="en-US" sz="2333" dirty="0"/>
              <a:t>Calculate percentage of studies that used appropriate adjustments for multiplicity of statistical testing of secondary endpoints</a:t>
            </a:r>
          </a:p>
          <a:p>
            <a:pPr>
              <a:spcBef>
                <a:spcPts val="250"/>
              </a:spcBef>
              <a:buFont typeface="Arial" charset="0"/>
              <a:buChar char="•"/>
              <a:defRPr/>
            </a:pPr>
            <a:r>
              <a:rPr lang="en-US" sz="2333" dirty="0"/>
              <a:t>Carry out adjustment for multiple secondary endpoints using step-up Hochberg procedure:</a:t>
            </a:r>
          </a:p>
          <a:p>
            <a:pPr marL="933420" indent="-342900">
              <a:spcBef>
                <a:spcPts val="250"/>
              </a:spcBef>
              <a:buFont typeface="Wingdings" pitchFamily="2" charset="2"/>
              <a:buChar char="§"/>
              <a:defRPr/>
            </a:pPr>
            <a:r>
              <a:rPr lang="en-US" sz="2000" dirty="0"/>
              <a:t>Use reported p values</a:t>
            </a:r>
          </a:p>
          <a:p>
            <a:pPr marL="933420" indent="-342900">
              <a:spcBef>
                <a:spcPts val="250"/>
              </a:spcBef>
              <a:buFont typeface="Wingdings" pitchFamily="2" charset="2"/>
              <a:buChar char="§"/>
              <a:defRPr/>
            </a:pPr>
            <a:r>
              <a:rPr lang="en-US" sz="2000" dirty="0"/>
              <a:t>Impute p values conservatively if necessary as follows: non-significant: p=0.06; p&lt;0.05: p=0.04; P&lt;0.01: p=0.009, etc.</a:t>
            </a:r>
          </a:p>
          <a:p>
            <a:pPr>
              <a:spcBef>
                <a:spcPts val="250"/>
              </a:spcBef>
              <a:buFont typeface="Arial" charset="0"/>
              <a:buChar char="•"/>
              <a:defRPr/>
            </a:pPr>
            <a:endParaRPr lang="en-US" sz="2333" dirty="0"/>
          </a:p>
          <a:p>
            <a:pPr marL="0" indent="0">
              <a:spcBef>
                <a:spcPts val="250"/>
              </a:spcBef>
              <a:buNone/>
              <a:defRPr/>
            </a:pPr>
            <a:endParaRPr lang="en-US" sz="2000" dirty="0"/>
          </a:p>
          <a:p>
            <a:pPr marL="1323" indent="-1323" algn="ctr">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1507" name="Slide Number Placeholder 3">
            <a:extLst>
              <a:ext uri="{FF2B5EF4-FFF2-40B4-BE49-F238E27FC236}">
                <a16:creationId xmlns:a16="http://schemas.microsoft.com/office/drawing/2014/main" id="{9FA2E684-B6C8-2F42-899A-473B85791F1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3D6FD7C2-80D6-6A4F-8115-30782A07FC6F}" type="slidenum">
              <a:rPr lang="en-US" altLang="en-US" sz="1000">
                <a:solidFill>
                  <a:srgbClr val="FFFFFF"/>
                </a:solidFill>
              </a:rPr>
              <a:pPr>
                <a:spcBef>
                  <a:spcPct val="0"/>
                </a:spcBef>
                <a:buClrTx/>
                <a:buFontTx/>
                <a:buNone/>
              </a:pPr>
              <a:t>20</a:t>
            </a:fld>
            <a:endParaRPr lang="en-US" altLang="en-US" sz="1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8114616-7F82-554A-94BB-36F3852304CE}"/>
              </a:ext>
            </a:extLst>
          </p:cNvPr>
          <p:cNvSpPr>
            <a:spLocks noGrp="1"/>
          </p:cNvSpPr>
          <p:nvPr>
            <p:ph type="title"/>
          </p:nvPr>
        </p:nvSpPr>
        <p:spPr>
          <a:xfrm>
            <a:off x="1143000" y="127000"/>
            <a:ext cx="6858000" cy="952500"/>
          </a:xfrm>
        </p:spPr>
        <p:txBody>
          <a:bodyPr/>
          <a:lstStyle/>
          <a:p>
            <a:r>
              <a:rPr lang="en-US" altLang="en-US"/>
              <a:t>Overall Results</a:t>
            </a:r>
          </a:p>
        </p:txBody>
      </p:sp>
      <p:sp>
        <p:nvSpPr>
          <p:cNvPr id="19459" name="Content Placeholder 2">
            <a:extLst>
              <a:ext uri="{FF2B5EF4-FFF2-40B4-BE49-F238E27FC236}">
                <a16:creationId xmlns:a16="http://schemas.microsoft.com/office/drawing/2014/main" id="{534574A0-31AC-7B49-B169-D00EA00E60C5}"/>
              </a:ext>
            </a:extLst>
          </p:cNvPr>
          <p:cNvSpPr>
            <a:spLocks noGrp="1"/>
          </p:cNvSpPr>
          <p:nvPr>
            <p:ph idx="1"/>
          </p:nvPr>
        </p:nvSpPr>
        <p:spPr>
          <a:xfrm>
            <a:off x="1143000" y="1397000"/>
            <a:ext cx="6921500" cy="4064000"/>
          </a:xfrm>
        </p:spPr>
        <p:txBody>
          <a:bodyPr/>
          <a:lstStyle/>
          <a:p>
            <a:pPr>
              <a:spcBef>
                <a:spcPts val="250"/>
              </a:spcBef>
              <a:buFont typeface="Arial" charset="0"/>
              <a:buChar char="•"/>
              <a:defRPr/>
            </a:pPr>
            <a:r>
              <a:rPr lang="en-US" sz="2333" dirty="0"/>
              <a:t>Two studies excluded (one was a duplication and one had been retracted)</a:t>
            </a:r>
          </a:p>
          <a:p>
            <a:pPr>
              <a:spcBef>
                <a:spcPts val="250"/>
              </a:spcBef>
              <a:buFont typeface="Arial" charset="0"/>
              <a:buChar char="•"/>
              <a:defRPr/>
            </a:pPr>
            <a:r>
              <a:rPr lang="en-US" sz="2333" dirty="0"/>
              <a:t>14,141 subjects in 142 studies</a:t>
            </a:r>
          </a:p>
          <a:p>
            <a:pPr>
              <a:spcBef>
                <a:spcPts val="250"/>
              </a:spcBef>
              <a:buFont typeface="Arial" charset="0"/>
              <a:buChar char="•"/>
              <a:defRPr/>
            </a:pPr>
            <a:r>
              <a:rPr lang="en-US" sz="2333" dirty="0"/>
              <a:t>68.3% published before 2013 and 31.7% during or after 2013</a:t>
            </a:r>
          </a:p>
          <a:p>
            <a:pPr marL="0" indent="0">
              <a:spcBef>
                <a:spcPts val="250"/>
              </a:spcBef>
              <a:buNone/>
              <a:defRPr/>
            </a:pPr>
            <a:endParaRPr lang="en-US" sz="2000" dirty="0"/>
          </a:p>
          <a:p>
            <a:pPr marL="1323" indent="-1323" algn="ctr">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2531" name="Slide Number Placeholder 3">
            <a:extLst>
              <a:ext uri="{FF2B5EF4-FFF2-40B4-BE49-F238E27FC236}">
                <a16:creationId xmlns:a16="http://schemas.microsoft.com/office/drawing/2014/main" id="{C82AD9B2-D80E-314D-8CB1-E78DDCB4EA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86947095-5F69-7642-8021-C5A07D1470C4}" type="slidenum">
              <a:rPr lang="en-US" altLang="en-US" sz="1000">
                <a:solidFill>
                  <a:srgbClr val="FFFFFF"/>
                </a:solidFill>
              </a:rPr>
              <a:pPr>
                <a:spcBef>
                  <a:spcPct val="0"/>
                </a:spcBef>
                <a:buClrTx/>
                <a:buFontTx/>
                <a:buNone/>
              </a:pPr>
              <a:t>21</a:t>
            </a:fld>
            <a:endParaRPr lang="en-US" altLang="en-US" sz="1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D5A8C07E-6F38-7D40-920D-33742D9C9BAB}"/>
              </a:ext>
            </a:extLst>
          </p:cNvPr>
          <p:cNvSpPr>
            <a:spLocks noGrp="1"/>
          </p:cNvSpPr>
          <p:nvPr>
            <p:ph type="title"/>
          </p:nvPr>
        </p:nvSpPr>
        <p:spPr>
          <a:xfrm>
            <a:off x="1143000" y="127000"/>
            <a:ext cx="6858000" cy="952500"/>
          </a:xfrm>
        </p:spPr>
        <p:txBody>
          <a:bodyPr/>
          <a:lstStyle/>
          <a:p>
            <a:r>
              <a:rPr lang="en-US" altLang="en-US"/>
              <a:t>Blinding, Allocation Concealment</a:t>
            </a:r>
            <a:br>
              <a:rPr lang="en-US" altLang="en-US"/>
            </a:br>
            <a:r>
              <a:rPr lang="en-US" altLang="en-US"/>
              <a:t>and ITT Analysis</a:t>
            </a:r>
          </a:p>
        </p:txBody>
      </p:sp>
      <p:sp>
        <p:nvSpPr>
          <p:cNvPr id="23554" name="Slide Number Placeholder 3">
            <a:extLst>
              <a:ext uri="{FF2B5EF4-FFF2-40B4-BE49-F238E27FC236}">
                <a16:creationId xmlns:a16="http://schemas.microsoft.com/office/drawing/2014/main" id="{401890F9-FA15-7244-856C-D7DBC3F334E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11DC3D60-EAE9-0642-8217-B050CE3E669C}" type="slidenum">
              <a:rPr lang="en-US" altLang="en-US" sz="1000">
                <a:solidFill>
                  <a:srgbClr val="FFFFFF"/>
                </a:solidFill>
              </a:rPr>
              <a:pPr>
                <a:spcBef>
                  <a:spcPct val="0"/>
                </a:spcBef>
                <a:buClrTx/>
                <a:buFontTx/>
                <a:buNone/>
              </a:pPr>
              <a:t>22</a:t>
            </a:fld>
            <a:endParaRPr lang="en-US" altLang="en-US" sz="1000">
              <a:solidFill>
                <a:srgbClr val="FFFFFF"/>
              </a:solidFill>
            </a:endParaRPr>
          </a:p>
        </p:txBody>
      </p:sp>
      <p:pic>
        <p:nvPicPr>
          <p:cNvPr id="23555" name="Picture 2">
            <a:extLst>
              <a:ext uri="{FF2B5EF4-FFF2-40B4-BE49-F238E27FC236}">
                <a16:creationId xmlns:a16="http://schemas.microsoft.com/office/drawing/2014/main" id="{2B9DE48F-1706-2B4B-B812-C431B6A881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55208" y="1206500"/>
            <a:ext cx="629179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0D81F0B-0FF8-534C-A59A-8D59F4307C69}"/>
              </a:ext>
            </a:extLst>
          </p:cNvPr>
          <p:cNvSpPr>
            <a:spLocks noGrp="1"/>
          </p:cNvSpPr>
          <p:nvPr>
            <p:ph type="title"/>
          </p:nvPr>
        </p:nvSpPr>
        <p:spPr>
          <a:xfrm>
            <a:off x="1143000" y="127000"/>
            <a:ext cx="6858000" cy="952500"/>
          </a:xfrm>
        </p:spPr>
        <p:txBody>
          <a:bodyPr/>
          <a:lstStyle/>
          <a:p>
            <a:r>
              <a:rPr lang="en-US" altLang="en-US"/>
              <a:t>Power Calculations (1)</a:t>
            </a:r>
          </a:p>
        </p:txBody>
      </p:sp>
      <p:sp>
        <p:nvSpPr>
          <p:cNvPr id="19459" name="Content Placeholder 2">
            <a:extLst>
              <a:ext uri="{FF2B5EF4-FFF2-40B4-BE49-F238E27FC236}">
                <a16:creationId xmlns:a16="http://schemas.microsoft.com/office/drawing/2014/main" id="{87D4D87D-B9F8-E146-B06B-36831A8F39FF}"/>
              </a:ext>
            </a:extLst>
          </p:cNvPr>
          <p:cNvSpPr>
            <a:spLocks noGrp="1"/>
          </p:cNvSpPr>
          <p:nvPr>
            <p:ph idx="1"/>
          </p:nvPr>
        </p:nvSpPr>
        <p:spPr>
          <a:xfrm>
            <a:off x="1143000" y="1333500"/>
            <a:ext cx="6794500" cy="4127500"/>
          </a:xfrm>
        </p:spPr>
        <p:txBody>
          <a:bodyPr/>
          <a:lstStyle/>
          <a:p>
            <a:pPr>
              <a:spcBef>
                <a:spcPts val="250"/>
              </a:spcBef>
              <a:buFont typeface="Arial" charset="0"/>
              <a:buChar char="•"/>
              <a:defRPr/>
            </a:pPr>
            <a:r>
              <a:rPr lang="en-US" sz="2333" dirty="0"/>
              <a:t>Only half of all studies reported any power calculation</a:t>
            </a:r>
          </a:p>
          <a:p>
            <a:pPr>
              <a:spcBef>
                <a:spcPts val="250"/>
              </a:spcBef>
              <a:buFont typeface="Arial" charset="0"/>
              <a:buChar char="•"/>
              <a:defRPr/>
            </a:pPr>
            <a:r>
              <a:rPr lang="en-US" sz="2333" dirty="0"/>
              <a:t>Only 27.5% reported the power calculation data and did it correctly (28.9% prior to 2013 versus 24.4% later)</a:t>
            </a:r>
          </a:p>
          <a:p>
            <a:pPr>
              <a:spcBef>
                <a:spcPts val="250"/>
              </a:spcBef>
              <a:buFont typeface="Arial" charset="0"/>
              <a:buChar char="•"/>
              <a:defRPr/>
            </a:pPr>
            <a:r>
              <a:rPr lang="en-US" sz="2333" dirty="0"/>
              <a:t>34% reported an initial power calculation for the primary endpoint</a:t>
            </a:r>
          </a:p>
          <a:p>
            <a:pPr>
              <a:spcBef>
                <a:spcPts val="250"/>
              </a:spcBef>
              <a:buFont typeface="Arial" charset="0"/>
              <a:buChar char="•"/>
              <a:defRPr/>
            </a:pPr>
            <a:r>
              <a:rPr lang="en-US" sz="2333" dirty="0"/>
              <a:t>Only 27.2% of studies had an adequate post-trial power for the primary endpoint(s)</a:t>
            </a:r>
          </a:p>
          <a:p>
            <a:pPr>
              <a:spcBef>
                <a:spcPts val="250"/>
              </a:spcBef>
              <a:buFont typeface="Arial" charset="0"/>
              <a:buChar char="•"/>
              <a:defRPr/>
            </a:pPr>
            <a:endParaRPr lang="en-US" sz="2333" dirty="0"/>
          </a:p>
          <a:p>
            <a:pPr marL="1323" indent="-1323">
              <a:buNone/>
              <a:defRPr/>
            </a:pP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4579" name="Slide Number Placeholder 3">
            <a:extLst>
              <a:ext uri="{FF2B5EF4-FFF2-40B4-BE49-F238E27FC236}">
                <a16:creationId xmlns:a16="http://schemas.microsoft.com/office/drawing/2014/main" id="{89DD65CD-B10C-5843-B6BD-CEC23472D06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C159B8F5-6435-E943-BF08-5FFAB0BFB4C6}" type="slidenum">
              <a:rPr lang="en-US" altLang="en-US" sz="1000">
                <a:solidFill>
                  <a:srgbClr val="FFFFFF"/>
                </a:solidFill>
              </a:rPr>
              <a:pPr>
                <a:spcBef>
                  <a:spcPct val="0"/>
                </a:spcBef>
                <a:buClrTx/>
                <a:buFontTx/>
                <a:buNone/>
              </a:pPr>
              <a:t>23</a:t>
            </a:fld>
            <a:endParaRPr lang="en-US" altLang="en-US" sz="10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2D49332-0DC3-424B-9783-4786F13F4748}"/>
              </a:ext>
            </a:extLst>
          </p:cNvPr>
          <p:cNvSpPr>
            <a:spLocks noGrp="1"/>
          </p:cNvSpPr>
          <p:nvPr>
            <p:ph type="title"/>
          </p:nvPr>
        </p:nvSpPr>
        <p:spPr>
          <a:xfrm>
            <a:off x="1143000" y="127000"/>
            <a:ext cx="6858000" cy="952500"/>
          </a:xfrm>
        </p:spPr>
        <p:txBody>
          <a:bodyPr/>
          <a:lstStyle/>
          <a:p>
            <a:r>
              <a:rPr lang="en-US" altLang="en-US"/>
              <a:t>Power Calculations (2)</a:t>
            </a:r>
          </a:p>
        </p:txBody>
      </p:sp>
      <p:sp>
        <p:nvSpPr>
          <p:cNvPr id="25602" name="Slide Number Placeholder 3">
            <a:extLst>
              <a:ext uri="{FF2B5EF4-FFF2-40B4-BE49-F238E27FC236}">
                <a16:creationId xmlns:a16="http://schemas.microsoft.com/office/drawing/2014/main" id="{8169B3F5-EF3F-BF49-AC56-92488661E5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95B75CBB-F3FA-AB41-8762-5DC5A959731C}" type="slidenum">
              <a:rPr lang="en-US" altLang="en-US" sz="1000">
                <a:solidFill>
                  <a:srgbClr val="FFFFFF"/>
                </a:solidFill>
              </a:rPr>
              <a:pPr>
                <a:spcBef>
                  <a:spcPct val="0"/>
                </a:spcBef>
                <a:buClrTx/>
                <a:buFontTx/>
                <a:buNone/>
              </a:pPr>
              <a:t>24</a:t>
            </a:fld>
            <a:endParaRPr lang="en-US" altLang="en-US" sz="1000">
              <a:solidFill>
                <a:srgbClr val="FFFFFF"/>
              </a:solidFill>
            </a:endParaRPr>
          </a:p>
        </p:txBody>
      </p:sp>
      <p:pic>
        <p:nvPicPr>
          <p:cNvPr id="25603" name="Picture 2">
            <a:extLst>
              <a:ext uri="{FF2B5EF4-FFF2-40B4-BE49-F238E27FC236}">
                <a16:creationId xmlns:a16="http://schemas.microsoft.com/office/drawing/2014/main" id="{A2145504-9115-1D40-9495-F2A49FF8E3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1708" y="1270000"/>
            <a:ext cx="629179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D0F46605-2E88-D145-A24F-1F5D20EAAD48}"/>
              </a:ext>
            </a:extLst>
          </p:cNvPr>
          <p:cNvSpPr>
            <a:spLocks noGrp="1"/>
          </p:cNvSpPr>
          <p:nvPr>
            <p:ph type="title"/>
          </p:nvPr>
        </p:nvSpPr>
        <p:spPr>
          <a:xfrm>
            <a:off x="1143000" y="127000"/>
            <a:ext cx="6858000" cy="952500"/>
          </a:xfrm>
        </p:spPr>
        <p:txBody>
          <a:bodyPr/>
          <a:lstStyle/>
          <a:p>
            <a:r>
              <a:rPr lang="en-US" altLang="en-US"/>
              <a:t>Multiplicity of Statistical Testing</a:t>
            </a:r>
          </a:p>
        </p:txBody>
      </p:sp>
      <p:sp>
        <p:nvSpPr>
          <p:cNvPr id="19459" name="Content Placeholder 2">
            <a:extLst>
              <a:ext uri="{FF2B5EF4-FFF2-40B4-BE49-F238E27FC236}">
                <a16:creationId xmlns:a16="http://schemas.microsoft.com/office/drawing/2014/main" id="{35164F82-2084-2540-81D1-11BA7EF50C4D}"/>
              </a:ext>
            </a:extLst>
          </p:cNvPr>
          <p:cNvSpPr>
            <a:spLocks noGrp="1"/>
          </p:cNvSpPr>
          <p:nvPr>
            <p:ph idx="1"/>
          </p:nvPr>
        </p:nvSpPr>
        <p:spPr>
          <a:xfrm>
            <a:off x="1143000" y="1333500"/>
            <a:ext cx="6794500" cy="4127500"/>
          </a:xfrm>
        </p:spPr>
        <p:txBody>
          <a:bodyPr/>
          <a:lstStyle/>
          <a:p>
            <a:pPr>
              <a:spcBef>
                <a:spcPts val="250"/>
              </a:spcBef>
              <a:buFont typeface="Arial" charset="0"/>
              <a:buChar char="•"/>
              <a:defRPr/>
            </a:pPr>
            <a:r>
              <a:rPr lang="en-US" sz="2333" dirty="0"/>
              <a:t>Only 2 studies (1.4%) had appropriate adjustment (both ≥2013)</a:t>
            </a:r>
          </a:p>
          <a:p>
            <a:pPr>
              <a:spcBef>
                <a:spcPts val="250"/>
              </a:spcBef>
              <a:buFont typeface="Arial" charset="0"/>
              <a:buChar char="•"/>
              <a:defRPr/>
            </a:pPr>
            <a:r>
              <a:rPr lang="en-US" sz="2333" dirty="0"/>
              <a:t>19.5% of studies were negatively affected when appropriate adjustment was undertaken</a:t>
            </a:r>
          </a:p>
          <a:p>
            <a:pPr>
              <a:spcBef>
                <a:spcPts val="250"/>
              </a:spcBef>
              <a:buFont typeface="Arial" charset="0"/>
              <a:buChar char="•"/>
              <a:defRPr/>
            </a:pPr>
            <a:r>
              <a:rPr lang="en-US" sz="2333" dirty="0"/>
              <a:t>For these studies two thirds of the endpoints became statistically non-significant</a:t>
            </a:r>
          </a:p>
          <a:p>
            <a:pPr>
              <a:spcBef>
                <a:spcPts val="250"/>
              </a:spcBef>
              <a:buFont typeface="Arial" charset="0"/>
              <a:buChar char="•"/>
              <a:defRPr/>
            </a:pPr>
            <a:r>
              <a:rPr lang="en-US" sz="2333" dirty="0"/>
              <a:t>Whereas the percentage of studies affected changed little with respect to time, 71.0% of these endpoints became non-significant prior to 2013 versus 59.5% afterward.</a:t>
            </a:r>
          </a:p>
          <a:p>
            <a:pPr>
              <a:spcBef>
                <a:spcPts val="250"/>
              </a:spcBef>
              <a:buFont typeface="Arial" charset="0"/>
              <a:buChar char="•"/>
              <a:defRPr/>
            </a:pPr>
            <a:endParaRPr lang="en-US" sz="2333" dirty="0"/>
          </a:p>
          <a:p>
            <a:pPr marL="1323" indent="-1323">
              <a:buNone/>
              <a:defRPr/>
            </a:pP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6627" name="Slide Number Placeholder 3">
            <a:extLst>
              <a:ext uri="{FF2B5EF4-FFF2-40B4-BE49-F238E27FC236}">
                <a16:creationId xmlns:a16="http://schemas.microsoft.com/office/drawing/2014/main" id="{BDA43160-3B44-D84B-925A-7058D04B01B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215B885E-EF9C-344E-B42F-2FBDD261AC0F}" type="slidenum">
              <a:rPr lang="en-US" altLang="en-US" sz="1000">
                <a:solidFill>
                  <a:srgbClr val="FFFFFF"/>
                </a:solidFill>
              </a:rPr>
              <a:pPr>
                <a:spcBef>
                  <a:spcPct val="0"/>
                </a:spcBef>
                <a:buClrTx/>
                <a:buFontTx/>
                <a:buNone/>
              </a:pPr>
              <a:t>25</a:t>
            </a:fld>
            <a:endParaRPr lang="en-US" altLang="en-US" sz="10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F96989B-D54F-7040-8BDE-52248AD692FC}"/>
              </a:ext>
            </a:extLst>
          </p:cNvPr>
          <p:cNvSpPr>
            <a:spLocks noGrp="1"/>
          </p:cNvSpPr>
          <p:nvPr>
            <p:ph type="title"/>
          </p:nvPr>
        </p:nvSpPr>
        <p:spPr>
          <a:xfrm>
            <a:off x="1143000" y="127000"/>
            <a:ext cx="6858000" cy="952500"/>
          </a:xfrm>
        </p:spPr>
        <p:txBody>
          <a:bodyPr/>
          <a:lstStyle/>
          <a:p>
            <a:r>
              <a:rPr lang="en-US" altLang="en-US"/>
              <a:t>Attrition Rates</a:t>
            </a:r>
          </a:p>
        </p:txBody>
      </p:sp>
      <p:sp>
        <p:nvSpPr>
          <p:cNvPr id="19459" name="Content Placeholder 2">
            <a:extLst>
              <a:ext uri="{FF2B5EF4-FFF2-40B4-BE49-F238E27FC236}">
                <a16:creationId xmlns:a16="http://schemas.microsoft.com/office/drawing/2014/main" id="{0674D1CB-35E0-F64D-9669-5FD976D63594}"/>
              </a:ext>
            </a:extLst>
          </p:cNvPr>
          <p:cNvSpPr>
            <a:spLocks noGrp="1"/>
          </p:cNvSpPr>
          <p:nvPr>
            <p:ph idx="1"/>
          </p:nvPr>
        </p:nvSpPr>
        <p:spPr>
          <a:xfrm>
            <a:off x="1143000" y="1333500"/>
            <a:ext cx="6731000" cy="4127500"/>
          </a:xfrm>
        </p:spPr>
        <p:txBody>
          <a:bodyPr/>
          <a:lstStyle/>
          <a:p>
            <a:pPr>
              <a:spcBef>
                <a:spcPts val="250"/>
              </a:spcBef>
              <a:buFont typeface="Arial" charset="0"/>
              <a:buChar char="•"/>
              <a:defRPr/>
            </a:pPr>
            <a:r>
              <a:rPr lang="en-US" sz="2333" dirty="0"/>
              <a:t>For all studies the attrition rate was 12.4% prior to 2013 and 7.6% afterward</a:t>
            </a:r>
          </a:p>
          <a:p>
            <a:pPr>
              <a:spcBef>
                <a:spcPts val="250"/>
              </a:spcBef>
              <a:buFont typeface="Arial" charset="0"/>
              <a:buChar char="•"/>
              <a:defRPr/>
            </a:pPr>
            <a:r>
              <a:rPr lang="en-US" sz="2333" dirty="0"/>
              <a:t>29 studies (20.4%) had overall attrition rates of 20% of greater (25.8% prior to 2013 and 8.9% afterward)</a:t>
            </a:r>
          </a:p>
          <a:p>
            <a:pPr>
              <a:spcBef>
                <a:spcPts val="250"/>
              </a:spcBef>
              <a:buFont typeface="Arial" charset="0"/>
              <a:buChar char="•"/>
              <a:defRPr/>
            </a:pPr>
            <a:r>
              <a:rPr lang="en-US" sz="2333" dirty="0"/>
              <a:t> 8 studies (5.6%) had greater than 20% difference between treatment groups (equally divided between time periods).</a:t>
            </a:r>
          </a:p>
          <a:p>
            <a:pPr>
              <a:spcBef>
                <a:spcPts val="250"/>
              </a:spcBef>
              <a:buFont typeface="Arial" charset="0"/>
              <a:buChar char="•"/>
              <a:defRPr/>
            </a:pP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7651" name="Slide Number Placeholder 3">
            <a:extLst>
              <a:ext uri="{FF2B5EF4-FFF2-40B4-BE49-F238E27FC236}">
                <a16:creationId xmlns:a16="http://schemas.microsoft.com/office/drawing/2014/main" id="{AB6BB94E-F22E-4C44-B544-4353567F855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ED6AD564-7406-B64A-85E8-4330613D161B}" type="slidenum">
              <a:rPr lang="en-US" altLang="en-US" sz="1000">
                <a:solidFill>
                  <a:srgbClr val="FFFFFF"/>
                </a:solidFill>
              </a:rPr>
              <a:pPr>
                <a:spcBef>
                  <a:spcPct val="0"/>
                </a:spcBef>
                <a:buClrTx/>
                <a:buFontTx/>
                <a:buNone/>
              </a:pPr>
              <a:t>26</a:t>
            </a:fld>
            <a:endParaRPr lang="en-US" altLang="en-US" sz="10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55B741-1C58-BB46-BB41-3139C85E3514}"/>
              </a:ext>
            </a:extLst>
          </p:cNvPr>
          <p:cNvSpPr>
            <a:spLocks noGrp="1"/>
          </p:cNvSpPr>
          <p:nvPr>
            <p:ph type="title"/>
          </p:nvPr>
        </p:nvSpPr>
        <p:spPr>
          <a:xfrm>
            <a:off x="1143000" y="127000"/>
            <a:ext cx="6858000" cy="952500"/>
          </a:xfrm>
        </p:spPr>
        <p:txBody>
          <a:bodyPr/>
          <a:lstStyle/>
          <a:p>
            <a:r>
              <a:rPr lang="en-US" altLang="en-US"/>
              <a:t>Final Thoughts on RCTs</a:t>
            </a:r>
          </a:p>
        </p:txBody>
      </p:sp>
      <p:sp>
        <p:nvSpPr>
          <p:cNvPr id="19459" name="Content Placeholder 2">
            <a:extLst>
              <a:ext uri="{FF2B5EF4-FFF2-40B4-BE49-F238E27FC236}">
                <a16:creationId xmlns:a16="http://schemas.microsoft.com/office/drawing/2014/main" id="{9BF2B7AF-4108-F649-8AAC-EE116CF14506}"/>
              </a:ext>
            </a:extLst>
          </p:cNvPr>
          <p:cNvSpPr>
            <a:spLocks noGrp="1"/>
          </p:cNvSpPr>
          <p:nvPr>
            <p:ph idx="1"/>
          </p:nvPr>
        </p:nvSpPr>
        <p:spPr>
          <a:xfrm>
            <a:off x="1143000" y="1333500"/>
            <a:ext cx="4191000" cy="4064000"/>
          </a:xfrm>
        </p:spPr>
        <p:txBody>
          <a:bodyPr/>
          <a:lstStyle/>
          <a:p>
            <a:pPr>
              <a:spcBef>
                <a:spcPts val="250"/>
              </a:spcBef>
              <a:buFont typeface="Arial" charset="0"/>
              <a:buChar char="•"/>
              <a:defRPr/>
            </a:pPr>
            <a:r>
              <a:rPr lang="en-US" sz="1667" dirty="0"/>
              <a:t>Patient blinding is </a:t>
            </a:r>
            <a:r>
              <a:rPr lang="en-US" sz="1667" b="1" dirty="0">
                <a:solidFill>
                  <a:srgbClr val="FF0000"/>
                </a:solidFill>
              </a:rPr>
              <a:t>poor</a:t>
            </a:r>
            <a:r>
              <a:rPr lang="en-US" sz="1667" dirty="0"/>
              <a:t> and getting worse, perhaps due to the new cellular and/or tissue-based products; </a:t>
            </a:r>
            <a:r>
              <a:rPr lang="en-US" sz="1667" b="1" dirty="0">
                <a:solidFill>
                  <a:srgbClr val="00B050"/>
                </a:solidFill>
              </a:rPr>
              <a:t>but assessor blinding is getting better</a:t>
            </a:r>
          </a:p>
          <a:p>
            <a:pPr>
              <a:spcBef>
                <a:spcPts val="250"/>
              </a:spcBef>
              <a:buFont typeface="Arial" charset="0"/>
              <a:buChar char="•"/>
              <a:defRPr/>
            </a:pPr>
            <a:r>
              <a:rPr lang="en-US" sz="1667" b="1" dirty="0">
                <a:solidFill>
                  <a:srgbClr val="FF0000"/>
                </a:solidFill>
              </a:rPr>
              <a:t>Allocation concealment is still not being properly reported</a:t>
            </a:r>
          </a:p>
          <a:p>
            <a:pPr>
              <a:spcBef>
                <a:spcPts val="250"/>
              </a:spcBef>
              <a:buFont typeface="Arial" charset="0"/>
              <a:buChar char="•"/>
              <a:defRPr/>
            </a:pPr>
            <a:r>
              <a:rPr lang="en-US" sz="1667" dirty="0"/>
              <a:t>ITT analysis is not as high as it should be</a:t>
            </a:r>
          </a:p>
          <a:p>
            <a:pPr>
              <a:spcBef>
                <a:spcPts val="250"/>
              </a:spcBef>
              <a:buFont typeface="Arial" charset="0"/>
              <a:buChar char="•"/>
              <a:defRPr/>
            </a:pPr>
            <a:r>
              <a:rPr lang="en-US" sz="1667" dirty="0"/>
              <a:t>Power calculations are far too optimistic when they are done, often done incorrectly or </a:t>
            </a:r>
            <a:r>
              <a:rPr lang="en-US" sz="1667" b="1" dirty="0">
                <a:solidFill>
                  <a:srgbClr val="FF0000"/>
                </a:solidFill>
              </a:rPr>
              <a:t>poorly reported, </a:t>
            </a:r>
            <a:r>
              <a:rPr lang="en-US" sz="1667" dirty="0"/>
              <a:t>and post-trial power is </a:t>
            </a:r>
            <a:r>
              <a:rPr lang="en-US" sz="1667" b="1" dirty="0">
                <a:solidFill>
                  <a:srgbClr val="FF0000"/>
                </a:solidFill>
              </a:rPr>
              <a:t>very frequently inadequate</a:t>
            </a:r>
          </a:p>
          <a:p>
            <a:pPr>
              <a:spcBef>
                <a:spcPts val="250"/>
              </a:spcBef>
              <a:buFont typeface="Arial" charset="0"/>
              <a:buChar char="•"/>
              <a:defRPr/>
            </a:pPr>
            <a:r>
              <a:rPr lang="en-US" sz="1667" dirty="0"/>
              <a:t>Corrections for multiplicity of statistical testing are rare and a fifth of all trials </a:t>
            </a:r>
            <a:r>
              <a:rPr lang="en-US" sz="1667" b="1" dirty="0">
                <a:solidFill>
                  <a:srgbClr val="FF0000"/>
                </a:solidFill>
              </a:rPr>
              <a:t>would be badly affected </a:t>
            </a:r>
            <a:r>
              <a:rPr lang="en-US" sz="1667" dirty="0"/>
              <a:t>it was done properly.</a:t>
            </a:r>
          </a:p>
          <a:p>
            <a:pPr>
              <a:spcBef>
                <a:spcPts val="250"/>
              </a:spcBef>
              <a:buFont typeface="Arial" charset="0"/>
              <a:buChar char="•"/>
              <a:defRPr/>
            </a:pPr>
            <a:endParaRPr lang="en-US" sz="1667" dirty="0"/>
          </a:p>
          <a:p>
            <a:pPr>
              <a:spcBef>
                <a:spcPts val="250"/>
              </a:spcBef>
              <a:buFont typeface="Arial" charset="0"/>
              <a:buChar char="•"/>
              <a:defRPr/>
            </a:pPr>
            <a:endParaRPr lang="en-US" sz="2000" dirty="0"/>
          </a:p>
          <a:p>
            <a:pPr marL="1323" indent="-1323">
              <a:buNone/>
              <a:defRPr/>
            </a:pPr>
            <a:endParaRPr lang="en-US" sz="1500" dirty="0"/>
          </a:p>
          <a:p>
            <a:pPr marL="1323" indent="-1323">
              <a:buNone/>
              <a:defRPr/>
            </a:pP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8675" name="Slide Number Placeholder 3">
            <a:extLst>
              <a:ext uri="{FF2B5EF4-FFF2-40B4-BE49-F238E27FC236}">
                <a16:creationId xmlns:a16="http://schemas.microsoft.com/office/drawing/2014/main" id="{B9A4C2CA-8169-0140-8DF8-90E50B82748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4F59E608-A8D6-A54E-B984-A9D49BB09D37}" type="slidenum">
              <a:rPr lang="en-US" altLang="en-US" sz="1000">
                <a:solidFill>
                  <a:srgbClr val="FFFFFF"/>
                </a:solidFill>
              </a:rPr>
              <a:pPr>
                <a:spcBef>
                  <a:spcPct val="0"/>
                </a:spcBef>
                <a:buClrTx/>
                <a:buFontTx/>
                <a:buNone/>
              </a:pPr>
              <a:t>27</a:t>
            </a:fld>
            <a:endParaRPr lang="en-US" altLang="en-US" sz="1000">
              <a:solidFill>
                <a:srgbClr val="FFFFFF"/>
              </a:solidFill>
            </a:endParaRPr>
          </a:p>
        </p:txBody>
      </p:sp>
      <p:pic>
        <p:nvPicPr>
          <p:cNvPr id="28676" name="Picture 7" descr="Image result for control group mice cartoon">
            <a:extLst>
              <a:ext uri="{FF2B5EF4-FFF2-40B4-BE49-F238E27FC236}">
                <a16:creationId xmlns:a16="http://schemas.microsoft.com/office/drawing/2014/main" id="{CC2C3B8A-F04F-DB48-97C2-1D19B86E4FA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0500" y="17145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16D943A-175A-6443-B45E-3BBD1F53B7F4}"/>
              </a:ext>
            </a:extLst>
          </p:cNvPr>
          <p:cNvSpPr>
            <a:spLocks noGrp="1"/>
          </p:cNvSpPr>
          <p:nvPr>
            <p:ph type="title"/>
          </p:nvPr>
        </p:nvSpPr>
        <p:spPr>
          <a:xfrm>
            <a:off x="1143000" y="127000"/>
            <a:ext cx="6858000" cy="952500"/>
          </a:xfrm>
        </p:spPr>
        <p:txBody>
          <a:bodyPr/>
          <a:lstStyle/>
          <a:p>
            <a:r>
              <a:rPr lang="en-US" altLang="en-US"/>
              <a:t>Background to “real-world” Hybrid Trial Design (I)</a:t>
            </a:r>
          </a:p>
        </p:txBody>
      </p:sp>
      <p:sp>
        <p:nvSpPr>
          <p:cNvPr id="19459" name="Content Placeholder 2">
            <a:extLst>
              <a:ext uri="{FF2B5EF4-FFF2-40B4-BE49-F238E27FC236}">
                <a16:creationId xmlns:a16="http://schemas.microsoft.com/office/drawing/2014/main" id="{08DBBE22-1C46-A44C-BAF3-AC1CDD23F17A}"/>
              </a:ext>
            </a:extLst>
          </p:cNvPr>
          <p:cNvSpPr>
            <a:spLocks noGrp="1"/>
          </p:cNvSpPr>
          <p:nvPr>
            <p:ph idx="1"/>
          </p:nvPr>
        </p:nvSpPr>
        <p:spPr>
          <a:xfrm>
            <a:off x="1143000" y="1333500"/>
            <a:ext cx="6731000" cy="4127500"/>
          </a:xfrm>
        </p:spPr>
        <p:txBody>
          <a:bodyPr/>
          <a:lstStyle/>
          <a:p>
            <a:pPr>
              <a:spcBef>
                <a:spcPts val="0"/>
              </a:spcBef>
              <a:buFont typeface="Arial" charset="0"/>
              <a:buChar char="•"/>
              <a:defRPr/>
            </a:pPr>
            <a:r>
              <a:rPr lang="en-US" sz="2333" dirty="0"/>
              <a:t>Evolved out of classic case-control design and cohort-matching work</a:t>
            </a:r>
          </a:p>
          <a:p>
            <a:pPr>
              <a:spcBef>
                <a:spcPts val="0"/>
              </a:spcBef>
              <a:buFont typeface="Arial" charset="0"/>
              <a:buChar char="•"/>
              <a:defRPr/>
            </a:pPr>
            <a:r>
              <a:rPr lang="en-US" sz="2333" dirty="0"/>
              <a:t>The “cases” are now a prospective intervention group</a:t>
            </a:r>
          </a:p>
          <a:p>
            <a:pPr>
              <a:spcBef>
                <a:spcPts val="0"/>
              </a:spcBef>
              <a:buFont typeface="Arial" charset="0"/>
              <a:buChar char="•"/>
              <a:defRPr/>
            </a:pPr>
            <a:r>
              <a:rPr lang="en-US" sz="2333" dirty="0"/>
              <a:t>The “control” group is now a cohort receiving ordinary standard of care but the group is not prospectively followed in the traditional sense</a:t>
            </a:r>
          </a:p>
          <a:p>
            <a:pPr>
              <a:spcBef>
                <a:spcPts val="0"/>
              </a:spcBef>
              <a:buFont typeface="Arial" charset="0"/>
              <a:buChar char="•"/>
              <a:defRPr/>
            </a:pPr>
            <a:r>
              <a:rPr lang="en-US" sz="2333" dirty="0"/>
              <a:t>Instead we collect data on patients and outcomes from Electronic Healthcare Systems (EHRs).</a:t>
            </a: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29699" name="Slide Number Placeholder 3">
            <a:extLst>
              <a:ext uri="{FF2B5EF4-FFF2-40B4-BE49-F238E27FC236}">
                <a16:creationId xmlns:a16="http://schemas.microsoft.com/office/drawing/2014/main" id="{B0BA0B52-1A95-DD4C-BC19-90FDD770F90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EC4A2D5D-0113-6F44-8507-8834307D62DD}" type="slidenum">
              <a:rPr lang="en-US" altLang="en-US" sz="1000">
                <a:solidFill>
                  <a:srgbClr val="FFFFFF"/>
                </a:solidFill>
              </a:rPr>
              <a:pPr>
                <a:spcBef>
                  <a:spcPct val="0"/>
                </a:spcBef>
                <a:buClrTx/>
                <a:buFontTx/>
                <a:buNone/>
              </a:pPr>
              <a:t>28</a:t>
            </a:fld>
            <a:endParaRPr lang="en-US" altLang="en-US" sz="1000">
              <a:solidFill>
                <a:srgbClr val="FFFFFF"/>
              </a:solidFill>
            </a:endParaRPr>
          </a:p>
        </p:txBody>
      </p:sp>
      <p:pic>
        <p:nvPicPr>
          <p:cNvPr id="29700" name="Picture 4" descr="Pragmatic randomized clinical trials: best practices and statistical  guidance | SpringerLink">
            <a:extLst>
              <a:ext uri="{FF2B5EF4-FFF2-40B4-BE49-F238E27FC236}">
                <a16:creationId xmlns:a16="http://schemas.microsoft.com/office/drawing/2014/main" id="{84F8D4E7-50A9-564D-B859-5E4A560FA4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271" y="4610365"/>
            <a:ext cx="2108729" cy="91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BEB152E-7C96-974A-AB6F-62AEA207DCFE}"/>
              </a:ext>
            </a:extLst>
          </p:cNvPr>
          <p:cNvSpPr>
            <a:spLocks noGrp="1"/>
          </p:cNvSpPr>
          <p:nvPr>
            <p:ph type="title"/>
          </p:nvPr>
        </p:nvSpPr>
        <p:spPr>
          <a:xfrm>
            <a:off x="1143000" y="127000"/>
            <a:ext cx="6858000" cy="952500"/>
          </a:xfrm>
        </p:spPr>
        <p:txBody>
          <a:bodyPr/>
          <a:lstStyle/>
          <a:p>
            <a:r>
              <a:rPr lang="en-US" altLang="en-US"/>
              <a:t>Background to “real-world”Hybrid Trial Design (II)</a:t>
            </a:r>
          </a:p>
        </p:txBody>
      </p:sp>
      <p:sp>
        <p:nvSpPr>
          <p:cNvPr id="19459" name="Content Placeholder 2">
            <a:extLst>
              <a:ext uri="{FF2B5EF4-FFF2-40B4-BE49-F238E27FC236}">
                <a16:creationId xmlns:a16="http://schemas.microsoft.com/office/drawing/2014/main" id="{A5EDB166-9356-5B45-983C-07260C1D53F4}"/>
              </a:ext>
            </a:extLst>
          </p:cNvPr>
          <p:cNvSpPr>
            <a:spLocks noGrp="1"/>
          </p:cNvSpPr>
          <p:nvPr>
            <p:ph idx="1"/>
          </p:nvPr>
        </p:nvSpPr>
        <p:spPr>
          <a:xfrm>
            <a:off x="1143000" y="1333500"/>
            <a:ext cx="6731000" cy="4127500"/>
          </a:xfrm>
        </p:spPr>
        <p:txBody>
          <a:bodyPr/>
          <a:lstStyle/>
          <a:p>
            <a:pPr>
              <a:spcBef>
                <a:spcPts val="250"/>
              </a:spcBef>
              <a:buFont typeface="Arial" charset="0"/>
              <a:buChar char="•"/>
              <a:defRPr/>
            </a:pPr>
            <a:r>
              <a:rPr lang="en-US" sz="2330" dirty="0"/>
              <a:t>Benefits:</a:t>
            </a:r>
          </a:p>
          <a:p>
            <a:pPr marL="761970" indent="-380985">
              <a:spcBef>
                <a:spcPts val="250"/>
              </a:spcBef>
              <a:buFont typeface="Wingdings" pitchFamily="2" charset="2"/>
              <a:buChar char="§"/>
              <a:defRPr/>
            </a:pPr>
            <a:r>
              <a:rPr lang="en-US" sz="2330" dirty="0"/>
              <a:t>Generalizability should be better</a:t>
            </a:r>
          </a:p>
          <a:p>
            <a:pPr marL="761970" indent="-380985">
              <a:spcBef>
                <a:spcPts val="250"/>
              </a:spcBef>
              <a:buFont typeface="Wingdings" pitchFamily="2" charset="2"/>
              <a:buChar char="§"/>
              <a:defRPr/>
            </a:pPr>
            <a:r>
              <a:rPr lang="en-US" sz="2330" dirty="0"/>
              <a:t>Outcomes should be more realistic</a:t>
            </a:r>
          </a:p>
          <a:p>
            <a:pPr marL="761970" indent="-380985">
              <a:spcBef>
                <a:spcPts val="250"/>
              </a:spcBef>
              <a:buFont typeface="Wingdings" pitchFamily="2" charset="2"/>
              <a:buChar char="§"/>
              <a:defRPr/>
            </a:pPr>
            <a:r>
              <a:rPr lang="en-US" sz="2330" dirty="0"/>
              <a:t>In theory, can be conducted more quickly</a:t>
            </a:r>
          </a:p>
          <a:p>
            <a:pPr marL="761970" indent="-380985">
              <a:spcBef>
                <a:spcPts val="250"/>
              </a:spcBef>
              <a:buFont typeface="Wingdings" pitchFamily="2" charset="2"/>
              <a:buChar char="§"/>
              <a:defRPr/>
            </a:pPr>
            <a:r>
              <a:rPr lang="en-US" sz="2330" dirty="0"/>
              <a:t>Should cost less</a:t>
            </a:r>
          </a:p>
          <a:p>
            <a:pPr marL="380985" indent="-380985">
              <a:spcBef>
                <a:spcPts val="250"/>
              </a:spcBef>
              <a:buFont typeface="Arial" charset="0"/>
              <a:buChar char="•"/>
              <a:defRPr/>
            </a:pPr>
            <a:r>
              <a:rPr lang="en-US" sz="2330" dirty="0"/>
              <a:t>How to operationalize?</a:t>
            </a:r>
          </a:p>
          <a:p>
            <a:pPr marL="761970" indent="-380985">
              <a:spcBef>
                <a:spcPts val="250"/>
              </a:spcBef>
              <a:buFont typeface="Arial" charset="0"/>
              <a:buChar char="•"/>
              <a:defRPr/>
            </a:pPr>
            <a:endParaRPr lang="en-US" sz="233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0723" name="Slide Number Placeholder 3">
            <a:extLst>
              <a:ext uri="{FF2B5EF4-FFF2-40B4-BE49-F238E27FC236}">
                <a16:creationId xmlns:a16="http://schemas.microsoft.com/office/drawing/2014/main" id="{321247CF-4217-D446-A308-2DC1EB0C944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D30977D2-A3BC-9C40-B42B-F58BD19948AF}" type="slidenum">
              <a:rPr lang="en-US" altLang="en-US" sz="1000">
                <a:solidFill>
                  <a:srgbClr val="FFFFFF"/>
                </a:solidFill>
              </a:rPr>
              <a:pPr>
                <a:spcBef>
                  <a:spcPct val="0"/>
                </a:spcBef>
                <a:buClrTx/>
                <a:buFontTx/>
                <a:buNone/>
              </a:pPr>
              <a:t>29</a:t>
            </a:fld>
            <a:endParaRPr lang="en-US" altLang="en-US" sz="1000">
              <a:solidFill>
                <a:srgbClr val="FFFFFF"/>
              </a:solidFill>
            </a:endParaRPr>
          </a:p>
        </p:txBody>
      </p:sp>
      <p:pic>
        <p:nvPicPr>
          <p:cNvPr id="30724" name="Picture 5" descr="How Specialty Wound Care Benefits Payers | Healogics">
            <a:extLst>
              <a:ext uri="{FF2B5EF4-FFF2-40B4-BE49-F238E27FC236}">
                <a16:creationId xmlns:a16="http://schemas.microsoft.com/office/drawing/2014/main" id="{42B78D51-B66E-3047-996D-84BDDAAD64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9000" y="3238500"/>
            <a:ext cx="3333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C09F467-23D4-1C49-A54A-9A831E3DBC54}"/>
              </a:ext>
            </a:extLst>
          </p:cNvPr>
          <p:cNvSpPr txBox="1">
            <a:spLocks/>
          </p:cNvSpPr>
          <p:nvPr/>
        </p:nvSpPr>
        <p:spPr>
          <a:xfrm>
            <a:off x="569514" y="262692"/>
            <a:ext cx="7998617" cy="4240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rgbClr val="3397B9"/>
                </a:solidFill>
                <a:latin typeface="Calibri" panose="020F0502020204030204" pitchFamily="34" charset="0"/>
                <a:cs typeface="Calibri" panose="020F0502020204030204" pitchFamily="34" charset="0"/>
              </a:rPr>
              <a:t>AGENDA</a:t>
            </a:r>
          </a:p>
        </p:txBody>
      </p:sp>
      <p:sp>
        <p:nvSpPr>
          <p:cNvPr id="11" name="Rectangle 10">
            <a:extLst>
              <a:ext uri="{FF2B5EF4-FFF2-40B4-BE49-F238E27FC236}">
                <a16:creationId xmlns:a16="http://schemas.microsoft.com/office/drawing/2014/main" id="{CAB90A87-6CFA-2E4C-9AD4-770B763F3267}"/>
              </a:ext>
            </a:extLst>
          </p:cNvPr>
          <p:cNvSpPr/>
          <p:nvPr/>
        </p:nvSpPr>
        <p:spPr>
          <a:xfrm>
            <a:off x="1514048" y="1288501"/>
            <a:ext cx="5611966"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Meeting Goals and Objectives</a:t>
            </a:r>
          </a:p>
        </p:txBody>
      </p:sp>
      <p:sp>
        <p:nvSpPr>
          <p:cNvPr id="12" name="Rectangle 11">
            <a:extLst>
              <a:ext uri="{FF2B5EF4-FFF2-40B4-BE49-F238E27FC236}">
                <a16:creationId xmlns:a16="http://schemas.microsoft.com/office/drawing/2014/main" id="{7144A6B8-A1E7-9A47-8030-F579C6231FB6}"/>
              </a:ext>
            </a:extLst>
          </p:cNvPr>
          <p:cNvSpPr/>
          <p:nvPr/>
        </p:nvSpPr>
        <p:spPr>
          <a:xfrm>
            <a:off x="1514048" y="1688611"/>
            <a:ext cx="8155469" cy="707886"/>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Challenges in Raising Funding for Wound Care Product Development</a:t>
            </a:r>
          </a:p>
          <a:p>
            <a:r>
              <a:rPr lang="en-US" sz="2000" b="1" dirty="0">
                <a:solidFill>
                  <a:schemeClr val="tx1">
                    <a:lumMod val="60000"/>
                    <a:lumOff val="40000"/>
                  </a:schemeClr>
                </a:solidFill>
                <a:latin typeface="Calibri" panose="020F0502020204030204" pitchFamily="34" charset="0"/>
                <a:cs typeface="Calibri" panose="020F0502020204030204" pitchFamily="34" charset="0"/>
              </a:rPr>
              <a:t>Howard Walthall, JD </a:t>
            </a:r>
            <a:r>
              <a:rPr lang="en-US" sz="2000" dirty="0">
                <a:solidFill>
                  <a:schemeClr val="tx1">
                    <a:lumMod val="60000"/>
                    <a:lumOff val="40000"/>
                  </a:schemeClr>
                </a:solidFill>
                <a:latin typeface="Calibri" panose="020F0502020204030204" pitchFamily="34" charset="0"/>
                <a:cs typeface="Calibri" panose="020F0502020204030204" pitchFamily="34" charset="0"/>
              </a:rPr>
              <a:t>| Founder and CEO, Lumiheal Therapeutics</a:t>
            </a:r>
          </a:p>
        </p:txBody>
      </p:sp>
      <p:sp>
        <p:nvSpPr>
          <p:cNvPr id="13" name="Rectangle 12">
            <a:extLst>
              <a:ext uri="{FF2B5EF4-FFF2-40B4-BE49-F238E27FC236}">
                <a16:creationId xmlns:a16="http://schemas.microsoft.com/office/drawing/2014/main" id="{891FE8EA-E66C-C846-9FCE-7CF3EE9D2555}"/>
              </a:ext>
            </a:extLst>
          </p:cNvPr>
          <p:cNvSpPr/>
          <p:nvPr/>
        </p:nvSpPr>
        <p:spPr>
          <a:xfrm>
            <a:off x="1514048" y="2467142"/>
            <a:ext cx="7475691"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Q&amp;A</a:t>
            </a:r>
          </a:p>
        </p:txBody>
      </p:sp>
      <p:sp>
        <p:nvSpPr>
          <p:cNvPr id="14" name="Rectangle 13">
            <a:extLst>
              <a:ext uri="{FF2B5EF4-FFF2-40B4-BE49-F238E27FC236}">
                <a16:creationId xmlns:a16="http://schemas.microsoft.com/office/drawing/2014/main" id="{174A374D-8D9D-584E-B06E-823A8E0774A2}"/>
              </a:ext>
            </a:extLst>
          </p:cNvPr>
          <p:cNvSpPr/>
          <p:nvPr/>
        </p:nvSpPr>
        <p:spPr>
          <a:xfrm>
            <a:off x="1514048" y="2857500"/>
            <a:ext cx="7474498" cy="1015663"/>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Challenges in Conducting Randomized Controlled Trials and </a:t>
            </a:r>
          </a:p>
          <a:p>
            <a:r>
              <a:rPr lang="en-US" sz="2000" dirty="0">
                <a:solidFill>
                  <a:schemeClr val="tx1">
                    <a:lumMod val="60000"/>
                    <a:lumOff val="40000"/>
                  </a:schemeClr>
                </a:solidFill>
                <a:latin typeface="Calibri" panose="020F0502020204030204" pitchFamily="34" charset="0"/>
                <a:cs typeface="Calibri" panose="020F0502020204030204" pitchFamily="34" charset="0"/>
              </a:rPr>
              <a:t>Real-World Hybrid Designs in Wound Care</a:t>
            </a:r>
          </a:p>
          <a:p>
            <a:r>
              <a:rPr lang="en-US" sz="2000" b="1" dirty="0">
                <a:solidFill>
                  <a:schemeClr val="tx1">
                    <a:lumMod val="60000"/>
                    <a:lumOff val="40000"/>
                  </a:schemeClr>
                </a:solidFill>
                <a:latin typeface="Calibri" panose="020F0502020204030204" pitchFamily="34" charset="0"/>
                <a:cs typeface="Calibri" panose="020F0502020204030204" pitchFamily="34" charset="0"/>
              </a:rPr>
              <a:t>Marissa Carter, PhD, MA </a:t>
            </a:r>
            <a:r>
              <a:rPr lang="en-US" sz="2000" dirty="0">
                <a:solidFill>
                  <a:schemeClr val="tx1">
                    <a:lumMod val="60000"/>
                    <a:lumOff val="40000"/>
                  </a:schemeClr>
                </a:solidFill>
                <a:latin typeface="Calibri" panose="020F0502020204030204" pitchFamily="34" charset="0"/>
                <a:cs typeface="Calibri" panose="020F0502020204030204" pitchFamily="34" charset="0"/>
              </a:rPr>
              <a:t>| Owner, Strategic Solutions, Inc.</a:t>
            </a:r>
          </a:p>
        </p:txBody>
      </p:sp>
      <p:sp>
        <p:nvSpPr>
          <p:cNvPr id="19" name="Rectangle 18">
            <a:extLst>
              <a:ext uri="{FF2B5EF4-FFF2-40B4-BE49-F238E27FC236}">
                <a16:creationId xmlns:a16="http://schemas.microsoft.com/office/drawing/2014/main" id="{684648FD-68B3-684B-9108-2C1D1927A5D3}"/>
              </a:ext>
            </a:extLst>
          </p:cNvPr>
          <p:cNvSpPr/>
          <p:nvPr/>
        </p:nvSpPr>
        <p:spPr>
          <a:xfrm>
            <a:off x="1514048" y="4277755"/>
            <a:ext cx="7412308"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Review Work Group Assignments</a:t>
            </a:r>
          </a:p>
        </p:txBody>
      </p:sp>
      <p:sp>
        <p:nvSpPr>
          <p:cNvPr id="20" name="Rectangle 19">
            <a:extLst>
              <a:ext uri="{FF2B5EF4-FFF2-40B4-BE49-F238E27FC236}">
                <a16:creationId xmlns:a16="http://schemas.microsoft.com/office/drawing/2014/main" id="{43F4AC30-AD5E-DB40-BAAB-3B85344CF73A}"/>
              </a:ext>
            </a:extLst>
          </p:cNvPr>
          <p:cNvSpPr/>
          <p:nvPr/>
        </p:nvSpPr>
        <p:spPr>
          <a:xfrm>
            <a:off x="1514048" y="3864570"/>
            <a:ext cx="7475691"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Q&amp;A</a:t>
            </a:r>
          </a:p>
        </p:txBody>
      </p:sp>
      <p:sp>
        <p:nvSpPr>
          <p:cNvPr id="21" name="Rectangle 20">
            <a:extLst>
              <a:ext uri="{FF2B5EF4-FFF2-40B4-BE49-F238E27FC236}">
                <a16:creationId xmlns:a16="http://schemas.microsoft.com/office/drawing/2014/main" id="{D2D84589-EF3F-494B-A1BC-87A4A757E697}"/>
              </a:ext>
            </a:extLst>
          </p:cNvPr>
          <p:cNvSpPr/>
          <p:nvPr/>
        </p:nvSpPr>
        <p:spPr>
          <a:xfrm>
            <a:off x="1514048" y="4690940"/>
            <a:ext cx="7412308"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Upcoming Meetings</a:t>
            </a:r>
          </a:p>
        </p:txBody>
      </p:sp>
      <p:sp>
        <p:nvSpPr>
          <p:cNvPr id="22" name="Rectangle 21">
            <a:extLst>
              <a:ext uri="{FF2B5EF4-FFF2-40B4-BE49-F238E27FC236}">
                <a16:creationId xmlns:a16="http://schemas.microsoft.com/office/drawing/2014/main" id="{B1C634F9-71D0-FB49-A6FA-04097B9F3FDA}"/>
              </a:ext>
            </a:extLst>
          </p:cNvPr>
          <p:cNvSpPr/>
          <p:nvPr/>
        </p:nvSpPr>
        <p:spPr>
          <a:xfrm>
            <a:off x="1514048" y="5104124"/>
            <a:ext cx="7412308"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Q&amp;A</a:t>
            </a:r>
          </a:p>
        </p:txBody>
      </p:sp>
      <p:sp>
        <p:nvSpPr>
          <p:cNvPr id="2" name="Rectangle 1">
            <a:extLst>
              <a:ext uri="{FF2B5EF4-FFF2-40B4-BE49-F238E27FC236}">
                <a16:creationId xmlns:a16="http://schemas.microsoft.com/office/drawing/2014/main" id="{3A5AC37A-3E80-764A-A21E-7C6798B39233}"/>
              </a:ext>
            </a:extLst>
          </p:cNvPr>
          <p:cNvSpPr/>
          <p:nvPr/>
        </p:nvSpPr>
        <p:spPr>
          <a:xfrm>
            <a:off x="611824" y="1316818"/>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3:05 pm</a:t>
            </a:r>
          </a:p>
        </p:txBody>
      </p:sp>
      <p:sp>
        <p:nvSpPr>
          <p:cNvPr id="24" name="Rectangle 23">
            <a:extLst>
              <a:ext uri="{FF2B5EF4-FFF2-40B4-BE49-F238E27FC236}">
                <a16:creationId xmlns:a16="http://schemas.microsoft.com/office/drawing/2014/main" id="{B549410D-622B-7B4E-AC96-9FAD15EAFBD3}"/>
              </a:ext>
            </a:extLst>
          </p:cNvPr>
          <p:cNvSpPr/>
          <p:nvPr/>
        </p:nvSpPr>
        <p:spPr>
          <a:xfrm>
            <a:off x="611824" y="1801800"/>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3:10 pm</a:t>
            </a:r>
          </a:p>
        </p:txBody>
      </p:sp>
      <p:sp>
        <p:nvSpPr>
          <p:cNvPr id="25" name="Rectangle 24">
            <a:extLst>
              <a:ext uri="{FF2B5EF4-FFF2-40B4-BE49-F238E27FC236}">
                <a16:creationId xmlns:a16="http://schemas.microsoft.com/office/drawing/2014/main" id="{1A104E7C-FEB2-CC4C-B4FE-A0DF868F7DEE}"/>
              </a:ext>
            </a:extLst>
          </p:cNvPr>
          <p:cNvSpPr/>
          <p:nvPr/>
        </p:nvSpPr>
        <p:spPr>
          <a:xfrm>
            <a:off x="611824" y="2507278"/>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3:20 pm</a:t>
            </a:r>
          </a:p>
        </p:txBody>
      </p:sp>
      <p:sp>
        <p:nvSpPr>
          <p:cNvPr id="26" name="Rectangle 25">
            <a:extLst>
              <a:ext uri="{FF2B5EF4-FFF2-40B4-BE49-F238E27FC236}">
                <a16:creationId xmlns:a16="http://schemas.microsoft.com/office/drawing/2014/main" id="{C81DEB20-72A3-F846-AC77-B19AC46D0542}"/>
              </a:ext>
            </a:extLst>
          </p:cNvPr>
          <p:cNvSpPr/>
          <p:nvPr/>
        </p:nvSpPr>
        <p:spPr>
          <a:xfrm>
            <a:off x="611824" y="2936583"/>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3:25 pm</a:t>
            </a:r>
          </a:p>
        </p:txBody>
      </p:sp>
      <p:sp>
        <p:nvSpPr>
          <p:cNvPr id="27" name="Rectangle 26">
            <a:extLst>
              <a:ext uri="{FF2B5EF4-FFF2-40B4-BE49-F238E27FC236}">
                <a16:creationId xmlns:a16="http://schemas.microsoft.com/office/drawing/2014/main" id="{BEC396FC-F579-E149-B190-4C03433B1697}"/>
              </a:ext>
            </a:extLst>
          </p:cNvPr>
          <p:cNvSpPr/>
          <p:nvPr/>
        </p:nvSpPr>
        <p:spPr>
          <a:xfrm>
            <a:off x="611824" y="3904706"/>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3:35 pm</a:t>
            </a:r>
          </a:p>
        </p:txBody>
      </p:sp>
      <p:sp>
        <p:nvSpPr>
          <p:cNvPr id="28" name="Rectangle 27">
            <a:extLst>
              <a:ext uri="{FF2B5EF4-FFF2-40B4-BE49-F238E27FC236}">
                <a16:creationId xmlns:a16="http://schemas.microsoft.com/office/drawing/2014/main" id="{FFAE8958-445A-7745-8754-DA6F0BCC19D4}"/>
              </a:ext>
            </a:extLst>
          </p:cNvPr>
          <p:cNvSpPr/>
          <p:nvPr/>
        </p:nvSpPr>
        <p:spPr>
          <a:xfrm>
            <a:off x="611824" y="4319316"/>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3:40 pm</a:t>
            </a:r>
          </a:p>
        </p:txBody>
      </p:sp>
      <p:sp>
        <p:nvSpPr>
          <p:cNvPr id="29" name="Rectangle 28">
            <a:extLst>
              <a:ext uri="{FF2B5EF4-FFF2-40B4-BE49-F238E27FC236}">
                <a16:creationId xmlns:a16="http://schemas.microsoft.com/office/drawing/2014/main" id="{F48DE679-232B-7647-AFC6-430507CC79A8}"/>
              </a:ext>
            </a:extLst>
          </p:cNvPr>
          <p:cNvSpPr/>
          <p:nvPr/>
        </p:nvSpPr>
        <p:spPr>
          <a:xfrm>
            <a:off x="611824" y="4733926"/>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3:45 pm</a:t>
            </a:r>
          </a:p>
        </p:txBody>
      </p:sp>
      <p:sp>
        <p:nvSpPr>
          <p:cNvPr id="30" name="Rectangle 29">
            <a:extLst>
              <a:ext uri="{FF2B5EF4-FFF2-40B4-BE49-F238E27FC236}">
                <a16:creationId xmlns:a16="http://schemas.microsoft.com/office/drawing/2014/main" id="{5AE2097A-F73D-C04A-862C-6CCC7A4FEBC7}"/>
              </a:ext>
            </a:extLst>
          </p:cNvPr>
          <p:cNvSpPr/>
          <p:nvPr/>
        </p:nvSpPr>
        <p:spPr>
          <a:xfrm>
            <a:off x="611824" y="5144260"/>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3:50 pm</a:t>
            </a:r>
          </a:p>
        </p:txBody>
      </p:sp>
      <p:sp>
        <p:nvSpPr>
          <p:cNvPr id="31" name="Rectangle 30">
            <a:extLst>
              <a:ext uri="{FF2B5EF4-FFF2-40B4-BE49-F238E27FC236}">
                <a16:creationId xmlns:a16="http://schemas.microsoft.com/office/drawing/2014/main" id="{EA438488-CECC-DA4D-9132-A6B70AA79D58}"/>
              </a:ext>
            </a:extLst>
          </p:cNvPr>
          <p:cNvSpPr/>
          <p:nvPr/>
        </p:nvSpPr>
        <p:spPr>
          <a:xfrm>
            <a:off x="1514048" y="884385"/>
            <a:ext cx="5611966" cy="400110"/>
          </a:xfrm>
          <a:prstGeom prst="rect">
            <a:avLst/>
          </a:prstGeom>
        </p:spPr>
        <p:txBody>
          <a:bodyPr wrap="square" anchor="ctr">
            <a:spAutoFit/>
          </a:bodyPr>
          <a:lstStyle/>
          <a:p>
            <a:r>
              <a:rPr lang="en-US" sz="2000" dirty="0">
                <a:solidFill>
                  <a:schemeClr val="tx1">
                    <a:lumMod val="60000"/>
                    <a:lumOff val="40000"/>
                  </a:schemeClr>
                </a:solidFill>
                <a:latin typeface="Calibri" panose="020F0502020204030204" pitchFamily="34" charset="0"/>
                <a:cs typeface="Calibri" panose="020F0502020204030204" pitchFamily="34" charset="0"/>
              </a:rPr>
              <a:t>Review Meeting Agenda</a:t>
            </a:r>
          </a:p>
        </p:txBody>
      </p:sp>
      <p:sp>
        <p:nvSpPr>
          <p:cNvPr id="32" name="Rectangle 31">
            <a:extLst>
              <a:ext uri="{FF2B5EF4-FFF2-40B4-BE49-F238E27FC236}">
                <a16:creationId xmlns:a16="http://schemas.microsoft.com/office/drawing/2014/main" id="{8CE9F924-265C-0E4E-AF34-3664E7B96732}"/>
              </a:ext>
            </a:extLst>
          </p:cNvPr>
          <p:cNvSpPr/>
          <p:nvPr/>
        </p:nvSpPr>
        <p:spPr>
          <a:xfrm>
            <a:off x="611824" y="933722"/>
            <a:ext cx="881204" cy="319838"/>
          </a:xfrm>
          <a:prstGeom prst="rect">
            <a:avLst/>
          </a:prstGeom>
          <a:solidFill>
            <a:srgbClr val="2E8AA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3:00 pm</a:t>
            </a:r>
          </a:p>
        </p:txBody>
      </p:sp>
    </p:spTree>
    <p:extLst>
      <p:ext uri="{BB962C8B-B14F-4D97-AF65-F5344CB8AC3E}">
        <p14:creationId xmlns:p14="http://schemas.microsoft.com/office/powerpoint/2010/main" val="248750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57B8BF7-12CC-444E-BDCA-615CA15AC458}"/>
              </a:ext>
            </a:extLst>
          </p:cNvPr>
          <p:cNvSpPr>
            <a:spLocks noGrp="1"/>
          </p:cNvSpPr>
          <p:nvPr>
            <p:ph type="title"/>
          </p:nvPr>
        </p:nvSpPr>
        <p:spPr>
          <a:xfrm>
            <a:off x="1143000" y="127000"/>
            <a:ext cx="6858000" cy="952500"/>
          </a:xfrm>
        </p:spPr>
        <p:txBody>
          <a:bodyPr/>
          <a:lstStyle/>
          <a:p>
            <a:r>
              <a:rPr lang="en-US" altLang="en-US"/>
              <a:t>Hybrid Trial Design (I)</a:t>
            </a:r>
          </a:p>
        </p:txBody>
      </p:sp>
      <p:sp>
        <p:nvSpPr>
          <p:cNvPr id="19459" name="Content Placeholder 2">
            <a:extLst>
              <a:ext uri="{FF2B5EF4-FFF2-40B4-BE49-F238E27FC236}">
                <a16:creationId xmlns:a16="http://schemas.microsoft.com/office/drawing/2014/main" id="{540579E3-558C-B74F-B745-D904CA28631D}"/>
              </a:ext>
            </a:extLst>
          </p:cNvPr>
          <p:cNvSpPr>
            <a:spLocks noGrp="1"/>
          </p:cNvSpPr>
          <p:nvPr>
            <p:ph idx="1"/>
          </p:nvPr>
        </p:nvSpPr>
        <p:spPr>
          <a:xfrm>
            <a:off x="1143000" y="1270000"/>
            <a:ext cx="3746500" cy="4191000"/>
          </a:xfrm>
        </p:spPr>
        <p:txBody>
          <a:bodyPr/>
          <a:lstStyle/>
          <a:p>
            <a:pPr>
              <a:spcBef>
                <a:spcPct val="0"/>
              </a:spcBef>
              <a:defRPr/>
            </a:pPr>
            <a:r>
              <a:rPr lang="en-US" altLang="en-US" sz="1667" dirty="0"/>
              <a:t>Large observational cohort of patients with problem is recruited (N); outcomes regularly measured. </a:t>
            </a:r>
          </a:p>
          <a:p>
            <a:pPr>
              <a:spcBef>
                <a:spcPct val="0"/>
              </a:spcBef>
              <a:defRPr/>
            </a:pPr>
            <a:r>
              <a:rPr lang="en-US" altLang="en-US" sz="1667" dirty="0"/>
              <a:t>For each RCT, information from the cohort is used to identify all eligible patients (NA). </a:t>
            </a:r>
          </a:p>
          <a:p>
            <a:pPr>
              <a:spcBef>
                <a:spcPct val="0"/>
              </a:spcBef>
              <a:defRPr/>
            </a:pPr>
            <a:r>
              <a:rPr lang="en-US" altLang="en-US" sz="1667" dirty="0"/>
              <a:t>Some eligible patients (</a:t>
            </a:r>
            <a:r>
              <a:rPr lang="en-US" altLang="en-US" sz="1667" dirty="0" err="1"/>
              <a:t>nA</a:t>
            </a:r>
            <a:r>
              <a:rPr lang="en-US" altLang="en-US" sz="1667" dirty="0"/>
              <a:t>) are randomly selected and offered intervention. </a:t>
            </a:r>
          </a:p>
          <a:p>
            <a:pPr>
              <a:spcBef>
                <a:spcPct val="0"/>
              </a:spcBef>
              <a:defRPr/>
            </a:pPr>
            <a:r>
              <a:rPr lang="en-US" altLang="en-US" sz="1667" dirty="0"/>
              <a:t>Outcomes of randomly selected patients (</a:t>
            </a:r>
            <a:r>
              <a:rPr lang="en-US" altLang="en-US" sz="1667" dirty="0" err="1"/>
              <a:t>nA</a:t>
            </a:r>
            <a:r>
              <a:rPr lang="en-US" altLang="en-US" sz="1667" dirty="0"/>
              <a:t>) are compared with outcomes of eligible patients not randomly selected—those receiving SOC (NA − </a:t>
            </a:r>
            <a:r>
              <a:rPr lang="en-US" altLang="en-US" sz="1667" dirty="0" err="1"/>
              <a:t>nA</a:t>
            </a:r>
            <a:r>
              <a:rPr lang="en-US" altLang="en-US" sz="1667" dirty="0"/>
              <a:t>). </a:t>
            </a:r>
          </a:p>
          <a:p>
            <a:pPr>
              <a:spcBef>
                <a:spcPct val="0"/>
              </a:spcBef>
              <a:defRPr/>
            </a:pPr>
            <a:r>
              <a:rPr lang="en-US" altLang="en-US" sz="1667" dirty="0"/>
              <a:t>Process can be repeated for further RCTs (for example, NB)</a:t>
            </a:r>
          </a:p>
          <a:p>
            <a:pPr algn="ctr">
              <a:spcBef>
                <a:spcPct val="0"/>
              </a:spcBef>
              <a:buFont typeface="Arial" panose="020B0604020202020204" pitchFamily="34" charset="0"/>
              <a:buNone/>
              <a:defRPr/>
            </a:pPr>
            <a:r>
              <a:rPr lang="en-US" altLang="en-US" sz="1167" dirty="0" err="1"/>
              <a:t>Relton</a:t>
            </a:r>
            <a:r>
              <a:rPr lang="en-US" altLang="en-US" sz="1167" dirty="0"/>
              <a:t> C, et al. BMJ 2010;340:c1066.</a:t>
            </a:r>
            <a:endParaRPr lang="en-US" sz="1500" dirty="0"/>
          </a:p>
          <a:p>
            <a:pPr marL="1323" indent="-1323">
              <a:buNone/>
              <a:defRPr/>
            </a:pPr>
            <a:endParaRPr lang="en-US" sz="1167"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1747" name="Slide Number Placeholder 3">
            <a:extLst>
              <a:ext uri="{FF2B5EF4-FFF2-40B4-BE49-F238E27FC236}">
                <a16:creationId xmlns:a16="http://schemas.microsoft.com/office/drawing/2014/main" id="{2FEE5E47-0789-C148-ABAA-0C8FCF13993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646A299C-F34C-DF4F-9FB2-71415E70A0D1}" type="slidenum">
              <a:rPr lang="en-US" altLang="en-US" sz="1000">
                <a:solidFill>
                  <a:srgbClr val="FFFFFF"/>
                </a:solidFill>
              </a:rPr>
              <a:pPr>
                <a:spcBef>
                  <a:spcPct val="0"/>
                </a:spcBef>
                <a:buClrTx/>
                <a:buFontTx/>
                <a:buNone/>
              </a:pPr>
              <a:t>30</a:t>
            </a:fld>
            <a:endParaRPr lang="en-US" altLang="en-US" sz="1000">
              <a:solidFill>
                <a:srgbClr val="FFFFFF"/>
              </a:solidFill>
            </a:endParaRPr>
          </a:p>
        </p:txBody>
      </p:sp>
      <p:pic>
        <p:nvPicPr>
          <p:cNvPr id="31748" name="irc_mi" descr="http://www.bmj.com/content/bmj/340/bmj.c1066/F1.large.jpg">
            <a:extLst>
              <a:ext uri="{FF2B5EF4-FFF2-40B4-BE49-F238E27FC236}">
                <a16:creationId xmlns:a16="http://schemas.microsoft.com/office/drawing/2014/main" id="{2BDBF138-DBBF-2F42-A1C5-C4124EF2F01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89500" y="1587500"/>
            <a:ext cx="3429000" cy="36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247C2E9-162B-3449-BBC0-2736C7CD9778}"/>
              </a:ext>
            </a:extLst>
          </p:cNvPr>
          <p:cNvSpPr>
            <a:spLocks noGrp="1"/>
          </p:cNvSpPr>
          <p:nvPr>
            <p:ph type="title"/>
          </p:nvPr>
        </p:nvSpPr>
        <p:spPr>
          <a:xfrm>
            <a:off x="1143000" y="127000"/>
            <a:ext cx="6858000" cy="952500"/>
          </a:xfrm>
        </p:spPr>
        <p:txBody>
          <a:bodyPr/>
          <a:lstStyle/>
          <a:p>
            <a:r>
              <a:rPr lang="en-US" altLang="en-US"/>
              <a:t>What’s Needed?</a:t>
            </a:r>
          </a:p>
        </p:txBody>
      </p:sp>
      <p:sp>
        <p:nvSpPr>
          <p:cNvPr id="19459" name="Content Placeholder 2">
            <a:extLst>
              <a:ext uri="{FF2B5EF4-FFF2-40B4-BE49-F238E27FC236}">
                <a16:creationId xmlns:a16="http://schemas.microsoft.com/office/drawing/2014/main" id="{75AEC4A3-A688-3747-B394-3183D49E6252}"/>
              </a:ext>
            </a:extLst>
          </p:cNvPr>
          <p:cNvSpPr>
            <a:spLocks noGrp="1"/>
          </p:cNvSpPr>
          <p:nvPr>
            <p:ph idx="1"/>
          </p:nvPr>
        </p:nvSpPr>
        <p:spPr>
          <a:xfrm>
            <a:off x="1143000" y="1333500"/>
            <a:ext cx="6731000" cy="4127500"/>
          </a:xfrm>
        </p:spPr>
        <p:txBody>
          <a:bodyPr/>
          <a:lstStyle/>
          <a:p>
            <a:pPr>
              <a:spcBef>
                <a:spcPts val="250"/>
              </a:spcBef>
              <a:buFont typeface="Arial" charset="0"/>
              <a:buChar char="•"/>
              <a:defRPr/>
            </a:pPr>
            <a:r>
              <a:rPr lang="en-US" sz="2333" dirty="0"/>
              <a:t>EHR system that has integrated wound care component</a:t>
            </a:r>
          </a:p>
          <a:p>
            <a:pPr>
              <a:spcBef>
                <a:spcPts val="250"/>
              </a:spcBef>
              <a:buFont typeface="Arial" charset="0"/>
              <a:buChar char="•"/>
              <a:defRPr/>
            </a:pPr>
            <a:r>
              <a:rPr lang="en-US" sz="2333" dirty="0"/>
              <a:t>One-group trial protocol (the intervention) with 1 or more sites that are part of the EHR system</a:t>
            </a:r>
          </a:p>
          <a:p>
            <a:pPr>
              <a:spcBef>
                <a:spcPts val="250"/>
              </a:spcBef>
              <a:buFont typeface="Arial" charset="0"/>
              <a:buChar char="•"/>
              <a:defRPr/>
            </a:pPr>
            <a:r>
              <a:rPr lang="en-US" sz="2333" dirty="0"/>
              <a:t>Ability to select control arm candidates based on inclusion and exclusion criteria prospectively or retrospectively.</a:t>
            </a:r>
          </a:p>
          <a:p>
            <a:pPr>
              <a:spcBef>
                <a:spcPts val="250"/>
              </a:spcBef>
              <a:buFont typeface="Arial" charset="0"/>
              <a:buChar char="•"/>
              <a:defRPr/>
            </a:pPr>
            <a:endParaRPr lang="en-US" sz="2333" dirty="0"/>
          </a:p>
          <a:p>
            <a:pPr>
              <a:spcBef>
                <a:spcPts val="250"/>
              </a:spcBef>
              <a:buFont typeface="Arial" charset="0"/>
              <a:buChar char="•"/>
              <a:defRPr/>
            </a:pPr>
            <a:endParaRPr lang="en-US" sz="2333" dirty="0"/>
          </a:p>
          <a:p>
            <a:pPr>
              <a:spcBef>
                <a:spcPts val="250"/>
              </a:spcBef>
              <a:buFont typeface="Arial" charset="0"/>
              <a:buChar char="•"/>
              <a:defRPr/>
            </a:pPr>
            <a:endParaRPr lang="en-US" sz="2333"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2771" name="Slide Number Placeholder 3">
            <a:extLst>
              <a:ext uri="{FF2B5EF4-FFF2-40B4-BE49-F238E27FC236}">
                <a16:creationId xmlns:a16="http://schemas.microsoft.com/office/drawing/2014/main" id="{7989C998-3BD4-3943-AD38-AE64C58646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341C8984-4089-644E-AD06-815C8AC0B594}" type="slidenum">
              <a:rPr lang="en-US" altLang="en-US" sz="1000">
                <a:solidFill>
                  <a:srgbClr val="FFFFFF"/>
                </a:solidFill>
              </a:rPr>
              <a:pPr>
                <a:spcBef>
                  <a:spcPct val="0"/>
                </a:spcBef>
                <a:buClrTx/>
                <a:buFontTx/>
                <a:buNone/>
              </a:pPr>
              <a:t>31</a:t>
            </a:fld>
            <a:endParaRPr lang="en-US" altLang="en-US" sz="1000">
              <a:solidFill>
                <a:srgbClr val="FFFFFF"/>
              </a:solidFill>
            </a:endParaRPr>
          </a:p>
        </p:txBody>
      </p:sp>
      <p:pic>
        <p:nvPicPr>
          <p:cNvPr id="32772" name="Picture 4" descr="White Paper: Protocol Design in Real-World Evidence: The Indispensable Link  Between Strategic Need and Study Execution - Evidera">
            <a:extLst>
              <a:ext uri="{FF2B5EF4-FFF2-40B4-BE49-F238E27FC236}">
                <a16:creationId xmlns:a16="http://schemas.microsoft.com/office/drawing/2014/main" id="{A1844AB0-14EE-C343-A6F8-F1EB34485D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35438" y="3746500"/>
            <a:ext cx="3421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28F0DB1-DE54-3F49-81D4-84765406472D}"/>
              </a:ext>
            </a:extLst>
          </p:cNvPr>
          <p:cNvSpPr>
            <a:spLocks noGrp="1"/>
          </p:cNvSpPr>
          <p:nvPr>
            <p:ph type="title"/>
          </p:nvPr>
        </p:nvSpPr>
        <p:spPr>
          <a:xfrm>
            <a:off x="1143000" y="127000"/>
            <a:ext cx="6858000" cy="952500"/>
          </a:xfrm>
        </p:spPr>
        <p:txBody>
          <a:bodyPr/>
          <a:lstStyle/>
          <a:p>
            <a:r>
              <a:rPr lang="en-US" altLang="en-US"/>
              <a:t>What Are the Problems? (I)</a:t>
            </a:r>
          </a:p>
        </p:txBody>
      </p:sp>
      <p:sp>
        <p:nvSpPr>
          <p:cNvPr id="19459" name="Content Placeholder 2">
            <a:extLst>
              <a:ext uri="{FF2B5EF4-FFF2-40B4-BE49-F238E27FC236}">
                <a16:creationId xmlns:a16="http://schemas.microsoft.com/office/drawing/2014/main" id="{FB109280-610E-0F4C-ADD1-6322BA79404F}"/>
              </a:ext>
            </a:extLst>
          </p:cNvPr>
          <p:cNvSpPr>
            <a:spLocks noGrp="1"/>
          </p:cNvSpPr>
          <p:nvPr>
            <p:ph idx="1"/>
          </p:nvPr>
        </p:nvSpPr>
        <p:spPr>
          <a:xfrm>
            <a:off x="1143000" y="1194594"/>
            <a:ext cx="6731000" cy="4254500"/>
          </a:xfrm>
        </p:spPr>
        <p:txBody>
          <a:bodyPr/>
          <a:lstStyle/>
          <a:p>
            <a:pPr>
              <a:spcBef>
                <a:spcPts val="0"/>
              </a:spcBef>
              <a:buFont typeface="Arial" charset="0"/>
              <a:buChar char="•"/>
              <a:defRPr/>
            </a:pPr>
            <a:r>
              <a:rPr lang="en-US" sz="2333" dirty="0"/>
              <a:t>Inclusion and exclusion criteria:</a:t>
            </a:r>
          </a:p>
          <a:p>
            <a:pPr marL="933420" indent="-342900">
              <a:spcBef>
                <a:spcPts val="0"/>
              </a:spcBef>
              <a:buFont typeface="Wingdings" pitchFamily="2" charset="2"/>
              <a:buChar char="§"/>
              <a:defRPr/>
            </a:pPr>
            <a:r>
              <a:rPr lang="en-US" sz="2000" dirty="0"/>
              <a:t>Some I&amp;E criteria cannot be applied because test values are not available (e.g., with past 3-6 months)</a:t>
            </a:r>
          </a:p>
          <a:p>
            <a:pPr marL="933420" indent="-342900">
              <a:spcBef>
                <a:spcPts val="0"/>
              </a:spcBef>
              <a:buFont typeface="Wingdings" pitchFamily="2" charset="2"/>
              <a:buChar char="§"/>
              <a:defRPr/>
            </a:pPr>
            <a:r>
              <a:rPr lang="en-US" sz="2000" dirty="0"/>
              <a:t>Some exclusion criteria cannot be easily searched for in medical records</a:t>
            </a:r>
          </a:p>
          <a:p>
            <a:pPr marL="933420" indent="-342900">
              <a:spcBef>
                <a:spcPts val="0"/>
              </a:spcBef>
              <a:buFont typeface="Wingdings" pitchFamily="2" charset="2"/>
              <a:buChar char="§"/>
              <a:defRPr/>
            </a:pPr>
            <a:r>
              <a:rPr lang="en-US" sz="2000" dirty="0"/>
              <a:t>Large selection biases</a:t>
            </a:r>
          </a:p>
          <a:p>
            <a:pPr>
              <a:spcBef>
                <a:spcPts val="0"/>
              </a:spcBef>
              <a:buFont typeface="Arial" charset="0"/>
              <a:buChar char="•"/>
              <a:defRPr/>
            </a:pPr>
            <a:r>
              <a:rPr lang="en-US" sz="2333" dirty="0"/>
              <a:t>Standard of care:</a:t>
            </a:r>
          </a:p>
          <a:p>
            <a:pPr marL="933420" indent="-342900">
              <a:spcBef>
                <a:spcPts val="0"/>
              </a:spcBef>
              <a:buFont typeface="Wingdings" pitchFamily="2" charset="2"/>
              <a:buChar char="§"/>
              <a:defRPr/>
            </a:pPr>
            <a:r>
              <a:rPr lang="en-US" sz="2000" dirty="0"/>
              <a:t>Many patients get advanced wound care; some get prohibited therapies or “gray area” therapies</a:t>
            </a:r>
          </a:p>
          <a:p>
            <a:pPr marL="933420" indent="-342900">
              <a:spcBef>
                <a:spcPts val="0"/>
              </a:spcBef>
              <a:buFont typeface="Wingdings" pitchFamily="2" charset="2"/>
              <a:buChar char="§"/>
              <a:defRPr/>
            </a:pPr>
            <a:r>
              <a:rPr lang="en-US" sz="2000" dirty="0"/>
              <a:t>Standard of care itself may be poorly documented</a:t>
            </a:r>
          </a:p>
          <a:p>
            <a:pPr marL="933420" indent="-342900">
              <a:spcBef>
                <a:spcPts val="0"/>
              </a:spcBef>
              <a:buFont typeface="Wingdings" pitchFamily="2" charset="2"/>
              <a:buChar char="§"/>
              <a:defRPr/>
            </a:pPr>
            <a:r>
              <a:rPr lang="en-US" sz="2000" dirty="0"/>
              <a:t>Standard of care may be subpar or quite different than specified in the intervention group for a variety of reasons</a:t>
            </a:r>
          </a:p>
          <a:p>
            <a:pPr marL="761970">
              <a:spcBef>
                <a:spcPts val="250"/>
              </a:spcBef>
              <a:buFont typeface="Arial" charset="0"/>
              <a:buChar char="•"/>
              <a:defRPr/>
            </a:pPr>
            <a:endParaRPr lang="en-US" sz="2000" dirty="0"/>
          </a:p>
          <a:p>
            <a:pPr>
              <a:spcBef>
                <a:spcPts val="250"/>
              </a:spcBef>
              <a:buFont typeface="Arial" charset="0"/>
              <a:buChar char="•"/>
              <a:defRPr/>
            </a:pPr>
            <a:endParaRPr lang="en-US" sz="2333"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3795" name="Slide Number Placeholder 3">
            <a:extLst>
              <a:ext uri="{FF2B5EF4-FFF2-40B4-BE49-F238E27FC236}">
                <a16:creationId xmlns:a16="http://schemas.microsoft.com/office/drawing/2014/main" id="{881E14F9-AF97-F64C-9547-E9C0EA7495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94D62EF3-865D-1144-99CF-A46B1703C66A}" type="slidenum">
              <a:rPr lang="en-US" altLang="en-US" sz="1000">
                <a:solidFill>
                  <a:srgbClr val="FFFFFF"/>
                </a:solidFill>
              </a:rPr>
              <a:pPr>
                <a:spcBef>
                  <a:spcPct val="0"/>
                </a:spcBef>
                <a:buClrTx/>
                <a:buFontTx/>
                <a:buNone/>
              </a:pPr>
              <a:t>32</a:t>
            </a:fld>
            <a:endParaRPr lang="en-US" altLang="en-US" sz="10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3D1CB4A-9834-FA48-8BA2-B7313B8492DB}"/>
              </a:ext>
            </a:extLst>
          </p:cNvPr>
          <p:cNvSpPr>
            <a:spLocks noGrp="1"/>
          </p:cNvSpPr>
          <p:nvPr>
            <p:ph type="title"/>
          </p:nvPr>
        </p:nvSpPr>
        <p:spPr>
          <a:xfrm>
            <a:off x="1143000" y="127000"/>
            <a:ext cx="6858000" cy="952500"/>
          </a:xfrm>
        </p:spPr>
        <p:txBody>
          <a:bodyPr/>
          <a:lstStyle/>
          <a:p>
            <a:r>
              <a:rPr lang="en-US" altLang="en-US"/>
              <a:t>What Are the Problems? (II)</a:t>
            </a:r>
          </a:p>
        </p:txBody>
      </p:sp>
      <p:sp>
        <p:nvSpPr>
          <p:cNvPr id="19459" name="Content Placeholder 2">
            <a:extLst>
              <a:ext uri="{FF2B5EF4-FFF2-40B4-BE49-F238E27FC236}">
                <a16:creationId xmlns:a16="http://schemas.microsoft.com/office/drawing/2014/main" id="{8542D0CB-3568-EC4C-9792-94E21DE4A44E}"/>
              </a:ext>
            </a:extLst>
          </p:cNvPr>
          <p:cNvSpPr>
            <a:spLocks noGrp="1"/>
          </p:cNvSpPr>
          <p:nvPr>
            <p:ph idx="1"/>
          </p:nvPr>
        </p:nvSpPr>
        <p:spPr>
          <a:xfrm>
            <a:off x="1143000" y="1079500"/>
            <a:ext cx="6731000" cy="4127500"/>
          </a:xfrm>
        </p:spPr>
        <p:txBody>
          <a:bodyPr/>
          <a:lstStyle/>
          <a:p>
            <a:pPr>
              <a:spcBef>
                <a:spcPts val="0"/>
              </a:spcBef>
              <a:buFont typeface="Arial" charset="0"/>
              <a:buChar char="•"/>
              <a:defRPr/>
            </a:pPr>
            <a:r>
              <a:rPr lang="en-US" sz="2333" dirty="0"/>
              <a:t>Right-censored outcomes</a:t>
            </a:r>
          </a:p>
          <a:p>
            <a:pPr marL="933420" indent="-342900">
              <a:spcBef>
                <a:spcPts val="0"/>
              </a:spcBef>
              <a:buFont typeface="Wingdings" pitchFamily="2" charset="2"/>
              <a:buChar char="§"/>
              <a:defRPr/>
            </a:pPr>
            <a:r>
              <a:rPr lang="en-US" sz="2000" dirty="0"/>
              <a:t>Loss to follow-up is much higher than for controlled trials</a:t>
            </a:r>
          </a:p>
          <a:p>
            <a:pPr marL="933420" indent="-342900">
              <a:spcBef>
                <a:spcPts val="0"/>
              </a:spcBef>
              <a:buFont typeface="Wingdings" pitchFamily="2" charset="2"/>
              <a:buChar char="§"/>
              <a:defRPr/>
            </a:pPr>
            <a:r>
              <a:rPr lang="en-US" sz="2000" dirty="0"/>
              <a:t>Hard to track patients outside of wound care outpatient departments or podiatrist offices</a:t>
            </a:r>
          </a:p>
          <a:p>
            <a:pPr marL="933420" indent="-342900">
              <a:spcBef>
                <a:spcPts val="0"/>
              </a:spcBef>
              <a:buFont typeface="Wingdings" pitchFamily="2" charset="2"/>
              <a:buChar char="§"/>
              <a:defRPr/>
            </a:pPr>
            <a:r>
              <a:rPr lang="en-US" sz="2000" dirty="0"/>
              <a:t>No data from other settings</a:t>
            </a:r>
          </a:p>
          <a:p>
            <a:pPr marL="933420" indent="-342900">
              <a:spcBef>
                <a:spcPts val="0"/>
              </a:spcBef>
              <a:buFont typeface="Wingdings" pitchFamily="2" charset="2"/>
              <a:buChar char="§"/>
              <a:defRPr/>
            </a:pPr>
            <a:r>
              <a:rPr lang="en-US" sz="2000" dirty="0"/>
              <a:t>No consistent definition of when a wound is healed</a:t>
            </a:r>
          </a:p>
          <a:p>
            <a:pPr marL="933420" indent="-342900">
              <a:spcBef>
                <a:spcPts val="0"/>
              </a:spcBef>
              <a:buFont typeface="Wingdings" pitchFamily="2" charset="2"/>
              <a:buChar char="§"/>
              <a:defRPr/>
            </a:pPr>
            <a:r>
              <a:rPr lang="en-US" sz="2000" dirty="0"/>
              <a:t>If a patient visits another setting some states/EHRs require the wound to be identified as a “new” wound to the system when returning to the wound care facility</a:t>
            </a:r>
          </a:p>
          <a:p>
            <a:pPr>
              <a:spcBef>
                <a:spcPts val="0"/>
              </a:spcBef>
              <a:buFont typeface="Arial" charset="0"/>
              <a:buChar char="•"/>
              <a:defRPr/>
            </a:pPr>
            <a:r>
              <a:rPr lang="en-US" sz="2333" dirty="0"/>
              <a:t>Visit frequency</a:t>
            </a:r>
          </a:p>
          <a:p>
            <a:pPr marL="933420" indent="-342900">
              <a:spcBef>
                <a:spcPts val="0"/>
              </a:spcBef>
              <a:buFont typeface="Wingdings" pitchFamily="2" charset="2"/>
              <a:buChar char="§"/>
              <a:defRPr/>
            </a:pPr>
            <a:r>
              <a:rPr lang="en-US" sz="2000" dirty="0"/>
              <a:t>Patients often seen less frequently than in controlled trials and are sometimes seen “virtually”</a:t>
            </a:r>
          </a:p>
          <a:p>
            <a:pPr marL="761970">
              <a:spcBef>
                <a:spcPts val="250"/>
              </a:spcBef>
              <a:buFont typeface="Arial" charset="0"/>
              <a:buChar char="•"/>
              <a:defRPr/>
            </a:pPr>
            <a:endParaRPr lang="en-US" sz="2000" dirty="0"/>
          </a:p>
          <a:p>
            <a:pPr marL="761970">
              <a:spcBef>
                <a:spcPts val="250"/>
              </a:spcBef>
              <a:buFont typeface="Arial" charset="0"/>
              <a:buChar char="•"/>
              <a:defRPr/>
            </a:pPr>
            <a:endParaRPr lang="en-US" sz="2000" dirty="0"/>
          </a:p>
          <a:p>
            <a:pPr>
              <a:spcBef>
                <a:spcPts val="250"/>
              </a:spcBef>
              <a:buFont typeface="Arial" charset="0"/>
              <a:buChar char="•"/>
              <a:defRPr/>
            </a:pPr>
            <a:endParaRPr lang="en-US" sz="2333"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4819" name="Slide Number Placeholder 3">
            <a:extLst>
              <a:ext uri="{FF2B5EF4-FFF2-40B4-BE49-F238E27FC236}">
                <a16:creationId xmlns:a16="http://schemas.microsoft.com/office/drawing/2014/main" id="{D01C7A93-AA80-2B4D-A0B6-00AFB791C0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7D2DFE95-2771-734A-A271-1988A90E08D1}" type="slidenum">
              <a:rPr lang="en-US" altLang="en-US" sz="1000">
                <a:solidFill>
                  <a:srgbClr val="FFFFFF"/>
                </a:solidFill>
              </a:rPr>
              <a:pPr>
                <a:spcBef>
                  <a:spcPct val="0"/>
                </a:spcBef>
                <a:buClrTx/>
                <a:buFontTx/>
                <a:buNone/>
              </a:pPr>
              <a:t>33</a:t>
            </a:fld>
            <a:endParaRPr lang="en-US" altLang="en-US"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49BDCF5-1431-5549-8A4D-01E17047BFCA}"/>
              </a:ext>
            </a:extLst>
          </p:cNvPr>
          <p:cNvSpPr>
            <a:spLocks noGrp="1"/>
          </p:cNvSpPr>
          <p:nvPr>
            <p:ph type="title"/>
          </p:nvPr>
        </p:nvSpPr>
        <p:spPr>
          <a:xfrm>
            <a:off x="1143000" y="127000"/>
            <a:ext cx="6858000" cy="952500"/>
          </a:xfrm>
        </p:spPr>
        <p:txBody>
          <a:bodyPr/>
          <a:lstStyle/>
          <a:p>
            <a:r>
              <a:rPr lang="en-US" altLang="en-US"/>
              <a:t>What Are the Problems? (III)</a:t>
            </a:r>
          </a:p>
        </p:txBody>
      </p:sp>
      <p:sp>
        <p:nvSpPr>
          <p:cNvPr id="19459" name="Content Placeholder 2">
            <a:extLst>
              <a:ext uri="{FF2B5EF4-FFF2-40B4-BE49-F238E27FC236}">
                <a16:creationId xmlns:a16="http://schemas.microsoft.com/office/drawing/2014/main" id="{A67A653A-8913-404B-93B2-108F400CC90C}"/>
              </a:ext>
            </a:extLst>
          </p:cNvPr>
          <p:cNvSpPr>
            <a:spLocks noGrp="1"/>
          </p:cNvSpPr>
          <p:nvPr>
            <p:ph idx="1"/>
          </p:nvPr>
        </p:nvSpPr>
        <p:spPr>
          <a:xfrm>
            <a:off x="1143000" y="1333500"/>
            <a:ext cx="6731000" cy="4127500"/>
          </a:xfrm>
        </p:spPr>
        <p:txBody>
          <a:bodyPr/>
          <a:lstStyle/>
          <a:p>
            <a:pPr>
              <a:spcBef>
                <a:spcPts val="250"/>
              </a:spcBef>
              <a:buFont typeface="Arial" charset="0"/>
              <a:buChar char="•"/>
              <a:defRPr/>
            </a:pPr>
            <a:r>
              <a:rPr lang="en-US" sz="2333" dirty="0"/>
              <a:t>Measuring equipment</a:t>
            </a:r>
          </a:p>
          <a:p>
            <a:pPr marL="933420" indent="-342900">
              <a:spcBef>
                <a:spcPts val="250"/>
              </a:spcBef>
              <a:buFont typeface="Wingdings" pitchFamily="2" charset="2"/>
              <a:buChar char="§"/>
              <a:defRPr/>
            </a:pPr>
            <a:r>
              <a:rPr lang="en-US" sz="2000" dirty="0"/>
              <a:t>Sometimes less sophisticated than that used in controlled trials (e.g., camera system vs ruler)</a:t>
            </a:r>
          </a:p>
          <a:p>
            <a:pPr>
              <a:spcBef>
                <a:spcPts val="250"/>
              </a:spcBef>
              <a:buFont typeface="Arial" charset="0"/>
              <a:buChar char="•"/>
              <a:defRPr/>
            </a:pPr>
            <a:r>
              <a:rPr lang="en-US" sz="2333" dirty="0"/>
              <a:t>Treatment patterns</a:t>
            </a:r>
          </a:p>
          <a:p>
            <a:pPr marL="933420" indent="-342900">
              <a:spcBef>
                <a:spcPts val="250"/>
              </a:spcBef>
              <a:buFont typeface="Wingdings" pitchFamily="2" charset="2"/>
              <a:buChar char="§"/>
              <a:defRPr/>
            </a:pPr>
            <a:r>
              <a:rPr lang="en-US" sz="2000" dirty="0"/>
              <a:t>May be quite different to those specified in the controlled intervention group</a:t>
            </a:r>
          </a:p>
          <a:p>
            <a:pPr>
              <a:spcBef>
                <a:spcPts val="250"/>
              </a:spcBef>
              <a:buFont typeface="Arial" charset="0"/>
              <a:buChar char="•"/>
              <a:defRPr/>
            </a:pPr>
            <a:r>
              <a:rPr lang="en-US" sz="2333" dirty="0"/>
              <a:t>Patient numbers</a:t>
            </a:r>
          </a:p>
          <a:p>
            <a:pPr marL="933420" indent="-342900">
              <a:spcBef>
                <a:spcPts val="250"/>
              </a:spcBef>
              <a:buFont typeface="Wingdings" pitchFamily="2" charset="2"/>
              <a:buChar char="§"/>
              <a:defRPr/>
            </a:pPr>
            <a:r>
              <a:rPr lang="en-US" sz="2000" dirty="0"/>
              <a:t>Need large control patient numbers because of I&amp;E issues</a:t>
            </a:r>
          </a:p>
          <a:p>
            <a:pPr marL="933420" indent="-342900">
              <a:spcBef>
                <a:spcPts val="250"/>
              </a:spcBef>
              <a:buFont typeface="Wingdings" pitchFamily="2" charset="2"/>
              <a:buChar char="§"/>
              <a:defRPr/>
            </a:pPr>
            <a:r>
              <a:rPr lang="en-US" sz="2000" dirty="0"/>
              <a:t>May need larger intervention group (vis-à-vis RCT) because of statistical power issues</a:t>
            </a:r>
          </a:p>
          <a:p>
            <a:pPr>
              <a:spcBef>
                <a:spcPts val="250"/>
              </a:spcBef>
              <a:buFont typeface="Arial" charset="0"/>
              <a:buChar char="•"/>
              <a:defRPr/>
            </a:pPr>
            <a:r>
              <a:rPr lang="en-US" sz="2333" dirty="0"/>
              <a:t>Outcomes may be more uncertain than RCTs</a:t>
            </a:r>
          </a:p>
          <a:p>
            <a:pPr marL="761970">
              <a:spcBef>
                <a:spcPts val="250"/>
              </a:spcBef>
              <a:buFont typeface="Arial" charset="0"/>
              <a:buChar char="•"/>
              <a:defRPr/>
            </a:pPr>
            <a:endParaRPr lang="en-US" sz="2000" dirty="0"/>
          </a:p>
          <a:p>
            <a:pPr>
              <a:spcBef>
                <a:spcPts val="250"/>
              </a:spcBef>
              <a:buFont typeface="Arial" charset="0"/>
              <a:buChar char="•"/>
              <a:defRPr/>
            </a:pPr>
            <a:endParaRPr lang="en-US" sz="2333" dirty="0"/>
          </a:p>
          <a:p>
            <a:pPr>
              <a:spcBef>
                <a:spcPts val="250"/>
              </a:spcBef>
              <a:buFont typeface="Arial" charset="0"/>
              <a:buChar char="•"/>
              <a:defRPr/>
            </a:pPr>
            <a:endParaRPr lang="en-US" sz="2333"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5843" name="Slide Number Placeholder 3">
            <a:extLst>
              <a:ext uri="{FF2B5EF4-FFF2-40B4-BE49-F238E27FC236}">
                <a16:creationId xmlns:a16="http://schemas.microsoft.com/office/drawing/2014/main" id="{FCC22160-9DDD-A14D-B5D0-6F1A8314B40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47F3103A-EA04-C947-BA52-E80CC93166B6}" type="slidenum">
              <a:rPr lang="en-US" altLang="en-US" sz="1000">
                <a:solidFill>
                  <a:srgbClr val="FFFFFF"/>
                </a:solidFill>
              </a:rPr>
              <a:pPr>
                <a:spcBef>
                  <a:spcPct val="0"/>
                </a:spcBef>
                <a:buClrTx/>
                <a:buFontTx/>
                <a:buNone/>
              </a:pPr>
              <a:t>34</a:t>
            </a:fld>
            <a:endParaRPr lang="en-US" altLang="en-US" sz="10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06AA450E-ED58-4E42-B110-DDB056270671}"/>
              </a:ext>
            </a:extLst>
          </p:cNvPr>
          <p:cNvSpPr>
            <a:spLocks noGrp="1"/>
          </p:cNvSpPr>
          <p:nvPr>
            <p:ph type="title"/>
          </p:nvPr>
        </p:nvSpPr>
        <p:spPr>
          <a:xfrm>
            <a:off x="1143000" y="127000"/>
            <a:ext cx="6858000" cy="952500"/>
          </a:xfrm>
        </p:spPr>
        <p:txBody>
          <a:bodyPr/>
          <a:lstStyle/>
          <a:p>
            <a:r>
              <a:rPr lang="en-US" altLang="en-US"/>
              <a:t>Summing Up</a:t>
            </a:r>
          </a:p>
        </p:txBody>
      </p:sp>
      <p:sp>
        <p:nvSpPr>
          <p:cNvPr id="19459" name="Content Placeholder 2">
            <a:extLst>
              <a:ext uri="{FF2B5EF4-FFF2-40B4-BE49-F238E27FC236}">
                <a16:creationId xmlns:a16="http://schemas.microsoft.com/office/drawing/2014/main" id="{6E2DA691-1649-C841-B724-29654C8B844E}"/>
              </a:ext>
            </a:extLst>
          </p:cNvPr>
          <p:cNvSpPr>
            <a:spLocks noGrp="1"/>
          </p:cNvSpPr>
          <p:nvPr>
            <p:ph idx="1"/>
          </p:nvPr>
        </p:nvSpPr>
        <p:spPr>
          <a:xfrm>
            <a:off x="1143000" y="1333500"/>
            <a:ext cx="6731000" cy="4127500"/>
          </a:xfrm>
        </p:spPr>
        <p:txBody>
          <a:bodyPr/>
          <a:lstStyle/>
          <a:p>
            <a:pPr>
              <a:spcBef>
                <a:spcPts val="250"/>
              </a:spcBef>
              <a:buFont typeface="Arial" charset="0"/>
              <a:buChar char="•"/>
              <a:defRPr/>
            </a:pPr>
            <a:r>
              <a:rPr lang="en-US" sz="2000" dirty="0"/>
              <a:t>Real-world hybrid trials can end up being more complicated to run than conventional RCTs</a:t>
            </a:r>
          </a:p>
          <a:p>
            <a:pPr>
              <a:spcBef>
                <a:spcPts val="250"/>
              </a:spcBef>
              <a:buFont typeface="Arial" charset="0"/>
              <a:buChar char="•"/>
              <a:defRPr/>
            </a:pPr>
            <a:r>
              <a:rPr lang="en-US" sz="2000" dirty="0"/>
              <a:t>If we have to consent control group patients in order to run tests on screening this defeats the object of a hybrid trial</a:t>
            </a:r>
          </a:p>
          <a:p>
            <a:pPr>
              <a:spcBef>
                <a:spcPts val="250"/>
              </a:spcBef>
              <a:buFont typeface="Arial" charset="0"/>
              <a:buChar char="•"/>
              <a:defRPr/>
            </a:pPr>
            <a:r>
              <a:rPr lang="en-US" sz="2000" dirty="0"/>
              <a:t>Results of such trials may be subject to much more uncertainty compared to RCTs</a:t>
            </a:r>
          </a:p>
          <a:p>
            <a:pPr>
              <a:spcBef>
                <a:spcPts val="250"/>
              </a:spcBef>
              <a:buFont typeface="Arial" charset="0"/>
              <a:buChar char="•"/>
              <a:defRPr/>
            </a:pPr>
            <a:r>
              <a:rPr lang="en-US" sz="2000" dirty="0"/>
              <a:t>It may be better to conduct RCTs that are more pragmatic with looser controls</a:t>
            </a:r>
          </a:p>
          <a:p>
            <a:pPr>
              <a:spcBef>
                <a:spcPts val="250"/>
              </a:spcBef>
              <a:buFont typeface="Arial" charset="0"/>
              <a:buChar char="•"/>
              <a:defRPr/>
            </a:pPr>
            <a:r>
              <a:rPr lang="en-US" sz="2000" dirty="0"/>
              <a:t>We don’t know whether hybrid trial will constitute traditional level 2 evidence</a:t>
            </a:r>
          </a:p>
          <a:p>
            <a:pPr>
              <a:spcBef>
                <a:spcPts val="250"/>
              </a:spcBef>
              <a:buFont typeface="Arial" charset="0"/>
              <a:buChar char="•"/>
              <a:defRPr/>
            </a:pPr>
            <a:r>
              <a:rPr lang="en-US" sz="2000" dirty="0"/>
              <a:t>We don’t know how agencies or payers will judge the level of evidence of such trials.</a:t>
            </a:r>
          </a:p>
          <a:p>
            <a:pPr>
              <a:spcBef>
                <a:spcPts val="250"/>
              </a:spcBef>
              <a:buFont typeface="Arial" charset="0"/>
              <a:buChar char="•"/>
              <a:defRPr/>
            </a:pPr>
            <a:endParaRPr lang="en-US" sz="2000" dirty="0"/>
          </a:p>
          <a:p>
            <a:pPr>
              <a:spcBef>
                <a:spcPts val="250"/>
              </a:spcBef>
              <a:buFont typeface="Arial" charset="0"/>
              <a:buChar char="•"/>
              <a:defRPr/>
            </a:pPr>
            <a:endParaRPr lang="en-US" sz="2333" dirty="0"/>
          </a:p>
          <a:p>
            <a:pPr>
              <a:spcBef>
                <a:spcPts val="250"/>
              </a:spcBef>
              <a:buFont typeface="Arial" charset="0"/>
              <a:buChar char="•"/>
              <a:defRPr/>
            </a:pPr>
            <a:endParaRPr lang="en-US" sz="2333" dirty="0"/>
          </a:p>
          <a:p>
            <a:pPr marL="1323" indent="-1323">
              <a:buNone/>
              <a:defRPr/>
            </a:pPr>
            <a:endParaRPr lang="en-US" sz="1167" dirty="0"/>
          </a:p>
          <a:p>
            <a:pPr>
              <a:buFont typeface="Arial" charset="0"/>
              <a:buChar char="•"/>
              <a:defRPr/>
            </a:pPr>
            <a:endParaRPr lang="en-US" sz="2000" dirty="0"/>
          </a:p>
          <a:p>
            <a:pPr>
              <a:buFont typeface="Arial" charset="0"/>
              <a:buNone/>
              <a:defRPr/>
            </a:pPr>
            <a:endParaRPr lang="en-US" sz="2000" dirty="0"/>
          </a:p>
        </p:txBody>
      </p:sp>
      <p:sp>
        <p:nvSpPr>
          <p:cNvPr id="36867" name="Slide Number Placeholder 3">
            <a:extLst>
              <a:ext uri="{FF2B5EF4-FFF2-40B4-BE49-F238E27FC236}">
                <a16:creationId xmlns:a16="http://schemas.microsoft.com/office/drawing/2014/main" id="{15AC1DE2-04BA-0044-A325-EF97B400BA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Arial" panose="020B0604020202020204" pitchFamily="34" charset="0"/>
              <a:buChar char="•"/>
              <a:defRPr sz="2667">
                <a:solidFill>
                  <a:schemeClr val="tx1"/>
                </a:solidFill>
                <a:latin typeface="Calibri" panose="020F0502020204030204" pitchFamily="34" charset="0"/>
              </a:defRPr>
            </a:lvl1pPr>
            <a:lvl2pPr marL="619100" indent="-238115">
              <a:spcBef>
                <a:spcPct val="20000"/>
              </a:spcBef>
              <a:buClr>
                <a:schemeClr val="tx2"/>
              </a:buClr>
              <a:buFont typeface="Arial" panose="020B0604020202020204" pitchFamily="34" charset="0"/>
              <a:buChar char="–"/>
              <a:defRPr sz="2333">
                <a:solidFill>
                  <a:schemeClr val="tx1"/>
                </a:solidFill>
                <a:latin typeface="Calibri" panose="020F0502020204030204" pitchFamily="34" charset="0"/>
              </a:defRPr>
            </a:lvl2pPr>
            <a:lvl3pPr marL="952462" indent="-190492">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defRPr>
            </a:lvl3pPr>
            <a:lvl4pPr marL="1333447"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4pPr>
            <a:lvl5pPr marL="1714431" indent="-190492">
              <a:spcBef>
                <a:spcPct val="20000"/>
              </a:spcBef>
              <a:buClr>
                <a:schemeClr val="tx2"/>
              </a:buClr>
              <a:buFont typeface="Arial" panose="020B0604020202020204" pitchFamily="34" charset="0"/>
              <a:buChar char="»"/>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Clr>
                <a:schemeClr val="tx2"/>
              </a:buClr>
              <a:buFont typeface="Arial" panose="020B0604020202020204" pitchFamily="34" charset="0"/>
              <a:buChar char="»"/>
              <a:defRPr sz="1667">
                <a:solidFill>
                  <a:schemeClr val="tx1"/>
                </a:solidFill>
                <a:latin typeface="Calibri" panose="020F0502020204030204" pitchFamily="34" charset="0"/>
              </a:defRPr>
            </a:lvl9pPr>
          </a:lstStyle>
          <a:p>
            <a:pPr>
              <a:spcBef>
                <a:spcPct val="0"/>
              </a:spcBef>
              <a:buClrTx/>
              <a:buFontTx/>
              <a:buNone/>
            </a:pPr>
            <a:fld id="{7A3B7D14-E25E-CA49-99F4-259DBB65C4BD}" type="slidenum">
              <a:rPr lang="en-US" altLang="en-US" sz="1000">
                <a:solidFill>
                  <a:srgbClr val="FFFFFF"/>
                </a:solidFill>
              </a:rPr>
              <a:pPr>
                <a:spcBef>
                  <a:spcPct val="0"/>
                </a:spcBef>
                <a:buClrTx/>
                <a:buFontTx/>
                <a:buNone/>
              </a:pPr>
              <a:t>35</a:t>
            </a:fld>
            <a:endParaRPr lang="en-US" altLang="en-US" sz="10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orking in an office&#10;&#10;Description automatically generated with medium confidence">
            <a:extLst>
              <a:ext uri="{FF2B5EF4-FFF2-40B4-BE49-F238E27FC236}">
                <a16:creationId xmlns:a16="http://schemas.microsoft.com/office/drawing/2014/main" id="{B185510F-A52D-ED4C-B64F-C6ED25DE3ED0}"/>
              </a:ext>
            </a:extLst>
          </p:cNvPr>
          <p:cNvPicPr>
            <a:picLocks noChangeAspect="1"/>
          </p:cNvPicPr>
          <p:nvPr/>
        </p:nvPicPr>
        <p:blipFill rotWithShape="1">
          <a:blip r:embed="rId2" cstate="screen">
            <a:alphaModFix amt="51000"/>
            <a:extLst>
              <a:ext uri="{28A0092B-C50C-407E-A947-70E740481C1C}">
                <a14:useLocalDpi xmlns:a14="http://schemas.microsoft.com/office/drawing/2010/main"/>
              </a:ext>
            </a:extLst>
          </a:blip>
          <a:srcRect/>
          <a:stretch/>
        </p:blipFill>
        <p:spPr>
          <a:xfrm flipH="1">
            <a:off x="0" y="1"/>
            <a:ext cx="9144000" cy="5714999"/>
          </a:xfrm>
          <a:prstGeom prst="rect">
            <a:avLst/>
          </a:prstGeom>
        </p:spPr>
      </p:pic>
      <p:sp>
        <p:nvSpPr>
          <p:cNvPr id="6" name="Text Placeholder 1">
            <a:extLst>
              <a:ext uri="{FF2B5EF4-FFF2-40B4-BE49-F238E27FC236}">
                <a16:creationId xmlns:a16="http://schemas.microsoft.com/office/drawing/2014/main" id="{1CE3FC61-F660-0B4E-90F1-31064C75F773}"/>
              </a:ext>
            </a:extLst>
          </p:cNvPr>
          <p:cNvSpPr txBox="1">
            <a:spLocks/>
          </p:cNvSpPr>
          <p:nvPr/>
        </p:nvSpPr>
        <p:spPr>
          <a:xfrm>
            <a:off x="569514" y="262692"/>
            <a:ext cx="8171363" cy="4240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rgbClr val="3397B9"/>
                </a:solidFill>
                <a:latin typeface="Calibri" panose="020F0502020204030204" pitchFamily="34" charset="0"/>
                <a:cs typeface="Calibri" panose="020F0502020204030204" pitchFamily="34" charset="0"/>
              </a:rPr>
              <a:t>QUESTION/ANSWER AND DISCUSSION</a:t>
            </a:r>
          </a:p>
        </p:txBody>
      </p:sp>
    </p:spTree>
    <p:extLst>
      <p:ext uri="{BB962C8B-B14F-4D97-AF65-F5344CB8AC3E}">
        <p14:creationId xmlns:p14="http://schemas.microsoft.com/office/powerpoint/2010/main" val="399835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845A5-6BED-A949-913B-E017759FE286}"/>
              </a:ext>
            </a:extLst>
          </p:cNvPr>
          <p:cNvSpPr/>
          <p:nvPr/>
        </p:nvSpPr>
        <p:spPr>
          <a:xfrm>
            <a:off x="3952875" y="1516358"/>
            <a:ext cx="4794885" cy="283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Co-Chairs </a:t>
            </a:r>
          </a:p>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Initial goals and objectives</a:t>
            </a:r>
          </a:p>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Process forthcoming</a:t>
            </a:r>
          </a:p>
        </p:txBody>
      </p:sp>
      <p:sp>
        <p:nvSpPr>
          <p:cNvPr id="9" name="Text Placeholder 1">
            <a:extLst>
              <a:ext uri="{FF2B5EF4-FFF2-40B4-BE49-F238E27FC236}">
                <a16:creationId xmlns:a16="http://schemas.microsoft.com/office/drawing/2014/main" id="{4B781F69-1609-F845-A8A5-A120623FB084}"/>
              </a:ext>
            </a:extLst>
          </p:cNvPr>
          <p:cNvSpPr txBox="1">
            <a:spLocks/>
          </p:cNvSpPr>
          <p:nvPr/>
        </p:nvSpPr>
        <p:spPr>
          <a:xfrm>
            <a:off x="569514" y="262692"/>
            <a:ext cx="7998617" cy="4240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rgbClr val="3397B9"/>
                </a:solidFill>
                <a:latin typeface="Calibri" panose="020F0502020204030204" pitchFamily="34" charset="0"/>
                <a:cs typeface="Calibri" panose="020F0502020204030204" pitchFamily="34" charset="0"/>
              </a:rPr>
              <a:t>WCCC WORK GROUPS </a:t>
            </a:r>
          </a:p>
        </p:txBody>
      </p:sp>
      <p:pic>
        <p:nvPicPr>
          <p:cNvPr id="5" name="Picture Placeholder 4">
            <a:extLst>
              <a:ext uri="{FF2B5EF4-FFF2-40B4-BE49-F238E27FC236}">
                <a16:creationId xmlns:a16="http://schemas.microsoft.com/office/drawing/2014/main" id="{CF02587E-73CC-034D-9D75-97913BF71CB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5153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4685703-7F99-6F40-BD1D-E4074544756F}"/>
              </a:ext>
            </a:extLst>
          </p:cNvPr>
          <p:cNvGrpSpPr/>
          <p:nvPr/>
        </p:nvGrpSpPr>
        <p:grpSpPr>
          <a:xfrm>
            <a:off x="580000" y="1515874"/>
            <a:ext cx="2380017" cy="3324483"/>
            <a:chOff x="654341" y="1442906"/>
            <a:chExt cx="2606547" cy="3003259"/>
          </a:xfrm>
        </p:grpSpPr>
        <p:grpSp>
          <p:nvGrpSpPr>
            <p:cNvPr id="5" name="Group 4">
              <a:extLst>
                <a:ext uri="{FF2B5EF4-FFF2-40B4-BE49-F238E27FC236}">
                  <a16:creationId xmlns:a16="http://schemas.microsoft.com/office/drawing/2014/main" id="{982019B1-56D7-C643-B8F3-9A7C1A540E49}"/>
                </a:ext>
              </a:extLst>
            </p:cNvPr>
            <p:cNvGrpSpPr/>
            <p:nvPr/>
          </p:nvGrpSpPr>
          <p:grpSpPr>
            <a:xfrm>
              <a:off x="654341" y="1442906"/>
              <a:ext cx="2606547" cy="3003259"/>
              <a:chOff x="654341" y="1442906"/>
              <a:chExt cx="2606547" cy="3003259"/>
            </a:xfrm>
          </p:grpSpPr>
          <p:sp>
            <p:nvSpPr>
              <p:cNvPr id="3" name="Rectangle 2">
                <a:extLst>
                  <a:ext uri="{FF2B5EF4-FFF2-40B4-BE49-F238E27FC236}">
                    <a16:creationId xmlns:a16="http://schemas.microsoft.com/office/drawing/2014/main" id="{4591B35E-2730-FE48-A132-79450D40C50C}"/>
                  </a:ext>
                </a:extLst>
              </p:cNvPr>
              <p:cNvSpPr/>
              <p:nvPr/>
            </p:nvSpPr>
            <p:spPr>
              <a:xfrm>
                <a:off x="654341" y="1442906"/>
                <a:ext cx="2606547" cy="300325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5CB49C-D22E-DB4B-8FB1-554ACED53E94}"/>
                  </a:ext>
                </a:extLst>
              </p:cNvPr>
              <p:cNvSpPr/>
              <p:nvPr/>
            </p:nvSpPr>
            <p:spPr>
              <a:xfrm>
                <a:off x="771588" y="1551962"/>
                <a:ext cx="2379983"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87FFC6CE-06B5-E542-B7A9-3CD8A6053F2F}"/>
                </a:ext>
              </a:extLst>
            </p:cNvPr>
            <p:cNvSpPr/>
            <p:nvPr/>
          </p:nvSpPr>
          <p:spPr>
            <a:xfrm>
              <a:off x="845060" y="1650334"/>
              <a:ext cx="2285862" cy="261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Clr>
                  <a:srgbClr val="0B906D"/>
                </a:buClr>
                <a:buSzPct val="120000"/>
              </a:pPr>
              <a:r>
                <a:rPr lang="en-US" sz="1400" b="1" u="sng" dirty="0">
                  <a:solidFill>
                    <a:srgbClr val="7F7F7F"/>
                  </a:solidFill>
                  <a:latin typeface="Calibri" panose="020F0502020204030204" pitchFamily="34" charset="0"/>
                  <a:cs typeface="Calibri" panose="020F0502020204030204" pitchFamily="34" charset="0"/>
                </a:rPr>
                <a:t>Tools/Methods</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TBD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Clinical</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Oscar Alvarez, PhD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Research</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Tod Brindle, PhD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Industry</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K. Dev Verma,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FDA</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buClr>
                  <a:srgbClr val="0B906D"/>
                </a:buClr>
                <a:buSzPct val="120000"/>
              </a:pPr>
              <a:endParaRPr lang="en-US" sz="1400" dirty="0" err="1">
                <a:solidFill>
                  <a:srgbClr val="7F7F7F"/>
                </a:solidFill>
                <a:latin typeface="Calibri" panose="020F0502020204030204" pitchFamily="34" charset="0"/>
                <a:cs typeface="Calibri" panose="020F0502020204030204" pitchFamily="34" charset="0"/>
              </a:endParaRPr>
            </a:p>
          </p:txBody>
        </p:sp>
      </p:grpSp>
      <p:grpSp>
        <p:nvGrpSpPr>
          <p:cNvPr id="50" name="Group 49">
            <a:extLst>
              <a:ext uri="{FF2B5EF4-FFF2-40B4-BE49-F238E27FC236}">
                <a16:creationId xmlns:a16="http://schemas.microsoft.com/office/drawing/2014/main" id="{05656EFE-2354-0E40-9A88-DD417308863C}"/>
              </a:ext>
            </a:extLst>
          </p:cNvPr>
          <p:cNvGrpSpPr/>
          <p:nvPr/>
        </p:nvGrpSpPr>
        <p:grpSpPr>
          <a:xfrm>
            <a:off x="6183983" y="1526580"/>
            <a:ext cx="2380017" cy="3313777"/>
            <a:chOff x="654341" y="1442906"/>
            <a:chExt cx="2606547" cy="3003259"/>
          </a:xfrm>
        </p:grpSpPr>
        <p:sp>
          <p:nvSpPr>
            <p:cNvPr id="52" name="Rectangle 51">
              <a:extLst>
                <a:ext uri="{FF2B5EF4-FFF2-40B4-BE49-F238E27FC236}">
                  <a16:creationId xmlns:a16="http://schemas.microsoft.com/office/drawing/2014/main" id="{38755F82-79FC-204E-BD18-22DC55D02D64}"/>
                </a:ext>
              </a:extLst>
            </p:cNvPr>
            <p:cNvSpPr/>
            <p:nvPr/>
          </p:nvSpPr>
          <p:spPr>
            <a:xfrm>
              <a:off x="654341" y="1442906"/>
              <a:ext cx="2606547" cy="300325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7F605C4-14D3-2C4E-9B19-3912C9A5B7F6}"/>
                </a:ext>
              </a:extLst>
            </p:cNvPr>
            <p:cNvSpPr/>
            <p:nvPr/>
          </p:nvSpPr>
          <p:spPr>
            <a:xfrm>
              <a:off x="771588" y="1551962"/>
              <a:ext cx="2379983"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3F9FE21-A150-6547-802E-889976D276C4}"/>
              </a:ext>
            </a:extLst>
          </p:cNvPr>
          <p:cNvGrpSpPr/>
          <p:nvPr/>
        </p:nvGrpSpPr>
        <p:grpSpPr>
          <a:xfrm>
            <a:off x="3406097" y="1515874"/>
            <a:ext cx="2380017" cy="3324483"/>
            <a:chOff x="654341" y="1442906"/>
            <a:chExt cx="2606547" cy="3003259"/>
          </a:xfrm>
        </p:grpSpPr>
        <p:sp>
          <p:nvSpPr>
            <p:cNvPr id="57" name="Rectangle 56">
              <a:extLst>
                <a:ext uri="{FF2B5EF4-FFF2-40B4-BE49-F238E27FC236}">
                  <a16:creationId xmlns:a16="http://schemas.microsoft.com/office/drawing/2014/main" id="{077AAC0F-167F-CA4B-989C-C928E1B0E25A}"/>
                </a:ext>
              </a:extLst>
            </p:cNvPr>
            <p:cNvSpPr/>
            <p:nvPr/>
          </p:nvSpPr>
          <p:spPr>
            <a:xfrm>
              <a:off x="654341" y="1442906"/>
              <a:ext cx="2606547" cy="3003259"/>
            </a:xfrm>
            <a:prstGeom prst="rect">
              <a:avLst/>
            </a:prstGeom>
            <a:solidFill>
              <a:srgbClr val="339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1D5A5C1-C57F-514E-83BA-9206AD6C75BC}"/>
                </a:ext>
              </a:extLst>
            </p:cNvPr>
            <p:cNvSpPr/>
            <p:nvPr/>
          </p:nvSpPr>
          <p:spPr>
            <a:xfrm>
              <a:off x="771588" y="1551962"/>
              <a:ext cx="2379983" cy="2785145"/>
            </a:xfrm>
            <a:prstGeom prst="rect">
              <a:avLst/>
            </a:prstGeom>
            <a:solidFill>
              <a:schemeClr val="bg1"/>
            </a:solidFill>
            <a:ln w="28575">
              <a:solidFill>
                <a:srgbClr val="E09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a:extLst>
              <a:ext uri="{FF2B5EF4-FFF2-40B4-BE49-F238E27FC236}">
                <a16:creationId xmlns:a16="http://schemas.microsoft.com/office/drawing/2014/main" id="{CEF608F2-4860-1546-9EC6-088CC5D6365C}"/>
              </a:ext>
            </a:extLst>
          </p:cNvPr>
          <p:cNvSpPr/>
          <p:nvPr/>
        </p:nvSpPr>
        <p:spPr>
          <a:xfrm>
            <a:off x="3582723" y="1723302"/>
            <a:ext cx="2084720" cy="29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Clr>
                <a:srgbClr val="0B906D"/>
              </a:buClr>
              <a:buSzPct val="120000"/>
            </a:pPr>
            <a:r>
              <a:rPr lang="en-US" sz="1400" b="1" u="sng" dirty="0">
                <a:solidFill>
                  <a:srgbClr val="7F7F7F"/>
                </a:solidFill>
                <a:latin typeface="Calibri" panose="020F0502020204030204" pitchFamily="34" charset="0"/>
                <a:cs typeface="Calibri" panose="020F0502020204030204" pitchFamily="34" charset="0"/>
              </a:rPr>
              <a:t>Real World Data</a:t>
            </a:r>
          </a:p>
          <a:p>
            <a:pP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John Lantis,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Clinical</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Marissa Carter, PhD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Research</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Joseph Rolley, MS</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Industry</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K. Dev Verma,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FDA</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BB704296-E3CF-1448-A119-3A96000B3A24}"/>
              </a:ext>
            </a:extLst>
          </p:cNvPr>
          <p:cNvSpPr/>
          <p:nvPr/>
        </p:nvSpPr>
        <p:spPr>
          <a:xfrm>
            <a:off x="6360609" y="1723302"/>
            <a:ext cx="2077480" cy="299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buClr>
                <a:srgbClr val="0B906D"/>
              </a:buClr>
              <a:buSzPct val="120000"/>
            </a:pPr>
            <a:r>
              <a:rPr lang="en-US" sz="1400" b="1" u="sng" dirty="0">
                <a:solidFill>
                  <a:srgbClr val="7F7F7F"/>
                </a:solidFill>
                <a:latin typeface="Calibri" panose="020F0502020204030204" pitchFamily="34" charset="0"/>
                <a:cs typeface="Calibri" panose="020F0502020204030204" pitchFamily="34" charset="0"/>
              </a:rPr>
              <a:t>Gaps</a:t>
            </a:r>
          </a:p>
          <a:p>
            <a:pP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Tom Serena,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Clinical/Research</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William Li,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Clinical/Research</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Randy Schwartz, BA</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Industry</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K. Dev Verma, MD</a:t>
            </a:r>
          </a:p>
          <a:p>
            <a:pPr algn="ctr">
              <a:buClr>
                <a:srgbClr val="0B906D"/>
              </a:buClr>
              <a:buSzPct val="120000"/>
            </a:pPr>
            <a:r>
              <a:rPr lang="en-US" sz="1400" dirty="0">
                <a:solidFill>
                  <a:srgbClr val="7F7F7F"/>
                </a:solidFill>
                <a:latin typeface="Calibri" panose="020F0502020204030204" pitchFamily="34" charset="0"/>
                <a:cs typeface="Calibri" panose="020F0502020204030204" pitchFamily="34" charset="0"/>
              </a:rPr>
              <a:t>FDA</a:t>
            </a:r>
          </a:p>
          <a:p>
            <a:pPr algn="ct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a:p>
            <a:pPr algn="ctr">
              <a:buClr>
                <a:srgbClr val="0B906D"/>
              </a:buClr>
              <a:buSzPct val="120000"/>
            </a:pPr>
            <a:endParaRPr lang="en-US" sz="500" dirty="0">
              <a:solidFill>
                <a:srgbClr val="7F7F7F"/>
              </a:solidFill>
              <a:latin typeface="Calibri" panose="020F0502020204030204" pitchFamily="34" charset="0"/>
              <a:cs typeface="Calibri" panose="020F0502020204030204" pitchFamily="34" charset="0"/>
            </a:endParaRPr>
          </a:p>
          <a:p>
            <a:pPr>
              <a:buClr>
                <a:srgbClr val="0B906D"/>
              </a:buClr>
              <a:buSzPct val="120000"/>
            </a:pPr>
            <a:endParaRPr lang="en-US" sz="1400" dirty="0">
              <a:solidFill>
                <a:srgbClr val="7F7F7F"/>
              </a:solidFill>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FC14ED99-64CC-A347-B556-623561935DCC}"/>
              </a:ext>
            </a:extLst>
          </p:cNvPr>
          <p:cNvSpPr>
            <a:spLocks noGrp="1"/>
          </p:cNvSpPr>
          <p:nvPr>
            <p:ph type="body" sz="quarter" idx="10"/>
          </p:nvPr>
        </p:nvSpPr>
        <p:spPr>
          <a:xfrm>
            <a:off x="574675" y="63060"/>
            <a:ext cx="8171363" cy="1131766"/>
          </a:xfrm>
        </p:spPr>
        <p:txBody>
          <a:bodyPr anchor="t"/>
          <a:lstStyle/>
          <a:p>
            <a:pPr algn="l">
              <a:spcBef>
                <a:spcPts val="0"/>
              </a:spcBef>
            </a:pPr>
            <a:r>
              <a:rPr lang="en-US" sz="3200" dirty="0">
                <a:solidFill>
                  <a:srgbClr val="3397B9"/>
                </a:solidFill>
                <a:latin typeface="Calibri" panose="020F0502020204030204" pitchFamily="34" charset="0"/>
                <a:cs typeface="Calibri" panose="020F0502020204030204" pitchFamily="34" charset="0"/>
              </a:rPr>
              <a:t>REVIEW WORK GROUP ASSIGNMENTS:</a:t>
            </a:r>
          </a:p>
          <a:p>
            <a:pPr algn="l">
              <a:spcBef>
                <a:spcPts val="0"/>
              </a:spcBef>
            </a:pPr>
            <a:r>
              <a:rPr lang="en-US" sz="3200" dirty="0">
                <a:solidFill>
                  <a:srgbClr val="3397B9"/>
                </a:solidFill>
                <a:latin typeface="Calibri" panose="020F0502020204030204" pitchFamily="34" charset="0"/>
                <a:cs typeface="Calibri" panose="020F0502020204030204" pitchFamily="34" charset="0"/>
              </a:rPr>
              <a:t>WORK GROUP CO-CHAIRS</a:t>
            </a:r>
          </a:p>
        </p:txBody>
      </p:sp>
    </p:spTree>
    <p:extLst>
      <p:ext uri="{BB962C8B-B14F-4D97-AF65-F5344CB8AC3E}">
        <p14:creationId xmlns:p14="http://schemas.microsoft.com/office/powerpoint/2010/main" val="286900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4B781F69-1609-F845-A8A5-A120623FB084}"/>
              </a:ext>
            </a:extLst>
          </p:cNvPr>
          <p:cNvSpPr txBox="1">
            <a:spLocks/>
          </p:cNvSpPr>
          <p:nvPr/>
        </p:nvSpPr>
        <p:spPr>
          <a:xfrm>
            <a:off x="569514" y="262692"/>
            <a:ext cx="7998617" cy="42405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solidFill>
                  <a:srgbClr val="3397B9"/>
                </a:solidFill>
                <a:latin typeface="Calibri" panose="020F0502020204030204" pitchFamily="34" charset="0"/>
                <a:cs typeface="Calibri" panose="020F0502020204030204" pitchFamily="34" charset="0"/>
              </a:rPr>
              <a:t>UPCOMING MEETINGS</a:t>
            </a:r>
          </a:p>
        </p:txBody>
      </p:sp>
      <p:pic>
        <p:nvPicPr>
          <p:cNvPr id="7" name="Picture Placeholder 6">
            <a:extLst>
              <a:ext uri="{FF2B5EF4-FFF2-40B4-BE49-F238E27FC236}">
                <a16:creationId xmlns:a16="http://schemas.microsoft.com/office/drawing/2014/main" id="{61C92316-84BE-064F-98C3-836F5B2F53B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0" name="Rectangle 9">
            <a:extLst>
              <a:ext uri="{FF2B5EF4-FFF2-40B4-BE49-F238E27FC236}">
                <a16:creationId xmlns:a16="http://schemas.microsoft.com/office/drawing/2014/main" id="{3DB3404C-A4A5-EF48-87AD-3B57B1A78FDD}"/>
              </a:ext>
            </a:extLst>
          </p:cNvPr>
          <p:cNvSpPr/>
          <p:nvPr/>
        </p:nvSpPr>
        <p:spPr>
          <a:xfrm>
            <a:off x="3952875" y="1219200"/>
            <a:ext cx="4794885" cy="3131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Steering Committee</a:t>
            </a:r>
          </a:p>
          <a:p>
            <a:pPr>
              <a:spcAft>
                <a:spcPts val="600"/>
              </a:spcAft>
              <a:buClr>
                <a:srgbClr val="0B906D"/>
              </a:buClr>
              <a:buSzPct val="120000"/>
            </a:pPr>
            <a:r>
              <a:rPr lang="en-US" sz="1200" dirty="0">
                <a:solidFill>
                  <a:srgbClr val="7F7F7F"/>
                </a:solidFill>
                <a:latin typeface="Calibri" panose="020F0502020204030204" pitchFamily="34" charset="0"/>
                <a:cs typeface="Calibri" panose="020F0502020204030204" pitchFamily="34" charset="0"/>
              </a:rPr>
              <a:t>        </a:t>
            </a:r>
            <a:r>
              <a:rPr lang="en-US" sz="2800" dirty="0">
                <a:solidFill>
                  <a:srgbClr val="7F7F7F"/>
                </a:solidFill>
                <a:latin typeface="Calibri" panose="020F0502020204030204" pitchFamily="34" charset="0"/>
                <a:cs typeface="Calibri" panose="020F0502020204030204" pitchFamily="34" charset="0"/>
              </a:rPr>
              <a:t>July 12, 5:00pm EDT</a:t>
            </a:r>
          </a:p>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Member Meeting</a:t>
            </a:r>
          </a:p>
          <a:p>
            <a:pPr>
              <a:spcAft>
                <a:spcPts val="600"/>
              </a:spcAft>
              <a:buClr>
                <a:srgbClr val="0B906D"/>
              </a:buClr>
              <a:buSzPct val="120000"/>
            </a:pPr>
            <a:r>
              <a:rPr lang="en-US" sz="1200" dirty="0">
                <a:solidFill>
                  <a:srgbClr val="7F7F7F"/>
                </a:solidFill>
                <a:latin typeface="Calibri" panose="020F0502020204030204" pitchFamily="34" charset="0"/>
                <a:cs typeface="Calibri" panose="020F0502020204030204" pitchFamily="34" charset="0"/>
              </a:rPr>
              <a:t>        </a:t>
            </a:r>
            <a:r>
              <a:rPr lang="en-US" sz="2800" dirty="0">
                <a:solidFill>
                  <a:srgbClr val="7F7F7F"/>
                </a:solidFill>
                <a:latin typeface="Calibri" panose="020F0502020204030204" pitchFamily="34" charset="0"/>
                <a:cs typeface="Calibri" panose="020F0502020204030204" pitchFamily="34" charset="0"/>
              </a:rPr>
              <a:t>Late August, TBD</a:t>
            </a:r>
          </a:p>
          <a:p>
            <a:pPr marL="285750" indent="-285750">
              <a:spcAft>
                <a:spcPts val="600"/>
              </a:spcAft>
              <a:buClr>
                <a:srgbClr val="0B906D"/>
              </a:buClr>
              <a:buSzPct val="120000"/>
              <a:buFont typeface="Arial" panose="020B0604020202020204" pitchFamily="34" charset="0"/>
              <a:buChar char="•"/>
            </a:pPr>
            <a:r>
              <a:rPr lang="en-US" sz="2800" dirty="0">
                <a:solidFill>
                  <a:srgbClr val="7F7F7F"/>
                </a:solidFill>
                <a:latin typeface="Calibri" panose="020F0502020204030204" pitchFamily="34" charset="0"/>
                <a:cs typeface="Calibri" panose="020F0502020204030204" pitchFamily="34" charset="0"/>
              </a:rPr>
              <a:t>Work Groups – Start in July based on Chairs’ discretion</a:t>
            </a:r>
          </a:p>
        </p:txBody>
      </p:sp>
    </p:spTree>
    <p:extLst>
      <p:ext uri="{BB962C8B-B14F-4D97-AF65-F5344CB8AC3E}">
        <p14:creationId xmlns:p14="http://schemas.microsoft.com/office/powerpoint/2010/main" val="393103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845A5-6BED-A949-913B-E017759FE286}"/>
              </a:ext>
            </a:extLst>
          </p:cNvPr>
          <p:cNvSpPr/>
          <p:nvPr/>
        </p:nvSpPr>
        <p:spPr>
          <a:xfrm>
            <a:off x="3029527" y="1059694"/>
            <a:ext cx="5718233" cy="3980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spcAft>
                <a:spcPts val="600"/>
              </a:spcAft>
              <a:buClr>
                <a:srgbClr val="0B906D"/>
              </a:buClr>
              <a:buSzPct val="120000"/>
            </a:pPr>
            <a:r>
              <a:rPr lang="en-US" sz="1600" dirty="0">
                <a:solidFill>
                  <a:srgbClr val="7F7F7F"/>
                </a:solidFill>
                <a:latin typeface="Calibri" panose="020F0502020204030204" pitchFamily="34" charset="0"/>
                <a:cs typeface="Calibri" panose="020F0502020204030204" pitchFamily="34" charset="0"/>
              </a:rPr>
              <a:t> </a:t>
            </a:r>
          </a:p>
        </p:txBody>
      </p:sp>
      <p:pic>
        <p:nvPicPr>
          <p:cNvPr id="5" name="Picture Placeholder 4">
            <a:extLst>
              <a:ext uri="{FF2B5EF4-FFF2-40B4-BE49-F238E27FC236}">
                <a16:creationId xmlns:a16="http://schemas.microsoft.com/office/drawing/2014/main" id="{82C72D95-A4D3-0D4B-A8B7-CB260F1C4D1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58618" y="1363859"/>
            <a:ext cx="2701637" cy="2987279"/>
          </a:xfrm>
        </p:spPr>
      </p:pic>
      <p:sp>
        <p:nvSpPr>
          <p:cNvPr id="3" name="Rectangle 2">
            <a:extLst>
              <a:ext uri="{FF2B5EF4-FFF2-40B4-BE49-F238E27FC236}">
                <a16:creationId xmlns:a16="http://schemas.microsoft.com/office/drawing/2014/main" id="{F0A9D538-0BDE-1A41-BB0F-8EE4F87BAEAD}"/>
              </a:ext>
            </a:extLst>
          </p:cNvPr>
          <p:cNvSpPr/>
          <p:nvPr/>
        </p:nvSpPr>
        <p:spPr>
          <a:xfrm>
            <a:off x="3029527" y="1088339"/>
            <a:ext cx="5608287" cy="352404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Those who normally invest at this stage of disease and global need are reluctant to invest in wound care related devices/drugs or biologics</a:t>
            </a:r>
          </a:p>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Lack of confidence in wound care clinical trial outcomes</a:t>
            </a:r>
          </a:p>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510k (or me too) pathway has become the norm</a:t>
            </a:r>
          </a:p>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New novel treatments or diagnostics are in severe decline</a:t>
            </a:r>
          </a:p>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This funding gap is a significant impediment for clinical medicine and research</a:t>
            </a:r>
          </a:p>
          <a:p>
            <a:pPr marL="285750" indent="-285750">
              <a:spcAft>
                <a:spcPts val="600"/>
              </a:spcAft>
              <a:buFont typeface="Arial" panose="020B0604020202020204" pitchFamily="34" charset="0"/>
              <a:buChar char="•"/>
            </a:pPr>
            <a:r>
              <a:rPr lang="en-US" dirty="0">
                <a:solidFill>
                  <a:srgbClr val="7F7F7F"/>
                </a:solidFill>
                <a:latin typeface="Calibri" panose="020F0502020204030204" pitchFamily="34" charset="0"/>
                <a:cs typeface="Calibri" panose="020F0502020204030204" pitchFamily="34" charset="0"/>
              </a:rPr>
              <a:t>Gap identified early as a priority for the WCCC</a:t>
            </a:r>
            <a:endParaRPr lang="en-US" dirty="0"/>
          </a:p>
        </p:txBody>
      </p:sp>
      <p:sp>
        <p:nvSpPr>
          <p:cNvPr id="6" name="Text Placeholder 1">
            <a:extLst>
              <a:ext uri="{FF2B5EF4-FFF2-40B4-BE49-F238E27FC236}">
                <a16:creationId xmlns:a16="http://schemas.microsoft.com/office/drawing/2014/main" id="{D3EBD3E7-C995-5146-B664-B18ABA08DDC9}"/>
              </a:ext>
            </a:extLst>
          </p:cNvPr>
          <p:cNvSpPr txBox="1">
            <a:spLocks/>
          </p:cNvSpPr>
          <p:nvPr/>
        </p:nvSpPr>
        <p:spPr>
          <a:xfrm>
            <a:off x="570708" y="34762"/>
            <a:ext cx="7998617" cy="102493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3200" dirty="0">
                <a:solidFill>
                  <a:srgbClr val="3397B9"/>
                </a:solidFill>
                <a:latin typeface="Calibri" panose="020F0502020204030204" pitchFamily="34" charset="0"/>
                <a:cs typeface="Calibri" panose="020F0502020204030204" pitchFamily="34" charset="0"/>
              </a:rPr>
              <a:t>MEETING GOALS AND OBJECTIVES</a:t>
            </a:r>
          </a:p>
          <a:p>
            <a:pPr marL="0" indent="0">
              <a:lnSpc>
                <a:spcPct val="100000"/>
              </a:lnSpc>
              <a:spcBef>
                <a:spcPts val="0"/>
              </a:spcBef>
              <a:buNone/>
            </a:pPr>
            <a:r>
              <a:rPr lang="en-US" sz="3200" dirty="0">
                <a:solidFill>
                  <a:srgbClr val="3397B9"/>
                </a:solidFill>
                <a:latin typeface="Calibri" panose="020F0502020204030204" pitchFamily="34" charset="0"/>
                <a:cs typeface="Calibri" panose="020F0502020204030204" pitchFamily="34" charset="0"/>
              </a:rPr>
              <a:t>NEGATIVE PERCEPTIONS ABOUT WOUND CARE</a:t>
            </a:r>
          </a:p>
        </p:txBody>
      </p:sp>
    </p:spTree>
    <p:extLst>
      <p:ext uri="{BB962C8B-B14F-4D97-AF65-F5344CB8AC3E}">
        <p14:creationId xmlns:p14="http://schemas.microsoft.com/office/powerpoint/2010/main" val="305079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7B5AC-8B64-7343-908C-E8B987BB2683}"/>
              </a:ext>
            </a:extLst>
          </p:cNvPr>
          <p:cNvSpPr/>
          <p:nvPr/>
        </p:nvSpPr>
        <p:spPr>
          <a:xfrm>
            <a:off x="0" y="4310510"/>
            <a:ext cx="9143999" cy="140449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working in an office&#10;&#10;Description automatically generated with medium confidence">
            <a:extLst>
              <a:ext uri="{FF2B5EF4-FFF2-40B4-BE49-F238E27FC236}">
                <a16:creationId xmlns:a16="http://schemas.microsoft.com/office/drawing/2014/main" id="{437D3A3C-E613-0B44-AE23-0EE2019F9E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9144000" cy="5715000"/>
          </a:xfrm>
          <a:prstGeom prst="rect">
            <a:avLst/>
          </a:prstGeom>
          <a:ln>
            <a:solidFill>
              <a:schemeClr val="bg1"/>
            </a:solidFill>
          </a:ln>
        </p:spPr>
      </p:pic>
      <p:sp>
        <p:nvSpPr>
          <p:cNvPr id="9" name="Rectangle 8">
            <a:extLst>
              <a:ext uri="{FF2B5EF4-FFF2-40B4-BE49-F238E27FC236}">
                <a16:creationId xmlns:a16="http://schemas.microsoft.com/office/drawing/2014/main" id="{0646423C-0B53-EE40-936A-33E879BA3985}"/>
              </a:ext>
            </a:extLst>
          </p:cNvPr>
          <p:cNvSpPr/>
          <p:nvPr/>
        </p:nvSpPr>
        <p:spPr>
          <a:xfrm>
            <a:off x="4572000" y="1763438"/>
            <a:ext cx="3378231" cy="1316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600"/>
              </a:spcAft>
            </a:pPr>
            <a:r>
              <a:rPr lang="en-US" sz="2000" dirty="0">
                <a:solidFill>
                  <a:srgbClr val="3397B9"/>
                </a:solidFill>
              </a:rPr>
              <a:t>QUESTION/ANSWER</a:t>
            </a:r>
          </a:p>
          <a:p>
            <a:pPr algn="ctr">
              <a:spcAft>
                <a:spcPts val="600"/>
              </a:spcAft>
            </a:pPr>
            <a:r>
              <a:rPr lang="en-US" sz="2000" dirty="0">
                <a:solidFill>
                  <a:srgbClr val="3397B9"/>
                </a:solidFill>
                <a:latin typeface="+mj-lt"/>
              </a:rPr>
              <a:t>DISCUSSION</a:t>
            </a:r>
          </a:p>
        </p:txBody>
      </p:sp>
      <p:pic>
        <p:nvPicPr>
          <p:cNvPr id="5" name="Picture 4" descr="Logo, company name&#10;&#10;Description automatically generated">
            <a:extLst>
              <a:ext uri="{FF2B5EF4-FFF2-40B4-BE49-F238E27FC236}">
                <a16:creationId xmlns:a16="http://schemas.microsoft.com/office/drawing/2014/main" id="{F1C96266-6924-CD48-959E-147984F5E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8437" y="4310510"/>
            <a:ext cx="1895824" cy="1404490"/>
          </a:xfrm>
          <a:prstGeom prst="rect">
            <a:avLst/>
          </a:prstGeom>
          <a:effectLst>
            <a:glow rad="88900">
              <a:schemeClr val="bg1">
                <a:alpha val="68000"/>
              </a:schemeClr>
            </a:glow>
          </a:effectLst>
        </p:spPr>
      </p:pic>
      <p:sp>
        <p:nvSpPr>
          <p:cNvPr id="3" name="Rectangle 2">
            <a:extLst>
              <a:ext uri="{FF2B5EF4-FFF2-40B4-BE49-F238E27FC236}">
                <a16:creationId xmlns:a16="http://schemas.microsoft.com/office/drawing/2014/main" id="{A78A471A-CFB9-E043-B26D-900C2A655F4B}"/>
              </a:ext>
            </a:extLst>
          </p:cNvPr>
          <p:cNvSpPr/>
          <p:nvPr/>
        </p:nvSpPr>
        <p:spPr>
          <a:xfrm>
            <a:off x="0" y="5012755"/>
            <a:ext cx="6536655" cy="702245"/>
          </a:xfrm>
          <a:prstGeom prst="rect">
            <a:avLst/>
          </a:prstGeom>
          <a:gradFill flip="none" rotWithShape="1">
            <a:gsLst>
              <a:gs pos="0">
                <a:schemeClr val="accent1">
                  <a:lumMod val="5000"/>
                  <a:lumOff val="95000"/>
                  <a:alpha val="46000"/>
                </a:schemeClr>
              </a:gs>
              <a:gs pos="74000">
                <a:srgbClr val="7F7F7F"/>
              </a:gs>
              <a:gs pos="83000">
                <a:srgbClr val="7F7F7F"/>
              </a:gs>
              <a:gs pos="100000">
                <a:srgbClr val="7F7F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A5A40B6F-F2AB-204F-B2D0-AED800639EE7}"/>
              </a:ext>
            </a:extLst>
          </p:cNvPr>
          <p:cNvGrpSpPr/>
          <p:nvPr/>
        </p:nvGrpSpPr>
        <p:grpSpPr>
          <a:xfrm>
            <a:off x="605180" y="5180182"/>
            <a:ext cx="392430" cy="391795"/>
            <a:chOff x="0" y="0"/>
            <a:chExt cx="392611" cy="392340"/>
          </a:xfrm>
        </p:grpSpPr>
        <p:sp>
          <p:nvSpPr>
            <p:cNvPr id="8" name="Oval 7">
              <a:extLst>
                <a:ext uri="{FF2B5EF4-FFF2-40B4-BE49-F238E27FC236}">
                  <a16:creationId xmlns:a16="http://schemas.microsoft.com/office/drawing/2014/main" id="{CBE5CA7A-436F-EA4B-A080-A8FC14572EF7}"/>
                </a:ext>
              </a:extLst>
            </p:cNvPr>
            <p:cNvSpPr/>
            <p:nvPr/>
          </p:nvSpPr>
          <p:spPr>
            <a:xfrm>
              <a:off x="0" y="0"/>
              <a:ext cx="392611" cy="392340"/>
            </a:xfrm>
            <a:prstGeom prst="ellipse">
              <a:avLst/>
            </a:prstGeom>
            <a:noFill/>
            <a:ln w="19050">
              <a:solidFill>
                <a:srgbClr val="0A90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bg1"/>
                </a:solidFill>
              </a:endParaRPr>
            </a:p>
          </p:txBody>
        </p:sp>
        <p:pic>
          <p:nvPicPr>
            <p:cNvPr id="10" name="Graphic 16">
              <a:extLst>
                <a:ext uri="{FF2B5EF4-FFF2-40B4-BE49-F238E27FC236}">
                  <a16:creationId xmlns:a16="http://schemas.microsoft.com/office/drawing/2014/main" id="{F6BBEF7C-4E33-1140-BD02-5786AAB748D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6200" y="76200"/>
              <a:ext cx="238760" cy="238760"/>
            </a:xfrm>
            <a:prstGeom prst="rect">
              <a:avLst/>
            </a:prstGeom>
          </p:spPr>
        </p:pic>
      </p:grpSp>
      <p:sp>
        <p:nvSpPr>
          <p:cNvPr id="7" name="Text Box 17">
            <a:extLst>
              <a:ext uri="{FF2B5EF4-FFF2-40B4-BE49-F238E27FC236}">
                <a16:creationId xmlns:a16="http://schemas.microsoft.com/office/drawing/2014/main" id="{0AFDB360-8BA3-FF4A-BA9A-4B3D06B5070F}"/>
              </a:ext>
            </a:extLst>
          </p:cNvPr>
          <p:cNvSpPr txBox="1"/>
          <p:nvPr/>
        </p:nvSpPr>
        <p:spPr>
          <a:xfrm>
            <a:off x="1129055" y="5250667"/>
            <a:ext cx="880110" cy="41338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P: 312.201.6771 </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F: 872-282-1010</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ED78997-0826-B145-90BB-E7B294EAEB19}"/>
              </a:ext>
            </a:extLst>
          </p:cNvPr>
          <p:cNvGrpSpPr/>
          <p:nvPr/>
        </p:nvGrpSpPr>
        <p:grpSpPr>
          <a:xfrm>
            <a:off x="2089417" y="5209033"/>
            <a:ext cx="392430" cy="391795"/>
            <a:chOff x="0" y="0"/>
            <a:chExt cx="392470" cy="392199"/>
          </a:xfrm>
        </p:grpSpPr>
        <p:sp>
          <p:nvSpPr>
            <p:cNvPr id="17" name="Oval 16">
              <a:extLst>
                <a:ext uri="{FF2B5EF4-FFF2-40B4-BE49-F238E27FC236}">
                  <a16:creationId xmlns:a16="http://schemas.microsoft.com/office/drawing/2014/main" id="{5C27E597-17A9-DE40-9F8B-C5AD03217087}"/>
                </a:ext>
              </a:extLst>
            </p:cNvPr>
            <p:cNvSpPr/>
            <p:nvPr/>
          </p:nvSpPr>
          <p:spPr>
            <a:xfrm>
              <a:off x="0" y="0"/>
              <a:ext cx="392470" cy="392199"/>
            </a:xfrm>
            <a:prstGeom prst="ellipse">
              <a:avLst/>
            </a:prstGeom>
            <a:noFill/>
            <a:ln w="19050">
              <a:solidFill>
                <a:srgbClr val="0A90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Graphic 21">
              <a:extLst>
                <a:ext uri="{FF2B5EF4-FFF2-40B4-BE49-F238E27FC236}">
                  <a16:creationId xmlns:a16="http://schemas.microsoft.com/office/drawing/2014/main" id="{9DA682F9-58C9-D745-A4C9-65429FFFEE2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49" y="65550"/>
              <a:ext cx="267970" cy="268605"/>
            </a:xfrm>
            <a:prstGeom prst="rect">
              <a:avLst/>
            </a:prstGeom>
          </p:spPr>
        </p:pic>
      </p:grpSp>
      <p:sp>
        <p:nvSpPr>
          <p:cNvPr id="12" name="Text Box 22">
            <a:extLst>
              <a:ext uri="{FF2B5EF4-FFF2-40B4-BE49-F238E27FC236}">
                <a16:creationId xmlns:a16="http://schemas.microsoft.com/office/drawing/2014/main" id="{22E54974-769D-2C4D-976D-CE14F95DB781}"/>
              </a:ext>
            </a:extLst>
          </p:cNvPr>
          <p:cNvSpPr txBox="1"/>
          <p:nvPr/>
        </p:nvSpPr>
        <p:spPr>
          <a:xfrm>
            <a:off x="2617102" y="5245587"/>
            <a:ext cx="1934210" cy="32639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139B James Comeaux Rd, Ste 555</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Lafayette, LA 70508</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D4DBF51-2F86-F948-A863-72C09A4C15D4}"/>
              </a:ext>
            </a:extLst>
          </p:cNvPr>
          <p:cNvGrpSpPr/>
          <p:nvPr/>
        </p:nvGrpSpPr>
        <p:grpSpPr>
          <a:xfrm>
            <a:off x="4467190" y="5237885"/>
            <a:ext cx="392430" cy="391795"/>
            <a:chOff x="0" y="0"/>
            <a:chExt cx="392470" cy="392199"/>
          </a:xfrm>
        </p:grpSpPr>
        <p:sp>
          <p:nvSpPr>
            <p:cNvPr id="15" name="Oval 14">
              <a:extLst>
                <a:ext uri="{FF2B5EF4-FFF2-40B4-BE49-F238E27FC236}">
                  <a16:creationId xmlns:a16="http://schemas.microsoft.com/office/drawing/2014/main" id="{32DBE49C-931B-E849-A920-31DEB743699A}"/>
                </a:ext>
              </a:extLst>
            </p:cNvPr>
            <p:cNvSpPr/>
            <p:nvPr/>
          </p:nvSpPr>
          <p:spPr>
            <a:xfrm>
              <a:off x="0" y="0"/>
              <a:ext cx="392470" cy="392199"/>
            </a:xfrm>
            <a:prstGeom prst="ellipse">
              <a:avLst/>
            </a:prstGeom>
            <a:noFill/>
            <a:ln w="19050">
              <a:solidFill>
                <a:srgbClr val="0A90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a:extLst>
                <a:ext uri="{FF2B5EF4-FFF2-40B4-BE49-F238E27FC236}">
                  <a16:creationId xmlns:a16="http://schemas.microsoft.com/office/drawing/2014/main" id="{EBD211B8-8C20-F445-BAE8-08E978EE67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6200" y="76200"/>
              <a:ext cx="238760" cy="238760"/>
            </a:xfrm>
            <a:prstGeom prst="rect">
              <a:avLst/>
            </a:prstGeom>
          </p:spPr>
        </p:pic>
      </p:grpSp>
      <p:sp>
        <p:nvSpPr>
          <p:cNvPr id="14" name="Text Box 28">
            <a:extLst>
              <a:ext uri="{FF2B5EF4-FFF2-40B4-BE49-F238E27FC236}">
                <a16:creationId xmlns:a16="http://schemas.microsoft.com/office/drawing/2014/main" id="{4F22AAA5-986D-CC4D-A41B-1E3C6BA5D598}"/>
              </a:ext>
            </a:extLst>
          </p:cNvPr>
          <p:cNvSpPr txBox="1"/>
          <p:nvPr/>
        </p:nvSpPr>
        <p:spPr>
          <a:xfrm>
            <a:off x="4994875" y="5245587"/>
            <a:ext cx="1406525" cy="30289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000" b="1" dirty="0" err="1">
                <a:solidFill>
                  <a:schemeClr val="bg1"/>
                </a:solidFill>
                <a:latin typeface="Calibri" panose="020F0502020204030204" pitchFamily="34" charset="0"/>
                <a:ea typeface="Calibri" panose="020F0502020204030204" pitchFamily="34" charset="0"/>
                <a:cs typeface="Arial" panose="020B0604020202020204" pitchFamily="34" charset="0"/>
              </a:rPr>
              <a:t>info@woundcarecc.org</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b="1" dirty="0" err="1">
                <a:solidFill>
                  <a:schemeClr val="bg1"/>
                </a:solidFill>
                <a:latin typeface="Calibri" panose="020F0502020204030204" pitchFamily="34" charset="0"/>
                <a:ea typeface="Calibri" panose="020F0502020204030204" pitchFamily="34" charset="0"/>
                <a:cs typeface="Arial" panose="020B0604020202020204" pitchFamily="34" charset="0"/>
              </a:rPr>
              <a:t>www.woundcarecc.org</a:t>
            </a:r>
            <a:r>
              <a:rPr lang="en-US" sz="1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916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7B94D7D-1A50-0944-A44A-F7FED878C336}"/>
              </a:ext>
            </a:extLst>
          </p:cNvPr>
          <p:cNvSpPr>
            <a:spLocks noGrp="1"/>
          </p:cNvSpPr>
          <p:nvPr>
            <p:ph type="body" sz="quarter" idx="10"/>
          </p:nvPr>
        </p:nvSpPr>
        <p:spPr>
          <a:xfrm>
            <a:off x="569514" y="262692"/>
            <a:ext cx="7998617" cy="424051"/>
          </a:xfrm>
        </p:spPr>
        <p:txBody>
          <a:bodyPr/>
          <a:lstStyle/>
          <a:p>
            <a:pPr algn="l"/>
            <a:r>
              <a:rPr lang="en-US" sz="3200" dirty="0">
                <a:solidFill>
                  <a:srgbClr val="3397B9"/>
                </a:solidFill>
                <a:latin typeface="Calibri" panose="020F0502020204030204" pitchFamily="34" charset="0"/>
                <a:cs typeface="Calibri" panose="020F0502020204030204" pitchFamily="34" charset="0"/>
              </a:rPr>
              <a:t>SPECIAL GUEST SPEAKER</a:t>
            </a:r>
          </a:p>
        </p:txBody>
      </p:sp>
      <p:sp>
        <p:nvSpPr>
          <p:cNvPr id="6" name="Text Placeholder 5">
            <a:extLst>
              <a:ext uri="{FF2B5EF4-FFF2-40B4-BE49-F238E27FC236}">
                <a16:creationId xmlns:a16="http://schemas.microsoft.com/office/drawing/2014/main" id="{8BFC38F5-8189-DB45-9382-7DC8E57CD26C}"/>
              </a:ext>
            </a:extLst>
          </p:cNvPr>
          <p:cNvSpPr>
            <a:spLocks noGrp="1"/>
          </p:cNvSpPr>
          <p:nvPr>
            <p:ph type="body" sz="quarter" idx="11"/>
          </p:nvPr>
        </p:nvSpPr>
        <p:spPr>
          <a:xfrm>
            <a:off x="569514" y="1057275"/>
            <a:ext cx="7923976" cy="2608734"/>
          </a:xfrm>
        </p:spPr>
        <p:txBody>
          <a:bodyPr anchor="t"/>
          <a:lstStyle/>
          <a:p>
            <a:pPr algn="l">
              <a:spcBef>
                <a:spcPts val="0"/>
              </a:spcBef>
            </a:pPr>
            <a:r>
              <a:rPr lang="en-US" sz="2800" dirty="0">
                <a:solidFill>
                  <a:srgbClr val="3397B9"/>
                </a:solidFill>
                <a:latin typeface="Calibri" panose="020F0502020204030204" pitchFamily="34" charset="0"/>
                <a:cs typeface="Calibri" panose="020F0502020204030204" pitchFamily="34" charset="0"/>
              </a:rPr>
              <a:t>Challenges in Raising Funding for Wound Care Product Development</a:t>
            </a:r>
          </a:p>
          <a:p>
            <a:pPr algn="l">
              <a:spcBef>
                <a:spcPts val="0"/>
              </a:spcBef>
            </a:pPr>
            <a:endParaRPr lang="en-US" sz="2800" dirty="0">
              <a:solidFill>
                <a:srgbClr val="7F7F7F"/>
              </a:solidFill>
              <a:latin typeface="Calibri" panose="020F0502020204030204" pitchFamily="34" charset="0"/>
              <a:cs typeface="Calibri" panose="020F0502020204030204" pitchFamily="34" charset="0"/>
            </a:endParaRPr>
          </a:p>
          <a:p>
            <a:pPr algn="l">
              <a:spcBef>
                <a:spcPts val="0"/>
              </a:spcBef>
            </a:pPr>
            <a:r>
              <a:rPr lang="en-US" sz="2800" b="1" dirty="0">
                <a:solidFill>
                  <a:srgbClr val="7F7F7F"/>
                </a:solidFill>
                <a:latin typeface="Calibri" panose="020F0502020204030204" pitchFamily="34" charset="0"/>
                <a:cs typeface="Calibri" panose="020F0502020204030204" pitchFamily="34" charset="0"/>
              </a:rPr>
              <a:t>Howard Walthall, JD</a:t>
            </a:r>
          </a:p>
          <a:p>
            <a:pPr algn="l">
              <a:spcBef>
                <a:spcPts val="0"/>
              </a:spcBef>
            </a:pPr>
            <a:r>
              <a:rPr lang="en-US" sz="2800" dirty="0">
                <a:solidFill>
                  <a:srgbClr val="7F7F7F"/>
                </a:solidFill>
                <a:latin typeface="Calibri" panose="020F0502020204030204" pitchFamily="34" charset="0"/>
                <a:cs typeface="Calibri" panose="020F0502020204030204" pitchFamily="34" charset="0"/>
              </a:rPr>
              <a:t>Founder and CEO, Lumiheal Therapeutics</a:t>
            </a:r>
          </a:p>
        </p:txBody>
      </p:sp>
    </p:spTree>
    <p:extLst>
      <p:ext uri="{BB962C8B-B14F-4D97-AF65-F5344CB8AC3E}">
        <p14:creationId xmlns:p14="http://schemas.microsoft.com/office/powerpoint/2010/main" val="109444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3VwgxP23erPOkSSY.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61RDYURrLoNiyafb.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2AA_nufI5B0emXN2.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McAA006hX0723X5slt3.jp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8575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SpriteIT - SEO Blue - White BG">
      <a:dk1>
        <a:srgbClr val="333333"/>
      </a:dk1>
      <a:lt1>
        <a:srgbClr val="FFFFFF"/>
      </a:lt1>
      <a:dk2>
        <a:srgbClr val="333333"/>
      </a:dk2>
      <a:lt2>
        <a:srgbClr val="FFFFFF"/>
      </a:lt2>
      <a:accent1>
        <a:srgbClr val="267BB8"/>
      </a:accent1>
      <a:accent2>
        <a:srgbClr val="0E6DB1"/>
      </a:accent2>
      <a:accent3>
        <a:srgbClr val="0C619F"/>
      </a:accent3>
      <a:accent4>
        <a:srgbClr val="0B578D"/>
      </a:accent4>
      <a:accent5>
        <a:srgbClr val="094C7B"/>
      </a:accent5>
      <a:accent6>
        <a:srgbClr val="084169"/>
      </a:accent6>
      <a:hlink>
        <a:srgbClr val="333333"/>
      </a:hlink>
      <a:folHlink>
        <a:srgbClr val="333333"/>
      </a:folHlink>
    </a:clrScheme>
    <a:fontScheme name="Startup Theme Font">
      <a:majorFont>
        <a:latin typeface="Roboto Bo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2293</TotalTime>
  <Words>1982</Words>
  <Application>Microsoft Office PowerPoint</Application>
  <PresentationFormat>On-screen Show (16:10)</PresentationFormat>
  <Paragraphs>334</Paragraphs>
  <Slides>40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Georgia</vt:lpstr>
      <vt:lpstr>Roboto</vt:lpstr>
      <vt:lpstr>Roboto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 Conducting Randomized Controlled Trials and Real-world Hybrid Designs in Wound Care</vt:lpstr>
      <vt:lpstr>Background</vt:lpstr>
      <vt:lpstr>Objectives of Study</vt:lpstr>
      <vt:lpstr>Methods (1)</vt:lpstr>
      <vt:lpstr>Methods (2)</vt:lpstr>
      <vt:lpstr>Overall Results</vt:lpstr>
      <vt:lpstr>Blinding, Allocation Concealment and ITT Analysis</vt:lpstr>
      <vt:lpstr>Power Calculations (1)</vt:lpstr>
      <vt:lpstr>Power Calculations (2)</vt:lpstr>
      <vt:lpstr>Multiplicity of Statistical Testing</vt:lpstr>
      <vt:lpstr>Attrition Rates</vt:lpstr>
      <vt:lpstr>Final Thoughts on RCTs</vt:lpstr>
      <vt:lpstr>Background to “real-world” Hybrid Trial Design (I)</vt:lpstr>
      <vt:lpstr>Background to “real-world”Hybrid Trial Design (II)</vt:lpstr>
      <vt:lpstr>Hybrid Trial Design (I)</vt:lpstr>
      <vt:lpstr>What’s Needed?</vt:lpstr>
      <vt:lpstr>What Are the Problems? (I)</vt:lpstr>
      <vt:lpstr>What Are the Problems? (II)</vt:lpstr>
      <vt:lpstr>What Are the Problems? (III)</vt:lpstr>
      <vt:lpstr>Summing Up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 LaFlamme</cp:lastModifiedBy>
  <cp:revision>192</cp:revision>
  <dcterms:created xsi:type="dcterms:W3CDTF">2019-01-08T07:04:47Z</dcterms:created>
  <dcterms:modified xsi:type="dcterms:W3CDTF">2022-04-08T19:22:13Z</dcterms:modified>
</cp:coreProperties>
</file>