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3" r:id="rId1"/>
    <p:sldMasterId id="2147483686" r:id="rId2"/>
    <p:sldMasterId id="2147483697" r:id="rId3"/>
  </p:sldMasterIdLst>
  <p:notesMasterIdLst>
    <p:notesMasterId r:id="rId27"/>
  </p:notesMasterIdLst>
  <p:sldIdLst>
    <p:sldId id="256" r:id="rId4"/>
    <p:sldId id="258" r:id="rId5"/>
    <p:sldId id="1208" r:id="rId6"/>
    <p:sldId id="287" r:id="rId7"/>
    <p:sldId id="1199" r:id="rId8"/>
    <p:sldId id="1200" r:id="rId9"/>
    <p:sldId id="1202" r:id="rId10"/>
    <p:sldId id="1201" r:id="rId11"/>
    <p:sldId id="1203" r:id="rId12"/>
    <p:sldId id="1207" r:id="rId13"/>
    <p:sldId id="1204" r:id="rId14"/>
    <p:sldId id="1212" r:id="rId15"/>
    <p:sldId id="1215" r:id="rId16"/>
    <p:sldId id="1216" r:id="rId17"/>
    <p:sldId id="1205" r:id="rId18"/>
    <p:sldId id="1213" r:id="rId19"/>
    <p:sldId id="1206" r:id="rId20"/>
    <p:sldId id="276" r:id="rId21"/>
    <p:sldId id="508" r:id="rId22"/>
    <p:sldId id="509" r:id="rId23"/>
    <p:sldId id="397" r:id="rId24"/>
    <p:sldId id="531"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Gould" initials="L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86218"/>
  </p:normalViewPr>
  <p:slideViewPr>
    <p:cSldViewPr snapToGrid="0" snapToObjects="1">
      <p:cViewPr varScale="1">
        <p:scale>
          <a:sx n="187" d="100"/>
          <a:sy n="187" d="100"/>
        </p:scale>
        <p:origin x="2272" y="192"/>
      </p:cViewPr>
      <p:guideLst>
        <p:guide orient="horz" pos="2160"/>
        <p:guide pos="3840"/>
      </p:guideLst>
    </p:cSldViewPr>
  </p:slideViewPr>
  <p:notesTextViewPr>
    <p:cViewPr>
      <p:scale>
        <a:sx n="140" d="100"/>
        <a:sy n="140" d="100"/>
      </p:scale>
      <p:origin x="0" y="0"/>
    </p:cViewPr>
  </p:notesTextViewPr>
  <p:sorterViewPr>
    <p:cViewPr>
      <p:scale>
        <a:sx n="200" d="100"/>
        <a:sy n="200" d="100"/>
      </p:scale>
      <p:origin x="0" y="6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03451B-C4FA-4617-BD17-567F1B6A0DF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B24CB2D-058F-4E19-B5A1-62EED176C045}">
      <dgm:prSet/>
      <dgm:spPr/>
      <dgm:t>
        <a:bodyPr/>
        <a:lstStyle/>
        <a:p>
          <a:r>
            <a:rPr lang="en-US" dirty="0"/>
            <a:t>Vickie R. Driver, DPM MS FACFAS</a:t>
          </a:r>
        </a:p>
        <a:p>
          <a:r>
            <a:rPr lang="en-US" dirty="0"/>
            <a:t>Chair</a:t>
          </a:r>
        </a:p>
      </dgm:t>
    </dgm:pt>
    <dgm:pt modelId="{5BAD0EAA-E737-4F51-A71D-C4B7F82CA7CB}" type="parTrans" cxnId="{65BC223B-6392-4C8F-85B3-40815B68EF3A}">
      <dgm:prSet/>
      <dgm:spPr/>
      <dgm:t>
        <a:bodyPr/>
        <a:lstStyle/>
        <a:p>
          <a:endParaRPr lang="en-US"/>
        </a:p>
      </dgm:t>
    </dgm:pt>
    <dgm:pt modelId="{DF77D286-18EA-4469-8C7C-0299D11B39F8}" type="sibTrans" cxnId="{65BC223B-6392-4C8F-85B3-40815B68EF3A}">
      <dgm:prSet/>
      <dgm:spPr/>
      <dgm:t>
        <a:bodyPr/>
        <a:lstStyle/>
        <a:p>
          <a:endParaRPr lang="en-US"/>
        </a:p>
      </dgm:t>
    </dgm:pt>
    <dgm:pt modelId="{14763964-EAC0-499E-B93D-CF9E4FBB5846}">
      <dgm:prSet/>
      <dgm:spPr/>
      <dgm:t>
        <a:bodyPr/>
        <a:lstStyle/>
        <a:p>
          <a:r>
            <a:rPr lang="en-US" dirty="0"/>
            <a:t>Lisa Gould, MD PhD FACS </a:t>
          </a:r>
        </a:p>
        <a:p>
          <a:r>
            <a:rPr lang="en-US" dirty="0"/>
            <a:t>Vice-Chair</a:t>
          </a:r>
        </a:p>
      </dgm:t>
    </dgm:pt>
    <dgm:pt modelId="{502EBFDA-AB02-4A94-91FF-3BC1487F0640}" type="parTrans" cxnId="{69E96601-D32D-40E2-ACBA-5FEC5310754F}">
      <dgm:prSet/>
      <dgm:spPr/>
      <dgm:t>
        <a:bodyPr/>
        <a:lstStyle/>
        <a:p>
          <a:endParaRPr lang="en-US"/>
        </a:p>
      </dgm:t>
    </dgm:pt>
    <dgm:pt modelId="{7EEB7E76-2C38-41C4-A4E9-221BEE2FCB25}" type="sibTrans" cxnId="{69E96601-D32D-40E2-ACBA-5FEC5310754F}">
      <dgm:prSet/>
      <dgm:spPr/>
      <dgm:t>
        <a:bodyPr/>
        <a:lstStyle/>
        <a:p>
          <a:endParaRPr lang="en-US"/>
        </a:p>
      </dgm:t>
    </dgm:pt>
    <dgm:pt modelId="{BE7CCE5C-CA67-4462-962F-2329F87ABF3C}">
      <dgm:prSet/>
      <dgm:spPr/>
      <dgm:t>
        <a:bodyPr/>
        <a:lstStyle/>
        <a:p>
          <a:r>
            <a:rPr lang="en-US" dirty="0"/>
            <a:t>Peggy Dotson, BS RN - Secretary/Treasurer</a:t>
          </a:r>
        </a:p>
      </dgm:t>
    </dgm:pt>
    <dgm:pt modelId="{A591C74A-4923-493C-BE1B-1A506C92A1C8}" type="parTrans" cxnId="{9CADA402-671C-47C8-A4B6-D6ACEAE783D4}">
      <dgm:prSet/>
      <dgm:spPr/>
      <dgm:t>
        <a:bodyPr/>
        <a:lstStyle/>
        <a:p>
          <a:endParaRPr lang="en-US"/>
        </a:p>
      </dgm:t>
    </dgm:pt>
    <dgm:pt modelId="{36AFEF52-A420-4B46-BFC3-66724E0953DD}" type="sibTrans" cxnId="{9CADA402-671C-47C8-A4B6-D6ACEAE783D4}">
      <dgm:prSet/>
      <dgm:spPr/>
      <dgm:t>
        <a:bodyPr/>
        <a:lstStyle/>
        <a:p>
          <a:endParaRPr lang="en-US"/>
        </a:p>
      </dgm:t>
    </dgm:pt>
    <dgm:pt modelId="{D762C1B0-916A-4C36-A268-0560CA5A412B}">
      <dgm:prSet/>
      <dgm:spPr/>
      <dgm:t>
        <a:bodyPr/>
        <a:lstStyle/>
        <a:p>
          <a:r>
            <a:rPr lang="en-US" dirty="0"/>
            <a:t>Brett </a:t>
          </a:r>
          <a:r>
            <a:rPr lang="en-US" dirty="0" err="1"/>
            <a:t>Kopelan</a:t>
          </a:r>
          <a:r>
            <a:rPr lang="en-US" dirty="0"/>
            <a:t>, MBA</a:t>
          </a:r>
        </a:p>
      </dgm:t>
    </dgm:pt>
    <dgm:pt modelId="{06068429-7EC3-471D-A46E-8114CA8EE28E}" type="parTrans" cxnId="{39E97CFB-C956-468E-8B3B-D60B574BD51C}">
      <dgm:prSet/>
      <dgm:spPr/>
      <dgm:t>
        <a:bodyPr/>
        <a:lstStyle/>
        <a:p>
          <a:endParaRPr lang="en-US"/>
        </a:p>
      </dgm:t>
    </dgm:pt>
    <dgm:pt modelId="{6AA5C7B3-1201-4F13-85AD-4AEE09D862BC}" type="sibTrans" cxnId="{39E97CFB-C956-468E-8B3B-D60B574BD51C}">
      <dgm:prSet/>
      <dgm:spPr/>
      <dgm:t>
        <a:bodyPr/>
        <a:lstStyle/>
        <a:p>
          <a:endParaRPr lang="en-US"/>
        </a:p>
      </dgm:t>
    </dgm:pt>
    <dgm:pt modelId="{10953694-3CF3-4743-9288-2E640099C6BC}">
      <dgm:prSet/>
      <dgm:spPr/>
      <dgm:t>
        <a:bodyPr/>
        <a:lstStyle/>
        <a:p>
          <a:r>
            <a:rPr lang="en-US" dirty="0"/>
            <a:t>William W. Li, MD</a:t>
          </a:r>
        </a:p>
      </dgm:t>
    </dgm:pt>
    <dgm:pt modelId="{B6682A8A-4632-4D19-AEB5-83341C2A57F0}" type="parTrans" cxnId="{A1E41BB1-E8BC-45A0-8736-08062609BECF}">
      <dgm:prSet/>
      <dgm:spPr/>
      <dgm:t>
        <a:bodyPr/>
        <a:lstStyle/>
        <a:p>
          <a:endParaRPr lang="en-US"/>
        </a:p>
      </dgm:t>
    </dgm:pt>
    <dgm:pt modelId="{347C8EAE-BEB1-425B-B95B-70535EBF6F56}" type="sibTrans" cxnId="{A1E41BB1-E8BC-45A0-8736-08062609BECF}">
      <dgm:prSet/>
      <dgm:spPr/>
      <dgm:t>
        <a:bodyPr/>
        <a:lstStyle/>
        <a:p>
          <a:endParaRPr lang="en-US"/>
        </a:p>
      </dgm:t>
    </dgm:pt>
    <dgm:pt modelId="{7F90A404-A5A4-46C5-AA4F-3A0A777B0AAD}">
      <dgm:prSet/>
      <dgm:spPr/>
      <dgm:t>
        <a:bodyPr/>
        <a:lstStyle/>
        <a:p>
          <a:r>
            <a:rPr lang="en-US" dirty="0"/>
            <a:t>Patrick McNees, PhD</a:t>
          </a:r>
        </a:p>
      </dgm:t>
    </dgm:pt>
    <dgm:pt modelId="{9E226756-AAE7-4DD9-A948-0A948E5181D4}" type="parTrans" cxnId="{97039425-B09B-4BE5-90A0-BCF9356916C1}">
      <dgm:prSet/>
      <dgm:spPr/>
      <dgm:t>
        <a:bodyPr/>
        <a:lstStyle/>
        <a:p>
          <a:endParaRPr lang="en-US"/>
        </a:p>
      </dgm:t>
    </dgm:pt>
    <dgm:pt modelId="{2631A104-8119-4442-84D0-6B174FD0238C}" type="sibTrans" cxnId="{97039425-B09B-4BE5-90A0-BCF9356916C1}">
      <dgm:prSet/>
      <dgm:spPr/>
      <dgm:t>
        <a:bodyPr/>
        <a:lstStyle/>
        <a:p>
          <a:endParaRPr lang="en-US"/>
        </a:p>
      </dgm:t>
    </dgm:pt>
    <dgm:pt modelId="{4E208A1E-547A-4C36-9240-6DD113AD30AD}">
      <dgm:prSet/>
      <dgm:spPr/>
      <dgm:t>
        <a:bodyPr/>
        <a:lstStyle/>
        <a:p>
          <a:r>
            <a:rPr lang="en-US" dirty="0"/>
            <a:t>William V. </a:t>
          </a:r>
          <a:r>
            <a:rPr lang="en-US" dirty="0" err="1"/>
            <a:t>Padula</a:t>
          </a:r>
          <a:r>
            <a:rPr lang="en-US" dirty="0"/>
            <a:t>, PhD</a:t>
          </a:r>
        </a:p>
      </dgm:t>
    </dgm:pt>
    <dgm:pt modelId="{DE5DE8A0-5EA7-483D-B930-C99BA68782E5}" type="parTrans" cxnId="{5C9600B9-59C2-42EB-AA0B-EC86AD348254}">
      <dgm:prSet/>
      <dgm:spPr/>
      <dgm:t>
        <a:bodyPr/>
        <a:lstStyle/>
        <a:p>
          <a:endParaRPr lang="en-US"/>
        </a:p>
      </dgm:t>
    </dgm:pt>
    <dgm:pt modelId="{4BA39FE5-6F89-4D68-B544-05B7F13DD214}" type="sibTrans" cxnId="{5C9600B9-59C2-42EB-AA0B-EC86AD348254}">
      <dgm:prSet/>
      <dgm:spPr/>
      <dgm:t>
        <a:bodyPr/>
        <a:lstStyle/>
        <a:p>
          <a:endParaRPr lang="en-US"/>
        </a:p>
      </dgm:t>
    </dgm:pt>
    <dgm:pt modelId="{EBC52BBF-3A11-4CB5-9B77-8745DB929BF9}">
      <dgm:prSet/>
      <dgm:spPr/>
      <dgm:t>
        <a:bodyPr/>
        <a:lstStyle/>
        <a:p>
          <a:r>
            <a:rPr lang="en-US" dirty="0"/>
            <a:t>Mary L. Yost, MBA</a:t>
          </a:r>
        </a:p>
      </dgm:t>
    </dgm:pt>
    <dgm:pt modelId="{98026313-9552-4C0C-9393-8632492177A2}" type="parTrans" cxnId="{2A8BD7B9-5224-450C-BBB6-C31309565B0D}">
      <dgm:prSet/>
      <dgm:spPr/>
      <dgm:t>
        <a:bodyPr/>
        <a:lstStyle/>
        <a:p>
          <a:endParaRPr lang="en-US"/>
        </a:p>
      </dgm:t>
    </dgm:pt>
    <dgm:pt modelId="{66583FBB-3133-49DE-A19E-E19B5A0160DF}" type="sibTrans" cxnId="{2A8BD7B9-5224-450C-BBB6-C31309565B0D}">
      <dgm:prSet/>
      <dgm:spPr/>
      <dgm:t>
        <a:bodyPr/>
        <a:lstStyle/>
        <a:p>
          <a:endParaRPr lang="en-US"/>
        </a:p>
      </dgm:t>
    </dgm:pt>
    <dgm:pt modelId="{0DC071FD-F613-FD46-923E-A93123F1B6A8}">
      <dgm:prSet/>
      <dgm:spPr/>
      <dgm:t>
        <a:bodyPr/>
        <a:lstStyle/>
        <a:p>
          <a:r>
            <a:rPr lang="en-US" dirty="0"/>
            <a:t>Dana Davis, MS </a:t>
          </a:r>
          <a:br>
            <a:rPr lang="en-US" dirty="0"/>
          </a:br>
          <a:endParaRPr lang="en-US" dirty="0"/>
        </a:p>
      </dgm:t>
    </dgm:pt>
    <dgm:pt modelId="{17BBF2C5-D51B-B741-931D-455A02073EDC}" type="parTrans" cxnId="{8F4D4314-FD04-3C41-B50B-D9B9A97B6AB0}">
      <dgm:prSet/>
      <dgm:spPr/>
      <dgm:t>
        <a:bodyPr/>
        <a:lstStyle/>
        <a:p>
          <a:endParaRPr lang="en-US"/>
        </a:p>
      </dgm:t>
    </dgm:pt>
    <dgm:pt modelId="{3283C6B8-6FCF-8144-895F-AB06F1E86FD2}" type="sibTrans" cxnId="{8F4D4314-FD04-3C41-B50B-D9B9A97B6AB0}">
      <dgm:prSet/>
      <dgm:spPr/>
      <dgm:t>
        <a:bodyPr/>
        <a:lstStyle/>
        <a:p>
          <a:endParaRPr lang="en-US"/>
        </a:p>
      </dgm:t>
    </dgm:pt>
    <dgm:pt modelId="{58A8539D-CB62-BC4C-AFCF-14A4124BC95F}" type="pres">
      <dgm:prSet presAssocID="{8903451B-C4FA-4617-BD17-567F1B6A0DF2}" presName="diagram" presStyleCnt="0">
        <dgm:presLayoutVars>
          <dgm:dir/>
          <dgm:resizeHandles val="exact"/>
        </dgm:presLayoutVars>
      </dgm:prSet>
      <dgm:spPr/>
    </dgm:pt>
    <dgm:pt modelId="{F4A9193E-FA4C-C747-AD37-F64BFC0E9929}" type="pres">
      <dgm:prSet presAssocID="{CB24CB2D-058F-4E19-B5A1-62EED176C045}" presName="node" presStyleLbl="node1" presStyleIdx="0" presStyleCnt="9" custScaleX="213555" custLinFactNeighborX="-13145" custLinFactNeighborY="3486">
        <dgm:presLayoutVars>
          <dgm:bulletEnabled val="1"/>
        </dgm:presLayoutVars>
      </dgm:prSet>
      <dgm:spPr/>
    </dgm:pt>
    <dgm:pt modelId="{F278DD7B-1A75-D040-8404-F63DFAC74C8D}" type="pres">
      <dgm:prSet presAssocID="{DF77D286-18EA-4469-8C7C-0299D11B39F8}" presName="sibTrans" presStyleCnt="0"/>
      <dgm:spPr/>
    </dgm:pt>
    <dgm:pt modelId="{E484CF56-F3BD-914D-9E4D-F73CB0369231}" type="pres">
      <dgm:prSet presAssocID="{14763964-EAC0-499E-B93D-CF9E4FBB5846}" presName="node" presStyleLbl="node1" presStyleIdx="1" presStyleCnt="9" custScaleX="161849" custLinFactNeighborX="3807" custLinFactNeighborY="-990">
        <dgm:presLayoutVars>
          <dgm:bulletEnabled val="1"/>
        </dgm:presLayoutVars>
      </dgm:prSet>
      <dgm:spPr/>
    </dgm:pt>
    <dgm:pt modelId="{EC2C6080-A0F2-1444-BF22-8CBFCBC30A12}" type="pres">
      <dgm:prSet presAssocID="{7EEB7E76-2C38-41C4-A4E9-221BEE2FCB25}" presName="sibTrans" presStyleCnt="0"/>
      <dgm:spPr/>
    </dgm:pt>
    <dgm:pt modelId="{97456D9B-D5CF-1E4B-AC74-78F51685AD42}" type="pres">
      <dgm:prSet presAssocID="{BE7CCE5C-CA67-4462-962F-2329F87ABF3C}" presName="node" presStyleLbl="node1" presStyleIdx="2" presStyleCnt="9" custScaleX="146180">
        <dgm:presLayoutVars>
          <dgm:bulletEnabled val="1"/>
        </dgm:presLayoutVars>
      </dgm:prSet>
      <dgm:spPr/>
    </dgm:pt>
    <dgm:pt modelId="{68904CE3-C47E-BB45-A258-3920EE7AE2C7}" type="pres">
      <dgm:prSet presAssocID="{36AFEF52-A420-4B46-BFC3-66724E0953DD}" presName="sibTrans" presStyleCnt="0"/>
      <dgm:spPr/>
    </dgm:pt>
    <dgm:pt modelId="{5E815F1B-DCB5-F04C-A2C5-94204D93DBE4}" type="pres">
      <dgm:prSet presAssocID="{D762C1B0-916A-4C36-A268-0560CA5A412B}" presName="node" presStyleLbl="node1" presStyleIdx="3" presStyleCnt="9">
        <dgm:presLayoutVars>
          <dgm:bulletEnabled val="1"/>
        </dgm:presLayoutVars>
      </dgm:prSet>
      <dgm:spPr/>
    </dgm:pt>
    <dgm:pt modelId="{C9B26E4B-F214-C442-9E29-5BB88DCF2387}" type="pres">
      <dgm:prSet presAssocID="{6AA5C7B3-1201-4F13-85AD-4AEE09D862BC}" presName="sibTrans" presStyleCnt="0"/>
      <dgm:spPr/>
    </dgm:pt>
    <dgm:pt modelId="{7ED51D2F-2FA7-6843-993C-F0FF37223E7B}" type="pres">
      <dgm:prSet presAssocID="{10953694-3CF3-4743-9288-2E640099C6BC}" presName="node" presStyleLbl="node1" presStyleIdx="4" presStyleCnt="9">
        <dgm:presLayoutVars>
          <dgm:bulletEnabled val="1"/>
        </dgm:presLayoutVars>
      </dgm:prSet>
      <dgm:spPr/>
    </dgm:pt>
    <dgm:pt modelId="{328529AC-6F04-1D47-B7EA-A808FF601281}" type="pres">
      <dgm:prSet presAssocID="{347C8EAE-BEB1-425B-B95B-70535EBF6F56}" presName="sibTrans" presStyleCnt="0"/>
      <dgm:spPr/>
    </dgm:pt>
    <dgm:pt modelId="{858A1639-607F-8A40-8492-953E4B28978C}" type="pres">
      <dgm:prSet presAssocID="{7F90A404-A5A4-46C5-AA4F-3A0A777B0AAD}" presName="node" presStyleLbl="node1" presStyleIdx="5" presStyleCnt="9" custScaleX="101869">
        <dgm:presLayoutVars>
          <dgm:bulletEnabled val="1"/>
        </dgm:presLayoutVars>
      </dgm:prSet>
      <dgm:spPr/>
    </dgm:pt>
    <dgm:pt modelId="{65779E69-FA47-2044-A40E-EB3A6C304177}" type="pres">
      <dgm:prSet presAssocID="{2631A104-8119-4442-84D0-6B174FD0238C}" presName="sibTrans" presStyleCnt="0"/>
      <dgm:spPr/>
    </dgm:pt>
    <dgm:pt modelId="{4B618AE8-E9C4-8F40-8FF3-95E0C154A3F9}" type="pres">
      <dgm:prSet presAssocID="{4E208A1E-547A-4C36-9240-6DD113AD30AD}" presName="node" presStyleLbl="node1" presStyleIdx="6" presStyleCnt="9">
        <dgm:presLayoutVars>
          <dgm:bulletEnabled val="1"/>
        </dgm:presLayoutVars>
      </dgm:prSet>
      <dgm:spPr/>
    </dgm:pt>
    <dgm:pt modelId="{F8063623-87B5-CF4E-BDCD-571DE37BBB24}" type="pres">
      <dgm:prSet presAssocID="{4BA39FE5-6F89-4D68-B544-05B7F13DD214}" presName="sibTrans" presStyleCnt="0"/>
      <dgm:spPr/>
    </dgm:pt>
    <dgm:pt modelId="{76C47E7F-FC60-EC4F-B0ED-DFBB12A41FC7}" type="pres">
      <dgm:prSet presAssocID="{EBC52BBF-3A11-4CB5-9B77-8745DB929BF9}" presName="node" presStyleLbl="node1" presStyleIdx="7" presStyleCnt="9">
        <dgm:presLayoutVars>
          <dgm:bulletEnabled val="1"/>
        </dgm:presLayoutVars>
      </dgm:prSet>
      <dgm:spPr/>
    </dgm:pt>
    <dgm:pt modelId="{5B8196F8-8838-5340-925D-3B3CDAC73631}" type="pres">
      <dgm:prSet presAssocID="{66583FBB-3133-49DE-A19E-E19B5A0160DF}" presName="sibTrans" presStyleCnt="0"/>
      <dgm:spPr/>
    </dgm:pt>
    <dgm:pt modelId="{F9522C0C-6BB4-9143-9F47-82F01198F670}" type="pres">
      <dgm:prSet presAssocID="{0DC071FD-F613-FD46-923E-A93123F1B6A8}" presName="node" presStyleLbl="node1" presStyleIdx="8" presStyleCnt="9" custLinFactNeighborY="110">
        <dgm:presLayoutVars>
          <dgm:bulletEnabled val="1"/>
        </dgm:presLayoutVars>
      </dgm:prSet>
      <dgm:spPr/>
    </dgm:pt>
  </dgm:ptLst>
  <dgm:cxnLst>
    <dgm:cxn modelId="{69E96601-D32D-40E2-ACBA-5FEC5310754F}" srcId="{8903451B-C4FA-4617-BD17-567F1B6A0DF2}" destId="{14763964-EAC0-499E-B93D-CF9E4FBB5846}" srcOrd="1" destOrd="0" parTransId="{502EBFDA-AB02-4A94-91FF-3BC1487F0640}" sibTransId="{7EEB7E76-2C38-41C4-A4E9-221BEE2FCB25}"/>
    <dgm:cxn modelId="{9CADA402-671C-47C8-A4B6-D6ACEAE783D4}" srcId="{8903451B-C4FA-4617-BD17-567F1B6A0DF2}" destId="{BE7CCE5C-CA67-4462-962F-2329F87ABF3C}" srcOrd="2" destOrd="0" parTransId="{A591C74A-4923-493C-BE1B-1A506C92A1C8}" sibTransId="{36AFEF52-A420-4B46-BFC3-66724E0953DD}"/>
    <dgm:cxn modelId="{682ED712-8907-9C4E-8F32-D7C816F40C68}" type="presOf" srcId="{BE7CCE5C-CA67-4462-962F-2329F87ABF3C}" destId="{97456D9B-D5CF-1E4B-AC74-78F51685AD42}" srcOrd="0" destOrd="0" presId="urn:microsoft.com/office/officeart/2005/8/layout/default"/>
    <dgm:cxn modelId="{8F4D4314-FD04-3C41-B50B-D9B9A97B6AB0}" srcId="{8903451B-C4FA-4617-BD17-567F1B6A0DF2}" destId="{0DC071FD-F613-FD46-923E-A93123F1B6A8}" srcOrd="8" destOrd="0" parTransId="{17BBF2C5-D51B-B741-931D-455A02073EDC}" sibTransId="{3283C6B8-6FCF-8144-895F-AB06F1E86FD2}"/>
    <dgm:cxn modelId="{A03C8C14-E262-EA46-978E-B81C7A9C6BE4}" type="presOf" srcId="{14763964-EAC0-499E-B93D-CF9E4FBB5846}" destId="{E484CF56-F3BD-914D-9E4D-F73CB0369231}" srcOrd="0" destOrd="0" presId="urn:microsoft.com/office/officeart/2005/8/layout/default"/>
    <dgm:cxn modelId="{7BC08F22-5452-9343-BA25-C761B882C749}" type="presOf" srcId="{4E208A1E-547A-4C36-9240-6DD113AD30AD}" destId="{4B618AE8-E9C4-8F40-8FF3-95E0C154A3F9}" srcOrd="0" destOrd="0" presId="urn:microsoft.com/office/officeart/2005/8/layout/default"/>
    <dgm:cxn modelId="{97039425-B09B-4BE5-90A0-BCF9356916C1}" srcId="{8903451B-C4FA-4617-BD17-567F1B6A0DF2}" destId="{7F90A404-A5A4-46C5-AA4F-3A0A777B0AAD}" srcOrd="5" destOrd="0" parTransId="{9E226756-AAE7-4DD9-A948-0A948E5181D4}" sibTransId="{2631A104-8119-4442-84D0-6B174FD0238C}"/>
    <dgm:cxn modelId="{65BC223B-6392-4C8F-85B3-40815B68EF3A}" srcId="{8903451B-C4FA-4617-BD17-567F1B6A0DF2}" destId="{CB24CB2D-058F-4E19-B5A1-62EED176C045}" srcOrd="0" destOrd="0" parTransId="{5BAD0EAA-E737-4F51-A71D-C4B7F82CA7CB}" sibTransId="{DF77D286-18EA-4469-8C7C-0299D11B39F8}"/>
    <dgm:cxn modelId="{4A71D05E-6DC7-6A42-9812-2E25C87FADFF}" type="presOf" srcId="{0DC071FD-F613-FD46-923E-A93123F1B6A8}" destId="{F9522C0C-6BB4-9143-9F47-82F01198F670}" srcOrd="0" destOrd="0" presId="urn:microsoft.com/office/officeart/2005/8/layout/default"/>
    <dgm:cxn modelId="{86223E8A-A2F3-1E42-8189-7DFA7C46AF25}" type="presOf" srcId="{7F90A404-A5A4-46C5-AA4F-3A0A777B0AAD}" destId="{858A1639-607F-8A40-8492-953E4B28978C}" srcOrd="0" destOrd="0" presId="urn:microsoft.com/office/officeart/2005/8/layout/default"/>
    <dgm:cxn modelId="{44A97A8E-EF2E-2746-B16E-10E6BBF6B422}" type="presOf" srcId="{10953694-3CF3-4743-9288-2E640099C6BC}" destId="{7ED51D2F-2FA7-6843-993C-F0FF37223E7B}" srcOrd="0" destOrd="0" presId="urn:microsoft.com/office/officeart/2005/8/layout/default"/>
    <dgm:cxn modelId="{A1E41BB1-E8BC-45A0-8736-08062609BECF}" srcId="{8903451B-C4FA-4617-BD17-567F1B6A0DF2}" destId="{10953694-3CF3-4743-9288-2E640099C6BC}" srcOrd="4" destOrd="0" parTransId="{B6682A8A-4632-4D19-AEB5-83341C2A57F0}" sibTransId="{347C8EAE-BEB1-425B-B95B-70535EBF6F56}"/>
    <dgm:cxn modelId="{5C9600B9-59C2-42EB-AA0B-EC86AD348254}" srcId="{8903451B-C4FA-4617-BD17-567F1B6A0DF2}" destId="{4E208A1E-547A-4C36-9240-6DD113AD30AD}" srcOrd="6" destOrd="0" parTransId="{DE5DE8A0-5EA7-483D-B930-C99BA68782E5}" sibTransId="{4BA39FE5-6F89-4D68-B544-05B7F13DD214}"/>
    <dgm:cxn modelId="{2A8BD7B9-5224-450C-BBB6-C31309565B0D}" srcId="{8903451B-C4FA-4617-BD17-567F1B6A0DF2}" destId="{EBC52BBF-3A11-4CB5-9B77-8745DB929BF9}" srcOrd="7" destOrd="0" parTransId="{98026313-9552-4C0C-9393-8632492177A2}" sibTransId="{66583FBB-3133-49DE-A19E-E19B5A0160DF}"/>
    <dgm:cxn modelId="{4AECF5D8-BC0F-924C-890C-CE65CBB999A2}" type="presOf" srcId="{EBC52BBF-3A11-4CB5-9B77-8745DB929BF9}" destId="{76C47E7F-FC60-EC4F-B0ED-DFBB12A41FC7}" srcOrd="0" destOrd="0" presId="urn:microsoft.com/office/officeart/2005/8/layout/default"/>
    <dgm:cxn modelId="{806D89D9-9F36-F846-9B4C-E1B396A2683E}" type="presOf" srcId="{8903451B-C4FA-4617-BD17-567F1B6A0DF2}" destId="{58A8539D-CB62-BC4C-AFCF-14A4124BC95F}" srcOrd="0" destOrd="0" presId="urn:microsoft.com/office/officeart/2005/8/layout/default"/>
    <dgm:cxn modelId="{EF06C6EC-BF23-3946-BE97-7B32FCD68A89}" type="presOf" srcId="{D762C1B0-916A-4C36-A268-0560CA5A412B}" destId="{5E815F1B-DCB5-F04C-A2C5-94204D93DBE4}" srcOrd="0" destOrd="0" presId="urn:microsoft.com/office/officeart/2005/8/layout/default"/>
    <dgm:cxn modelId="{39E97CFB-C956-468E-8B3B-D60B574BD51C}" srcId="{8903451B-C4FA-4617-BD17-567F1B6A0DF2}" destId="{D762C1B0-916A-4C36-A268-0560CA5A412B}" srcOrd="3" destOrd="0" parTransId="{06068429-7EC3-471D-A46E-8114CA8EE28E}" sibTransId="{6AA5C7B3-1201-4F13-85AD-4AEE09D862BC}"/>
    <dgm:cxn modelId="{F01CCCFB-7E21-4D43-84BB-71B7CC775173}" type="presOf" srcId="{CB24CB2D-058F-4E19-B5A1-62EED176C045}" destId="{F4A9193E-FA4C-C747-AD37-F64BFC0E9929}" srcOrd="0" destOrd="0" presId="urn:microsoft.com/office/officeart/2005/8/layout/default"/>
    <dgm:cxn modelId="{17A3880F-4F82-7840-8E7C-779B5CFC60A7}" type="presParOf" srcId="{58A8539D-CB62-BC4C-AFCF-14A4124BC95F}" destId="{F4A9193E-FA4C-C747-AD37-F64BFC0E9929}" srcOrd="0" destOrd="0" presId="urn:microsoft.com/office/officeart/2005/8/layout/default"/>
    <dgm:cxn modelId="{A054E817-2709-A04C-9BCE-B2D41368BCD0}" type="presParOf" srcId="{58A8539D-CB62-BC4C-AFCF-14A4124BC95F}" destId="{F278DD7B-1A75-D040-8404-F63DFAC74C8D}" srcOrd="1" destOrd="0" presId="urn:microsoft.com/office/officeart/2005/8/layout/default"/>
    <dgm:cxn modelId="{3945E11A-1400-6C49-8CBA-C4E89BAD00E8}" type="presParOf" srcId="{58A8539D-CB62-BC4C-AFCF-14A4124BC95F}" destId="{E484CF56-F3BD-914D-9E4D-F73CB0369231}" srcOrd="2" destOrd="0" presId="urn:microsoft.com/office/officeart/2005/8/layout/default"/>
    <dgm:cxn modelId="{19A28B2D-EBEC-984D-AC8D-BCA65A46F8A4}" type="presParOf" srcId="{58A8539D-CB62-BC4C-AFCF-14A4124BC95F}" destId="{EC2C6080-A0F2-1444-BF22-8CBFCBC30A12}" srcOrd="3" destOrd="0" presId="urn:microsoft.com/office/officeart/2005/8/layout/default"/>
    <dgm:cxn modelId="{82677C42-9779-0547-AC18-0BD0A023F339}" type="presParOf" srcId="{58A8539D-CB62-BC4C-AFCF-14A4124BC95F}" destId="{97456D9B-D5CF-1E4B-AC74-78F51685AD42}" srcOrd="4" destOrd="0" presId="urn:microsoft.com/office/officeart/2005/8/layout/default"/>
    <dgm:cxn modelId="{5BC25849-DC5F-A84D-B780-25FBB3363D04}" type="presParOf" srcId="{58A8539D-CB62-BC4C-AFCF-14A4124BC95F}" destId="{68904CE3-C47E-BB45-A258-3920EE7AE2C7}" srcOrd="5" destOrd="0" presId="urn:microsoft.com/office/officeart/2005/8/layout/default"/>
    <dgm:cxn modelId="{E02D8949-693F-1B46-93A2-195D3D31164A}" type="presParOf" srcId="{58A8539D-CB62-BC4C-AFCF-14A4124BC95F}" destId="{5E815F1B-DCB5-F04C-A2C5-94204D93DBE4}" srcOrd="6" destOrd="0" presId="urn:microsoft.com/office/officeart/2005/8/layout/default"/>
    <dgm:cxn modelId="{63F1B0B6-345F-B245-B65D-2A739AC338CF}" type="presParOf" srcId="{58A8539D-CB62-BC4C-AFCF-14A4124BC95F}" destId="{C9B26E4B-F214-C442-9E29-5BB88DCF2387}" srcOrd="7" destOrd="0" presId="urn:microsoft.com/office/officeart/2005/8/layout/default"/>
    <dgm:cxn modelId="{18D89A69-FE43-9A4F-B4BC-82B205F5AD9C}" type="presParOf" srcId="{58A8539D-CB62-BC4C-AFCF-14A4124BC95F}" destId="{7ED51D2F-2FA7-6843-993C-F0FF37223E7B}" srcOrd="8" destOrd="0" presId="urn:microsoft.com/office/officeart/2005/8/layout/default"/>
    <dgm:cxn modelId="{76780344-C517-5841-B290-E0A13F6FF0F0}" type="presParOf" srcId="{58A8539D-CB62-BC4C-AFCF-14A4124BC95F}" destId="{328529AC-6F04-1D47-B7EA-A808FF601281}" srcOrd="9" destOrd="0" presId="urn:microsoft.com/office/officeart/2005/8/layout/default"/>
    <dgm:cxn modelId="{5166E43F-A269-6F4D-B732-5F45C028731D}" type="presParOf" srcId="{58A8539D-CB62-BC4C-AFCF-14A4124BC95F}" destId="{858A1639-607F-8A40-8492-953E4B28978C}" srcOrd="10" destOrd="0" presId="urn:microsoft.com/office/officeart/2005/8/layout/default"/>
    <dgm:cxn modelId="{75903D40-BE0A-2F4D-8A5F-8B7E1A53F743}" type="presParOf" srcId="{58A8539D-CB62-BC4C-AFCF-14A4124BC95F}" destId="{65779E69-FA47-2044-A40E-EB3A6C304177}" srcOrd="11" destOrd="0" presId="urn:microsoft.com/office/officeart/2005/8/layout/default"/>
    <dgm:cxn modelId="{71629F8E-740C-C748-B1D0-093696149AC3}" type="presParOf" srcId="{58A8539D-CB62-BC4C-AFCF-14A4124BC95F}" destId="{4B618AE8-E9C4-8F40-8FF3-95E0C154A3F9}" srcOrd="12" destOrd="0" presId="urn:microsoft.com/office/officeart/2005/8/layout/default"/>
    <dgm:cxn modelId="{5861F1B1-E149-394A-94D2-00130DC2CAAF}" type="presParOf" srcId="{58A8539D-CB62-BC4C-AFCF-14A4124BC95F}" destId="{F8063623-87B5-CF4E-BDCD-571DE37BBB24}" srcOrd="13" destOrd="0" presId="urn:microsoft.com/office/officeart/2005/8/layout/default"/>
    <dgm:cxn modelId="{FEE9EA36-0F3C-D344-A80E-AAFEBE536BD1}" type="presParOf" srcId="{58A8539D-CB62-BC4C-AFCF-14A4124BC95F}" destId="{76C47E7F-FC60-EC4F-B0ED-DFBB12A41FC7}" srcOrd="14" destOrd="0" presId="urn:microsoft.com/office/officeart/2005/8/layout/default"/>
    <dgm:cxn modelId="{67C53AF0-EF76-6F49-A5B4-13E54E7B9BDD}" type="presParOf" srcId="{58A8539D-CB62-BC4C-AFCF-14A4124BC95F}" destId="{5B8196F8-8838-5340-925D-3B3CDAC73631}" srcOrd="15" destOrd="0" presId="urn:microsoft.com/office/officeart/2005/8/layout/default"/>
    <dgm:cxn modelId="{78DF7BC0-E138-5A4D-8D6E-19548C0942DE}" type="presParOf" srcId="{58A8539D-CB62-BC4C-AFCF-14A4124BC95F}" destId="{F9522C0C-6BB4-9143-9F47-82F01198F670}"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27093-4204-469B-8177-72AD8C8FC2B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850F642-0D68-4D58-9120-11F81DDEF223}">
      <dgm:prSet/>
      <dgm:spPr/>
      <dgm:t>
        <a:bodyPr/>
        <a:lstStyle/>
        <a:p>
          <a:r>
            <a:rPr lang="en-US" dirty="0"/>
            <a:t>Associations</a:t>
          </a:r>
        </a:p>
      </dgm:t>
    </dgm:pt>
    <dgm:pt modelId="{2C5FC44D-6934-49D5-AA5C-A878153CC9D3}" type="parTrans" cxnId="{1FBF75F2-80DB-454D-BC4E-7889134F5DB7}">
      <dgm:prSet/>
      <dgm:spPr/>
      <dgm:t>
        <a:bodyPr/>
        <a:lstStyle/>
        <a:p>
          <a:endParaRPr lang="en-US"/>
        </a:p>
      </dgm:t>
    </dgm:pt>
    <dgm:pt modelId="{25B44C8A-35CD-43DC-B731-86F90F72810C}" type="sibTrans" cxnId="{1FBF75F2-80DB-454D-BC4E-7889134F5DB7}">
      <dgm:prSet/>
      <dgm:spPr/>
      <dgm:t>
        <a:bodyPr/>
        <a:lstStyle/>
        <a:p>
          <a:endParaRPr lang="en-US"/>
        </a:p>
      </dgm:t>
    </dgm:pt>
    <dgm:pt modelId="{EFC90A34-7242-491E-B13D-5FCF00C5176A}">
      <dgm:prSet/>
      <dgm:spPr/>
      <dgm:t>
        <a:bodyPr/>
        <a:lstStyle/>
        <a:p>
          <a:r>
            <a:rPr lang="en-US"/>
            <a:t>Insurance Payors</a:t>
          </a:r>
        </a:p>
      </dgm:t>
    </dgm:pt>
    <dgm:pt modelId="{CBAEA867-B34F-4FDA-90E7-81D00F06A390}" type="parTrans" cxnId="{9606F4F5-DE9F-4804-BC58-D37FD0FF7FCF}">
      <dgm:prSet/>
      <dgm:spPr/>
      <dgm:t>
        <a:bodyPr/>
        <a:lstStyle/>
        <a:p>
          <a:endParaRPr lang="en-US"/>
        </a:p>
      </dgm:t>
    </dgm:pt>
    <dgm:pt modelId="{B1048172-C068-4E98-8DD0-0411F411130D}" type="sibTrans" cxnId="{9606F4F5-DE9F-4804-BC58-D37FD0FF7FCF}">
      <dgm:prSet/>
      <dgm:spPr/>
      <dgm:t>
        <a:bodyPr/>
        <a:lstStyle/>
        <a:p>
          <a:endParaRPr lang="en-US"/>
        </a:p>
      </dgm:t>
    </dgm:pt>
    <dgm:pt modelId="{221B1D73-B3C1-4278-9C7E-EBBF01D77923}">
      <dgm:prSet/>
      <dgm:spPr/>
      <dgm:t>
        <a:bodyPr/>
        <a:lstStyle/>
        <a:p>
          <a:r>
            <a:rPr lang="en-US"/>
            <a:t>Research/Science</a:t>
          </a:r>
        </a:p>
      </dgm:t>
    </dgm:pt>
    <dgm:pt modelId="{25C6D19E-C6BA-4C33-B7F8-06063885157C}" type="parTrans" cxnId="{C62AC1CF-2E4C-4B22-823B-E72C3BE511D0}">
      <dgm:prSet/>
      <dgm:spPr/>
      <dgm:t>
        <a:bodyPr/>
        <a:lstStyle/>
        <a:p>
          <a:endParaRPr lang="en-US"/>
        </a:p>
      </dgm:t>
    </dgm:pt>
    <dgm:pt modelId="{FD5DA0D5-CEA6-487F-BA30-9363C1C50EDE}" type="sibTrans" cxnId="{C62AC1CF-2E4C-4B22-823B-E72C3BE511D0}">
      <dgm:prSet/>
      <dgm:spPr/>
      <dgm:t>
        <a:bodyPr/>
        <a:lstStyle/>
        <a:p>
          <a:endParaRPr lang="en-US"/>
        </a:p>
      </dgm:t>
    </dgm:pt>
    <dgm:pt modelId="{996CEC41-11BF-4A0A-9119-A0A651559F0F}">
      <dgm:prSet/>
      <dgm:spPr/>
      <dgm:t>
        <a:bodyPr/>
        <a:lstStyle/>
        <a:p>
          <a:r>
            <a:rPr lang="en-US" dirty="0"/>
            <a:t>Industry (Device, Biotech and Pharma)</a:t>
          </a:r>
        </a:p>
      </dgm:t>
    </dgm:pt>
    <dgm:pt modelId="{2AF3F5B4-1E74-4DAA-A1C1-F5613504D644}" type="parTrans" cxnId="{AF40C396-5FAD-40C9-B3EA-8EEBFC24C42E}">
      <dgm:prSet/>
      <dgm:spPr/>
      <dgm:t>
        <a:bodyPr/>
        <a:lstStyle/>
        <a:p>
          <a:endParaRPr lang="en-US"/>
        </a:p>
      </dgm:t>
    </dgm:pt>
    <dgm:pt modelId="{635721C3-E24C-4C84-AA37-1F3C9A37BF14}" type="sibTrans" cxnId="{AF40C396-5FAD-40C9-B3EA-8EEBFC24C42E}">
      <dgm:prSet/>
      <dgm:spPr/>
      <dgm:t>
        <a:bodyPr/>
        <a:lstStyle/>
        <a:p>
          <a:endParaRPr lang="en-US"/>
        </a:p>
      </dgm:t>
    </dgm:pt>
    <dgm:pt modelId="{7CCD8F79-EB3A-4BB9-83CA-DE9F30B2BA56}">
      <dgm:prSet/>
      <dgm:spPr/>
      <dgm:t>
        <a:bodyPr/>
        <a:lstStyle/>
        <a:p>
          <a:r>
            <a:rPr lang="en-US"/>
            <a:t>Government/FDA</a:t>
          </a:r>
        </a:p>
      </dgm:t>
    </dgm:pt>
    <dgm:pt modelId="{7B0CF91A-A92A-413D-9496-A064C2B46A3D}" type="parTrans" cxnId="{E48908E1-FBA2-4EAF-9E79-7AC0ECB84972}">
      <dgm:prSet/>
      <dgm:spPr/>
      <dgm:t>
        <a:bodyPr/>
        <a:lstStyle/>
        <a:p>
          <a:endParaRPr lang="en-US"/>
        </a:p>
      </dgm:t>
    </dgm:pt>
    <dgm:pt modelId="{57351788-391B-4697-AE65-690014C4C713}" type="sibTrans" cxnId="{E48908E1-FBA2-4EAF-9E79-7AC0ECB84972}">
      <dgm:prSet/>
      <dgm:spPr/>
      <dgm:t>
        <a:bodyPr/>
        <a:lstStyle/>
        <a:p>
          <a:endParaRPr lang="en-US"/>
        </a:p>
      </dgm:t>
    </dgm:pt>
    <dgm:pt modelId="{A619D5B8-0F29-4708-8CB9-B08193CBFCAC}">
      <dgm:prSet/>
      <dgm:spPr/>
      <dgm:t>
        <a:bodyPr/>
        <a:lstStyle/>
        <a:p>
          <a:r>
            <a:rPr lang="en-US"/>
            <a:t>Clinicians (hospital/clinic/private practice)</a:t>
          </a:r>
        </a:p>
      </dgm:t>
    </dgm:pt>
    <dgm:pt modelId="{60A5A199-FF00-4013-92CE-EA033F5C9233}" type="parTrans" cxnId="{AE195EF7-60E2-4012-B959-E8F8E3B5125B}">
      <dgm:prSet/>
      <dgm:spPr/>
      <dgm:t>
        <a:bodyPr/>
        <a:lstStyle/>
        <a:p>
          <a:endParaRPr lang="en-US"/>
        </a:p>
      </dgm:t>
    </dgm:pt>
    <dgm:pt modelId="{A1EC0122-3F65-4C65-AEDD-92115AE00CAC}" type="sibTrans" cxnId="{AE195EF7-60E2-4012-B959-E8F8E3B5125B}">
      <dgm:prSet/>
      <dgm:spPr/>
      <dgm:t>
        <a:bodyPr/>
        <a:lstStyle/>
        <a:p>
          <a:endParaRPr lang="en-US"/>
        </a:p>
      </dgm:t>
    </dgm:pt>
    <dgm:pt modelId="{EB07648F-5019-4A93-B859-21489041948E}">
      <dgm:prSet/>
      <dgm:spPr/>
      <dgm:t>
        <a:bodyPr/>
        <a:lstStyle/>
        <a:p>
          <a:r>
            <a:rPr lang="en-US"/>
            <a:t>Foundations</a:t>
          </a:r>
        </a:p>
      </dgm:t>
    </dgm:pt>
    <dgm:pt modelId="{01AA04C3-D25B-49E2-BB71-DE8F55C0F700}" type="parTrans" cxnId="{1A32EDE1-912A-4A64-B9BD-E3ABFE562F21}">
      <dgm:prSet/>
      <dgm:spPr/>
      <dgm:t>
        <a:bodyPr/>
        <a:lstStyle/>
        <a:p>
          <a:endParaRPr lang="en-US"/>
        </a:p>
      </dgm:t>
    </dgm:pt>
    <dgm:pt modelId="{B3A4CAAF-6B28-4F32-BDD9-D774EBD2898F}" type="sibTrans" cxnId="{1A32EDE1-912A-4A64-B9BD-E3ABFE562F21}">
      <dgm:prSet/>
      <dgm:spPr/>
      <dgm:t>
        <a:bodyPr/>
        <a:lstStyle/>
        <a:p>
          <a:endParaRPr lang="en-US"/>
        </a:p>
      </dgm:t>
    </dgm:pt>
    <dgm:pt modelId="{F02D7FCC-18C0-4A9E-ACE9-9B5DDFF0D877}">
      <dgm:prSet/>
      <dgm:spPr/>
      <dgm:t>
        <a:bodyPr/>
        <a:lstStyle/>
        <a:p>
          <a:r>
            <a:rPr lang="en-US"/>
            <a:t>Strategic Advisor</a:t>
          </a:r>
        </a:p>
      </dgm:t>
    </dgm:pt>
    <dgm:pt modelId="{FF7DA70A-66AC-46FC-98E8-F7EFA3D456D7}" type="parTrans" cxnId="{39D61D06-B9B7-4135-AE70-A965F65CAE7B}">
      <dgm:prSet/>
      <dgm:spPr/>
      <dgm:t>
        <a:bodyPr/>
        <a:lstStyle/>
        <a:p>
          <a:endParaRPr lang="en-US"/>
        </a:p>
      </dgm:t>
    </dgm:pt>
    <dgm:pt modelId="{5609D809-AA39-479A-B2F8-E1EDFE21A7A6}" type="sibTrans" cxnId="{39D61D06-B9B7-4135-AE70-A965F65CAE7B}">
      <dgm:prSet/>
      <dgm:spPr/>
      <dgm:t>
        <a:bodyPr/>
        <a:lstStyle/>
        <a:p>
          <a:endParaRPr lang="en-US"/>
        </a:p>
      </dgm:t>
    </dgm:pt>
    <dgm:pt modelId="{0E9AE7A2-2580-4B47-86F5-A5CBD1F38F7A}" type="pres">
      <dgm:prSet presAssocID="{51A27093-4204-469B-8177-72AD8C8FC2BB}" presName="diagram" presStyleCnt="0">
        <dgm:presLayoutVars>
          <dgm:dir/>
          <dgm:resizeHandles val="exact"/>
        </dgm:presLayoutVars>
      </dgm:prSet>
      <dgm:spPr/>
    </dgm:pt>
    <dgm:pt modelId="{CCD085C3-FBD2-3D4C-B11F-25AE3C6F688D}" type="pres">
      <dgm:prSet presAssocID="{0850F642-0D68-4D58-9120-11F81DDEF223}" presName="node" presStyleLbl="node1" presStyleIdx="0" presStyleCnt="8">
        <dgm:presLayoutVars>
          <dgm:bulletEnabled val="1"/>
        </dgm:presLayoutVars>
      </dgm:prSet>
      <dgm:spPr/>
    </dgm:pt>
    <dgm:pt modelId="{93A81E85-B9BD-7448-9DE4-D408D7455859}" type="pres">
      <dgm:prSet presAssocID="{25B44C8A-35CD-43DC-B731-86F90F72810C}" presName="sibTrans" presStyleCnt="0"/>
      <dgm:spPr/>
    </dgm:pt>
    <dgm:pt modelId="{EDDF5489-DC33-1844-8231-C115DFD88C52}" type="pres">
      <dgm:prSet presAssocID="{EFC90A34-7242-491E-B13D-5FCF00C5176A}" presName="node" presStyleLbl="node1" presStyleIdx="1" presStyleCnt="8">
        <dgm:presLayoutVars>
          <dgm:bulletEnabled val="1"/>
        </dgm:presLayoutVars>
      </dgm:prSet>
      <dgm:spPr/>
    </dgm:pt>
    <dgm:pt modelId="{872161E1-4AC8-2643-A3D3-E49A250C74B0}" type="pres">
      <dgm:prSet presAssocID="{B1048172-C068-4E98-8DD0-0411F411130D}" presName="sibTrans" presStyleCnt="0"/>
      <dgm:spPr/>
    </dgm:pt>
    <dgm:pt modelId="{F1593288-41F1-3A45-AF6A-29369F19639A}" type="pres">
      <dgm:prSet presAssocID="{221B1D73-B3C1-4278-9C7E-EBBF01D77923}" presName="node" presStyleLbl="node1" presStyleIdx="2" presStyleCnt="8">
        <dgm:presLayoutVars>
          <dgm:bulletEnabled val="1"/>
        </dgm:presLayoutVars>
      </dgm:prSet>
      <dgm:spPr/>
    </dgm:pt>
    <dgm:pt modelId="{3FC08C72-A08E-BA44-998D-C9950CEF1CC6}" type="pres">
      <dgm:prSet presAssocID="{FD5DA0D5-CEA6-487F-BA30-9363C1C50EDE}" presName="sibTrans" presStyleCnt="0"/>
      <dgm:spPr/>
    </dgm:pt>
    <dgm:pt modelId="{8651690B-C7A9-634A-BC8E-D51898ADB132}" type="pres">
      <dgm:prSet presAssocID="{996CEC41-11BF-4A0A-9119-A0A651559F0F}" presName="node" presStyleLbl="node1" presStyleIdx="3" presStyleCnt="8">
        <dgm:presLayoutVars>
          <dgm:bulletEnabled val="1"/>
        </dgm:presLayoutVars>
      </dgm:prSet>
      <dgm:spPr/>
    </dgm:pt>
    <dgm:pt modelId="{AEA37304-3940-5243-A38F-730766BFE5AB}" type="pres">
      <dgm:prSet presAssocID="{635721C3-E24C-4C84-AA37-1F3C9A37BF14}" presName="sibTrans" presStyleCnt="0"/>
      <dgm:spPr/>
    </dgm:pt>
    <dgm:pt modelId="{D7369177-835D-9543-AD1E-842928076ED9}" type="pres">
      <dgm:prSet presAssocID="{7CCD8F79-EB3A-4BB9-83CA-DE9F30B2BA56}" presName="node" presStyleLbl="node1" presStyleIdx="4" presStyleCnt="8">
        <dgm:presLayoutVars>
          <dgm:bulletEnabled val="1"/>
        </dgm:presLayoutVars>
      </dgm:prSet>
      <dgm:spPr/>
    </dgm:pt>
    <dgm:pt modelId="{3BAE5ACF-E3FC-1E49-B799-1E7F361E78A6}" type="pres">
      <dgm:prSet presAssocID="{57351788-391B-4697-AE65-690014C4C713}" presName="sibTrans" presStyleCnt="0"/>
      <dgm:spPr/>
    </dgm:pt>
    <dgm:pt modelId="{48F45D49-F8BD-A149-92A8-0439AB79006C}" type="pres">
      <dgm:prSet presAssocID="{A619D5B8-0F29-4708-8CB9-B08193CBFCAC}" presName="node" presStyleLbl="node1" presStyleIdx="5" presStyleCnt="8">
        <dgm:presLayoutVars>
          <dgm:bulletEnabled val="1"/>
        </dgm:presLayoutVars>
      </dgm:prSet>
      <dgm:spPr/>
    </dgm:pt>
    <dgm:pt modelId="{69068BEB-D29A-1B45-B24C-85B50E617C4F}" type="pres">
      <dgm:prSet presAssocID="{A1EC0122-3F65-4C65-AEDD-92115AE00CAC}" presName="sibTrans" presStyleCnt="0"/>
      <dgm:spPr/>
    </dgm:pt>
    <dgm:pt modelId="{B3D65C29-3CFD-8245-B6CC-E4824BF2F379}" type="pres">
      <dgm:prSet presAssocID="{EB07648F-5019-4A93-B859-21489041948E}" presName="node" presStyleLbl="node1" presStyleIdx="6" presStyleCnt="8">
        <dgm:presLayoutVars>
          <dgm:bulletEnabled val="1"/>
        </dgm:presLayoutVars>
      </dgm:prSet>
      <dgm:spPr/>
    </dgm:pt>
    <dgm:pt modelId="{DE94F06B-D37E-9446-AC5D-D25A1A4C10F8}" type="pres">
      <dgm:prSet presAssocID="{B3A4CAAF-6B28-4F32-BDD9-D774EBD2898F}" presName="sibTrans" presStyleCnt="0"/>
      <dgm:spPr/>
    </dgm:pt>
    <dgm:pt modelId="{69852C02-AE58-7241-9122-67983005A48F}" type="pres">
      <dgm:prSet presAssocID="{F02D7FCC-18C0-4A9E-ACE9-9B5DDFF0D877}" presName="node" presStyleLbl="node1" presStyleIdx="7" presStyleCnt="8">
        <dgm:presLayoutVars>
          <dgm:bulletEnabled val="1"/>
        </dgm:presLayoutVars>
      </dgm:prSet>
      <dgm:spPr/>
    </dgm:pt>
  </dgm:ptLst>
  <dgm:cxnLst>
    <dgm:cxn modelId="{39D61D06-B9B7-4135-AE70-A965F65CAE7B}" srcId="{51A27093-4204-469B-8177-72AD8C8FC2BB}" destId="{F02D7FCC-18C0-4A9E-ACE9-9B5DDFF0D877}" srcOrd="7" destOrd="0" parTransId="{FF7DA70A-66AC-46FC-98E8-F7EFA3D456D7}" sibTransId="{5609D809-AA39-479A-B2F8-E1EDFE21A7A6}"/>
    <dgm:cxn modelId="{48D7D209-F267-E048-A4D4-A785C9A20118}" type="presOf" srcId="{51A27093-4204-469B-8177-72AD8C8FC2BB}" destId="{0E9AE7A2-2580-4B47-86F5-A5CBD1F38F7A}" srcOrd="0" destOrd="0" presId="urn:microsoft.com/office/officeart/2005/8/layout/default"/>
    <dgm:cxn modelId="{82CFEE13-A294-9843-9579-465E44CAACF0}" type="presOf" srcId="{EB07648F-5019-4A93-B859-21489041948E}" destId="{B3D65C29-3CFD-8245-B6CC-E4824BF2F379}" srcOrd="0" destOrd="0" presId="urn:microsoft.com/office/officeart/2005/8/layout/default"/>
    <dgm:cxn modelId="{39E7B958-D6E3-EF4E-A9D3-FD4FD6DBD867}" type="presOf" srcId="{F02D7FCC-18C0-4A9E-ACE9-9B5DDFF0D877}" destId="{69852C02-AE58-7241-9122-67983005A48F}" srcOrd="0" destOrd="0" presId="urn:microsoft.com/office/officeart/2005/8/layout/default"/>
    <dgm:cxn modelId="{AF40C396-5FAD-40C9-B3EA-8EEBFC24C42E}" srcId="{51A27093-4204-469B-8177-72AD8C8FC2BB}" destId="{996CEC41-11BF-4A0A-9119-A0A651559F0F}" srcOrd="3" destOrd="0" parTransId="{2AF3F5B4-1E74-4DAA-A1C1-F5613504D644}" sibTransId="{635721C3-E24C-4C84-AA37-1F3C9A37BF14}"/>
    <dgm:cxn modelId="{3E239CAE-84AB-B649-A1FF-6E0CFA09C917}" type="presOf" srcId="{EFC90A34-7242-491E-B13D-5FCF00C5176A}" destId="{EDDF5489-DC33-1844-8231-C115DFD88C52}" srcOrd="0" destOrd="0" presId="urn:microsoft.com/office/officeart/2005/8/layout/default"/>
    <dgm:cxn modelId="{96D67CB0-D53D-4C44-A352-E136DA003BAF}" type="presOf" srcId="{996CEC41-11BF-4A0A-9119-A0A651559F0F}" destId="{8651690B-C7A9-634A-BC8E-D51898ADB132}" srcOrd="0" destOrd="0" presId="urn:microsoft.com/office/officeart/2005/8/layout/default"/>
    <dgm:cxn modelId="{9B2D05B3-5D68-F44C-AB74-322DDAA3EF0B}" type="presOf" srcId="{0850F642-0D68-4D58-9120-11F81DDEF223}" destId="{CCD085C3-FBD2-3D4C-B11F-25AE3C6F688D}" srcOrd="0" destOrd="0" presId="urn:microsoft.com/office/officeart/2005/8/layout/default"/>
    <dgm:cxn modelId="{C62AC1CF-2E4C-4B22-823B-E72C3BE511D0}" srcId="{51A27093-4204-469B-8177-72AD8C8FC2BB}" destId="{221B1D73-B3C1-4278-9C7E-EBBF01D77923}" srcOrd="2" destOrd="0" parTransId="{25C6D19E-C6BA-4C33-B7F8-06063885157C}" sibTransId="{FD5DA0D5-CEA6-487F-BA30-9363C1C50EDE}"/>
    <dgm:cxn modelId="{59D8DBD6-51E9-9243-8B5A-E699E1603D7D}" type="presOf" srcId="{7CCD8F79-EB3A-4BB9-83CA-DE9F30B2BA56}" destId="{D7369177-835D-9543-AD1E-842928076ED9}" srcOrd="0" destOrd="0" presId="urn:microsoft.com/office/officeart/2005/8/layout/default"/>
    <dgm:cxn modelId="{7125BFDA-E237-5141-B59A-3A993054D2DF}" type="presOf" srcId="{A619D5B8-0F29-4708-8CB9-B08193CBFCAC}" destId="{48F45D49-F8BD-A149-92A8-0439AB79006C}" srcOrd="0" destOrd="0" presId="urn:microsoft.com/office/officeart/2005/8/layout/default"/>
    <dgm:cxn modelId="{E48908E1-FBA2-4EAF-9E79-7AC0ECB84972}" srcId="{51A27093-4204-469B-8177-72AD8C8FC2BB}" destId="{7CCD8F79-EB3A-4BB9-83CA-DE9F30B2BA56}" srcOrd="4" destOrd="0" parTransId="{7B0CF91A-A92A-413D-9496-A064C2B46A3D}" sibTransId="{57351788-391B-4697-AE65-690014C4C713}"/>
    <dgm:cxn modelId="{1A32EDE1-912A-4A64-B9BD-E3ABFE562F21}" srcId="{51A27093-4204-469B-8177-72AD8C8FC2BB}" destId="{EB07648F-5019-4A93-B859-21489041948E}" srcOrd="6" destOrd="0" parTransId="{01AA04C3-D25B-49E2-BB71-DE8F55C0F700}" sibTransId="{B3A4CAAF-6B28-4F32-BDD9-D774EBD2898F}"/>
    <dgm:cxn modelId="{1FBF75F2-80DB-454D-BC4E-7889134F5DB7}" srcId="{51A27093-4204-469B-8177-72AD8C8FC2BB}" destId="{0850F642-0D68-4D58-9120-11F81DDEF223}" srcOrd="0" destOrd="0" parTransId="{2C5FC44D-6934-49D5-AA5C-A878153CC9D3}" sibTransId="{25B44C8A-35CD-43DC-B731-86F90F72810C}"/>
    <dgm:cxn modelId="{9606F4F5-DE9F-4804-BC58-D37FD0FF7FCF}" srcId="{51A27093-4204-469B-8177-72AD8C8FC2BB}" destId="{EFC90A34-7242-491E-B13D-5FCF00C5176A}" srcOrd="1" destOrd="0" parTransId="{CBAEA867-B34F-4FDA-90E7-81D00F06A390}" sibTransId="{B1048172-C068-4E98-8DD0-0411F411130D}"/>
    <dgm:cxn modelId="{AE195EF7-60E2-4012-B959-E8F8E3B5125B}" srcId="{51A27093-4204-469B-8177-72AD8C8FC2BB}" destId="{A619D5B8-0F29-4708-8CB9-B08193CBFCAC}" srcOrd="5" destOrd="0" parTransId="{60A5A199-FF00-4013-92CE-EA033F5C9233}" sibTransId="{A1EC0122-3F65-4C65-AEDD-92115AE00CAC}"/>
    <dgm:cxn modelId="{E86899FA-5F95-3441-829D-6605A36B6C76}" type="presOf" srcId="{221B1D73-B3C1-4278-9C7E-EBBF01D77923}" destId="{F1593288-41F1-3A45-AF6A-29369F19639A}" srcOrd="0" destOrd="0" presId="urn:microsoft.com/office/officeart/2005/8/layout/default"/>
    <dgm:cxn modelId="{27B7A2CD-6D3F-A741-BCDF-120E1E12A968}" type="presParOf" srcId="{0E9AE7A2-2580-4B47-86F5-A5CBD1F38F7A}" destId="{CCD085C3-FBD2-3D4C-B11F-25AE3C6F688D}" srcOrd="0" destOrd="0" presId="urn:microsoft.com/office/officeart/2005/8/layout/default"/>
    <dgm:cxn modelId="{1E782D28-0738-FB4C-907C-0153A5B0A832}" type="presParOf" srcId="{0E9AE7A2-2580-4B47-86F5-A5CBD1F38F7A}" destId="{93A81E85-B9BD-7448-9DE4-D408D7455859}" srcOrd="1" destOrd="0" presId="urn:microsoft.com/office/officeart/2005/8/layout/default"/>
    <dgm:cxn modelId="{FDA4A8FD-03E8-DC43-B508-5DE35C28CC46}" type="presParOf" srcId="{0E9AE7A2-2580-4B47-86F5-A5CBD1F38F7A}" destId="{EDDF5489-DC33-1844-8231-C115DFD88C52}" srcOrd="2" destOrd="0" presId="urn:microsoft.com/office/officeart/2005/8/layout/default"/>
    <dgm:cxn modelId="{5A26F03F-6D46-BF40-8054-9D5F2C2210C7}" type="presParOf" srcId="{0E9AE7A2-2580-4B47-86F5-A5CBD1F38F7A}" destId="{872161E1-4AC8-2643-A3D3-E49A250C74B0}" srcOrd="3" destOrd="0" presId="urn:microsoft.com/office/officeart/2005/8/layout/default"/>
    <dgm:cxn modelId="{39C4027F-D21C-9D4B-867A-4B289FE4FC80}" type="presParOf" srcId="{0E9AE7A2-2580-4B47-86F5-A5CBD1F38F7A}" destId="{F1593288-41F1-3A45-AF6A-29369F19639A}" srcOrd="4" destOrd="0" presId="urn:microsoft.com/office/officeart/2005/8/layout/default"/>
    <dgm:cxn modelId="{AD3F8979-EECF-E840-9220-388F8C610DC8}" type="presParOf" srcId="{0E9AE7A2-2580-4B47-86F5-A5CBD1F38F7A}" destId="{3FC08C72-A08E-BA44-998D-C9950CEF1CC6}" srcOrd="5" destOrd="0" presId="urn:microsoft.com/office/officeart/2005/8/layout/default"/>
    <dgm:cxn modelId="{DB0F52A1-7E23-724A-BC40-9229EF9D3B3C}" type="presParOf" srcId="{0E9AE7A2-2580-4B47-86F5-A5CBD1F38F7A}" destId="{8651690B-C7A9-634A-BC8E-D51898ADB132}" srcOrd="6" destOrd="0" presId="urn:microsoft.com/office/officeart/2005/8/layout/default"/>
    <dgm:cxn modelId="{8E2F87F9-1CDB-1C4B-9E25-DAA53441ED7E}" type="presParOf" srcId="{0E9AE7A2-2580-4B47-86F5-A5CBD1F38F7A}" destId="{AEA37304-3940-5243-A38F-730766BFE5AB}" srcOrd="7" destOrd="0" presId="urn:microsoft.com/office/officeart/2005/8/layout/default"/>
    <dgm:cxn modelId="{EFC9506B-902B-DC49-BCF5-7D5B81A07F95}" type="presParOf" srcId="{0E9AE7A2-2580-4B47-86F5-A5CBD1F38F7A}" destId="{D7369177-835D-9543-AD1E-842928076ED9}" srcOrd="8" destOrd="0" presId="urn:microsoft.com/office/officeart/2005/8/layout/default"/>
    <dgm:cxn modelId="{CBBE0C07-F641-3148-BCFC-EABB62444D03}" type="presParOf" srcId="{0E9AE7A2-2580-4B47-86F5-A5CBD1F38F7A}" destId="{3BAE5ACF-E3FC-1E49-B799-1E7F361E78A6}" srcOrd="9" destOrd="0" presId="urn:microsoft.com/office/officeart/2005/8/layout/default"/>
    <dgm:cxn modelId="{7A98C468-608A-4347-8EB9-B8FB4D0D636E}" type="presParOf" srcId="{0E9AE7A2-2580-4B47-86F5-A5CBD1F38F7A}" destId="{48F45D49-F8BD-A149-92A8-0439AB79006C}" srcOrd="10" destOrd="0" presId="urn:microsoft.com/office/officeart/2005/8/layout/default"/>
    <dgm:cxn modelId="{86787CE2-C793-AA41-B21B-C63BB13A0368}" type="presParOf" srcId="{0E9AE7A2-2580-4B47-86F5-A5CBD1F38F7A}" destId="{69068BEB-D29A-1B45-B24C-85B50E617C4F}" srcOrd="11" destOrd="0" presId="urn:microsoft.com/office/officeart/2005/8/layout/default"/>
    <dgm:cxn modelId="{587884EE-8716-E440-B72D-2FC258DDDC79}" type="presParOf" srcId="{0E9AE7A2-2580-4B47-86F5-A5CBD1F38F7A}" destId="{B3D65C29-3CFD-8245-B6CC-E4824BF2F379}" srcOrd="12" destOrd="0" presId="urn:microsoft.com/office/officeart/2005/8/layout/default"/>
    <dgm:cxn modelId="{E1152705-12AF-AF48-A4E5-82F0377DBDEC}" type="presParOf" srcId="{0E9AE7A2-2580-4B47-86F5-A5CBD1F38F7A}" destId="{DE94F06B-D37E-9446-AC5D-D25A1A4C10F8}" srcOrd="13" destOrd="0" presId="urn:microsoft.com/office/officeart/2005/8/layout/default"/>
    <dgm:cxn modelId="{9462AAB5-7B9A-5C47-9365-91B002E5573E}" type="presParOf" srcId="{0E9AE7A2-2580-4B47-86F5-A5CBD1F38F7A}" destId="{69852C02-AE58-7241-9122-67983005A48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A48059-BDE3-481C-B235-22D56BD7A5B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6EBDA24-9E42-46B3-8FCB-0BC56201C686}">
      <dgm:prSet/>
      <dgm:spPr/>
      <dgm:t>
        <a:bodyPr/>
        <a:lstStyle/>
        <a:p>
          <a:r>
            <a:rPr lang="en-US" dirty="0"/>
            <a:t>Oscar Alvarez, PhD (research) </a:t>
          </a:r>
        </a:p>
      </dgm:t>
    </dgm:pt>
    <dgm:pt modelId="{6A8F427E-6EEE-4649-917D-37845E167624}" type="parTrans" cxnId="{E460F0E3-7249-4EE6-A535-5E9BE9EA47B4}">
      <dgm:prSet/>
      <dgm:spPr/>
      <dgm:t>
        <a:bodyPr/>
        <a:lstStyle/>
        <a:p>
          <a:endParaRPr lang="en-US"/>
        </a:p>
      </dgm:t>
    </dgm:pt>
    <dgm:pt modelId="{275CE8AD-A9F8-4815-BB61-1CEDE9A35445}" type="sibTrans" cxnId="{E460F0E3-7249-4EE6-A535-5E9BE9EA47B4}">
      <dgm:prSet/>
      <dgm:spPr/>
      <dgm:t>
        <a:bodyPr/>
        <a:lstStyle/>
        <a:p>
          <a:endParaRPr lang="en-US"/>
        </a:p>
      </dgm:t>
    </dgm:pt>
    <dgm:pt modelId="{3980E978-6C43-4088-9502-20366737CD04}">
      <dgm:prSet/>
      <dgm:spPr/>
      <dgm:t>
        <a:bodyPr/>
        <a:lstStyle/>
        <a:p>
          <a:r>
            <a:rPr lang="en-US" dirty="0"/>
            <a:t>Charles Andersen MD (clinician)</a:t>
          </a:r>
        </a:p>
      </dgm:t>
    </dgm:pt>
    <dgm:pt modelId="{E902763F-1E17-421F-A715-745FB261B975}" type="parTrans" cxnId="{C005F3BF-D458-495E-9ABA-8BE093CA867A}">
      <dgm:prSet/>
      <dgm:spPr/>
      <dgm:t>
        <a:bodyPr/>
        <a:lstStyle/>
        <a:p>
          <a:endParaRPr lang="en-US"/>
        </a:p>
      </dgm:t>
    </dgm:pt>
    <dgm:pt modelId="{A4D7B317-4E24-4915-B98A-DC6CE8E131DE}" type="sibTrans" cxnId="{C005F3BF-D458-495E-9ABA-8BE093CA867A}">
      <dgm:prSet/>
      <dgm:spPr/>
      <dgm:t>
        <a:bodyPr/>
        <a:lstStyle/>
        <a:p>
          <a:endParaRPr lang="en-US"/>
        </a:p>
      </dgm:t>
    </dgm:pt>
    <dgm:pt modelId="{E8476190-54E3-46FF-BD7A-81998769F0C9}">
      <dgm:prSet/>
      <dgm:spPr/>
      <dgm:t>
        <a:bodyPr/>
        <a:lstStyle/>
        <a:p>
          <a:r>
            <a:rPr lang="en-US"/>
            <a:t>Ruth Bryant, PhD, RN (assoc.)  </a:t>
          </a:r>
        </a:p>
      </dgm:t>
    </dgm:pt>
    <dgm:pt modelId="{D34EC3E3-BFC9-4F53-90E0-170E032279A1}" type="parTrans" cxnId="{4DA1EDBE-5489-4973-886D-30605E29BAD8}">
      <dgm:prSet/>
      <dgm:spPr/>
      <dgm:t>
        <a:bodyPr/>
        <a:lstStyle/>
        <a:p>
          <a:endParaRPr lang="en-US"/>
        </a:p>
      </dgm:t>
    </dgm:pt>
    <dgm:pt modelId="{8F7D8A7E-499D-4D6E-B079-8486AFCB637F}" type="sibTrans" cxnId="{4DA1EDBE-5489-4973-886D-30605E29BAD8}">
      <dgm:prSet/>
      <dgm:spPr/>
      <dgm:t>
        <a:bodyPr/>
        <a:lstStyle/>
        <a:p>
          <a:endParaRPr lang="en-US"/>
        </a:p>
      </dgm:t>
    </dgm:pt>
    <dgm:pt modelId="{3870F26B-7D03-4926-A143-08213A4C830C}">
      <dgm:prSet/>
      <dgm:spPr/>
      <dgm:t>
        <a:bodyPr/>
        <a:lstStyle/>
        <a:p>
          <a:r>
            <a:rPr lang="en-US"/>
            <a:t>Marissa J Carter PhD (research) </a:t>
          </a:r>
        </a:p>
      </dgm:t>
    </dgm:pt>
    <dgm:pt modelId="{8CCD5BD1-66A3-47B8-91C7-B4CD34D35CED}" type="parTrans" cxnId="{47C65057-6369-4432-A37B-FD9994A85C23}">
      <dgm:prSet/>
      <dgm:spPr/>
      <dgm:t>
        <a:bodyPr/>
        <a:lstStyle/>
        <a:p>
          <a:endParaRPr lang="en-US"/>
        </a:p>
      </dgm:t>
    </dgm:pt>
    <dgm:pt modelId="{EFB119F6-E999-4ADC-8D1A-FF37046CDEEC}" type="sibTrans" cxnId="{47C65057-6369-4432-A37B-FD9994A85C23}">
      <dgm:prSet/>
      <dgm:spPr/>
      <dgm:t>
        <a:bodyPr/>
        <a:lstStyle/>
        <a:p>
          <a:endParaRPr lang="en-US"/>
        </a:p>
      </dgm:t>
    </dgm:pt>
    <dgm:pt modelId="{E1144C88-8878-451C-9777-2B71C038E461}">
      <dgm:prSet/>
      <dgm:spPr/>
      <dgm:t>
        <a:bodyPr/>
        <a:lstStyle/>
        <a:p>
          <a:r>
            <a:rPr lang="en-US" dirty="0"/>
            <a:t>Jim Rollins MD, PhD (CMS)</a:t>
          </a:r>
        </a:p>
      </dgm:t>
    </dgm:pt>
    <dgm:pt modelId="{A6882526-441B-4123-AF4E-37FB53A61256}" type="parTrans" cxnId="{F6C89BEB-D508-40B0-A9B6-87F3A07C21A0}">
      <dgm:prSet/>
      <dgm:spPr/>
      <dgm:t>
        <a:bodyPr/>
        <a:lstStyle/>
        <a:p>
          <a:endParaRPr lang="en-US"/>
        </a:p>
      </dgm:t>
    </dgm:pt>
    <dgm:pt modelId="{27688847-8983-469F-8F9D-960A9DE4AE67}" type="sibTrans" cxnId="{F6C89BEB-D508-40B0-A9B6-87F3A07C21A0}">
      <dgm:prSet/>
      <dgm:spPr/>
      <dgm:t>
        <a:bodyPr/>
        <a:lstStyle/>
        <a:p>
          <a:endParaRPr lang="en-US"/>
        </a:p>
      </dgm:t>
    </dgm:pt>
    <dgm:pt modelId="{F6B9F469-A3E5-449B-8E3C-568344173DF5}">
      <dgm:prSet/>
      <dgm:spPr/>
      <dgm:t>
        <a:bodyPr/>
        <a:lstStyle/>
        <a:p>
          <a:r>
            <a:rPr lang="en-US" dirty="0"/>
            <a:t>Brendan Casey, PhD (industry)</a:t>
          </a:r>
        </a:p>
      </dgm:t>
    </dgm:pt>
    <dgm:pt modelId="{4AEE7BD9-AF94-4392-BD07-EE8255FCADAC}" type="parTrans" cxnId="{3818BA55-B489-4F48-9B33-AB5C38359088}">
      <dgm:prSet/>
      <dgm:spPr/>
      <dgm:t>
        <a:bodyPr/>
        <a:lstStyle/>
        <a:p>
          <a:endParaRPr lang="en-US"/>
        </a:p>
      </dgm:t>
    </dgm:pt>
    <dgm:pt modelId="{CCDA04F8-8A52-474B-97D7-F6F52B8B04F2}" type="sibTrans" cxnId="{3818BA55-B489-4F48-9B33-AB5C38359088}">
      <dgm:prSet/>
      <dgm:spPr/>
      <dgm:t>
        <a:bodyPr/>
        <a:lstStyle/>
        <a:p>
          <a:endParaRPr lang="en-US"/>
        </a:p>
      </dgm:t>
    </dgm:pt>
    <dgm:pt modelId="{D8F089DA-E6D8-4DEB-9948-D1216E38E0D1}">
      <dgm:prSet/>
      <dgm:spPr/>
      <dgm:t>
        <a:bodyPr/>
        <a:lstStyle/>
        <a:p>
          <a:r>
            <a:rPr lang="en-US"/>
            <a:t>Gary Gibbons, MD (clinician) </a:t>
          </a:r>
        </a:p>
      </dgm:t>
    </dgm:pt>
    <dgm:pt modelId="{2F5EE706-FC21-4D86-A028-68FF1B223B07}" type="parTrans" cxnId="{F4E60262-082F-4731-B5A7-4E1537330EBF}">
      <dgm:prSet/>
      <dgm:spPr/>
      <dgm:t>
        <a:bodyPr/>
        <a:lstStyle/>
        <a:p>
          <a:endParaRPr lang="en-US"/>
        </a:p>
      </dgm:t>
    </dgm:pt>
    <dgm:pt modelId="{4187DD37-2359-436F-B87F-E6516283F8D2}" type="sibTrans" cxnId="{F4E60262-082F-4731-B5A7-4E1537330EBF}">
      <dgm:prSet/>
      <dgm:spPr/>
      <dgm:t>
        <a:bodyPr/>
        <a:lstStyle/>
        <a:p>
          <a:endParaRPr lang="en-US"/>
        </a:p>
      </dgm:t>
    </dgm:pt>
    <dgm:pt modelId="{0C5D9177-A0B9-4BB7-BC4A-72F80826A28C}">
      <dgm:prSet/>
      <dgm:spPr/>
      <dgm:t>
        <a:bodyPr/>
        <a:lstStyle/>
        <a:p>
          <a:r>
            <a:rPr lang="en-US"/>
            <a:t>Geoffrey Gurtner, MD (assoc.)  </a:t>
          </a:r>
        </a:p>
      </dgm:t>
    </dgm:pt>
    <dgm:pt modelId="{428D0208-5975-411C-AAF8-BDB6B0FF8261}" type="parTrans" cxnId="{11183009-FA76-4FB8-9A8B-6B5DB1ED43B4}">
      <dgm:prSet/>
      <dgm:spPr/>
      <dgm:t>
        <a:bodyPr/>
        <a:lstStyle/>
        <a:p>
          <a:endParaRPr lang="en-US"/>
        </a:p>
      </dgm:t>
    </dgm:pt>
    <dgm:pt modelId="{2B93A011-0A17-48BC-B505-BB9B8F2C7CB8}" type="sibTrans" cxnId="{11183009-FA76-4FB8-9A8B-6B5DB1ED43B4}">
      <dgm:prSet/>
      <dgm:spPr/>
      <dgm:t>
        <a:bodyPr/>
        <a:lstStyle/>
        <a:p>
          <a:endParaRPr lang="en-US"/>
        </a:p>
      </dgm:t>
    </dgm:pt>
    <dgm:pt modelId="{AB2157B9-90D9-4AB2-A72A-E7FB6CB221FF}">
      <dgm:prSet/>
      <dgm:spPr/>
      <dgm:t>
        <a:bodyPr/>
        <a:lstStyle/>
        <a:p>
          <a:r>
            <a:rPr lang="en-US"/>
            <a:t>Marcia Nusgart, RPh (assoc.)</a:t>
          </a:r>
        </a:p>
      </dgm:t>
    </dgm:pt>
    <dgm:pt modelId="{B915EE7D-AA43-473B-B34E-4905EF1F42BB}" type="parTrans" cxnId="{E60EB684-4A53-4324-9DEA-E39A84EEAB9E}">
      <dgm:prSet/>
      <dgm:spPr/>
      <dgm:t>
        <a:bodyPr/>
        <a:lstStyle/>
        <a:p>
          <a:endParaRPr lang="en-US"/>
        </a:p>
      </dgm:t>
    </dgm:pt>
    <dgm:pt modelId="{7E3C3719-26EC-439D-B5C1-B266FE6C6A79}" type="sibTrans" cxnId="{E60EB684-4A53-4324-9DEA-E39A84EEAB9E}">
      <dgm:prSet/>
      <dgm:spPr/>
      <dgm:t>
        <a:bodyPr/>
        <a:lstStyle/>
        <a:p>
          <a:endParaRPr lang="en-US"/>
        </a:p>
      </dgm:t>
    </dgm:pt>
    <dgm:pt modelId="{0B35D8C4-ABCC-476D-8616-ABE603CCF599}">
      <dgm:prSet/>
      <dgm:spPr/>
      <dgm:t>
        <a:bodyPr/>
        <a:lstStyle/>
        <a:p>
          <a:r>
            <a:rPr lang="en-US"/>
            <a:t>Joseph Rolley, MS (Industry)</a:t>
          </a:r>
        </a:p>
      </dgm:t>
    </dgm:pt>
    <dgm:pt modelId="{48880E59-3C1F-4EBC-A4FA-B038C01BD1AA}" type="parTrans" cxnId="{376D1C2A-7F27-481D-8FAC-3DC1ECA57201}">
      <dgm:prSet/>
      <dgm:spPr/>
      <dgm:t>
        <a:bodyPr/>
        <a:lstStyle/>
        <a:p>
          <a:endParaRPr lang="en-US"/>
        </a:p>
      </dgm:t>
    </dgm:pt>
    <dgm:pt modelId="{8C21E3BE-8AE1-4702-874B-06A2BFFDEFBF}" type="sibTrans" cxnId="{376D1C2A-7F27-481D-8FAC-3DC1ECA57201}">
      <dgm:prSet/>
      <dgm:spPr/>
      <dgm:t>
        <a:bodyPr/>
        <a:lstStyle/>
        <a:p>
          <a:endParaRPr lang="en-US"/>
        </a:p>
      </dgm:t>
    </dgm:pt>
    <dgm:pt modelId="{E0B99932-C100-4FE2-B3E6-A9C63F466991}">
      <dgm:prSet/>
      <dgm:spPr/>
      <dgm:t>
        <a:bodyPr/>
        <a:lstStyle/>
        <a:p>
          <a:r>
            <a:rPr lang="en-US"/>
            <a:t>Alisha Oropallo, MD (clinician)</a:t>
          </a:r>
        </a:p>
      </dgm:t>
    </dgm:pt>
    <dgm:pt modelId="{D62C2400-8893-4B69-AE73-11E4AF419439}" type="parTrans" cxnId="{8E228BF3-8222-4222-B6EF-EEA73F539A5D}">
      <dgm:prSet/>
      <dgm:spPr/>
      <dgm:t>
        <a:bodyPr/>
        <a:lstStyle/>
        <a:p>
          <a:endParaRPr lang="en-US"/>
        </a:p>
      </dgm:t>
    </dgm:pt>
    <dgm:pt modelId="{B710F37E-E142-479E-B920-117499087B02}" type="sibTrans" cxnId="{8E228BF3-8222-4222-B6EF-EEA73F539A5D}">
      <dgm:prSet/>
      <dgm:spPr/>
      <dgm:t>
        <a:bodyPr/>
        <a:lstStyle/>
        <a:p>
          <a:endParaRPr lang="en-US"/>
        </a:p>
      </dgm:t>
    </dgm:pt>
    <dgm:pt modelId="{6E93BF5A-C217-4778-A716-A40373054C1F}">
      <dgm:prSet/>
      <dgm:spPr/>
      <dgm:t>
        <a:bodyPr/>
        <a:lstStyle/>
        <a:p>
          <a:r>
            <a:rPr lang="en-US" dirty="0"/>
            <a:t>Randy Schwartz, BA (strategy)</a:t>
          </a:r>
        </a:p>
      </dgm:t>
    </dgm:pt>
    <dgm:pt modelId="{8FFCA239-6E90-4F8F-8C3F-CB897097A157}" type="parTrans" cxnId="{4391487B-FA1A-48CC-B462-4FE353E52FF1}">
      <dgm:prSet/>
      <dgm:spPr/>
      <dgm:t>
        <a:bodyPr/>
        <a:lstStyle/>
        <a:p>
          <a:endParaRPr lang="en-US"/>
        </a:p>
      </dgm:t>
    </dgm:pt>
    <dgm:pt modelId="{67E5D224-7B16-4F08-B202-1A01393C09A1}" type="sibTrans" cxnId="{4391487B-FA1A-48CC-B462-4FE353E52FF1}">
      <dgm:prSet/>
      <dgm:spPr/>
      <dgm:t>
        <a:bodyPr/>
        <a:lstStyle/>
        <a:p>
          <a:endParaRPr lang="en-US"/>
        </a:p>
      </dgm:t>
    </dgm:pt>
    <dgm:pt modelId="{2CC53F17-953F-4CB1-A628-2F25BA0ED6EB}">
      <dgm:prSet/>
      <dgm:spPr/>
      <dgm:t>
        <a:bodyPr/>
        <a:lstStyle/>
        <a:p>
          <a:r>
            <a:rPr lang="en-US" dirty="0"/>
            <a:t>Rob Snyder, DPM, MBA (academia) </a:t>
          </a:r>
        </a:p>
      </dgm:t>
    </dgm:pt>
    <dgm:pt modelId="{0F86AA98-1136-4C46-9052-5C0950C5213A}" type="parTrans" cxnId="{CF6C0905-A491-482A-8042-EF1AAE223C96}">
      <dgm:prSet/>
      <dgm:spPr/>
      <dgm:t>
        <a:bodyPr/>
        <a:lstStyle/>
        <a:p>
          <a:endParaRPr lang="en-US"/>
        </a:p>
      </dgm:t>
    </dgm:pt>
    <dgm:pt modelId="{A77235DA-0076-4966-B2AA-911D79804C7A}" type="sibTrans" cxnId="{CF6C0905-A491-482A-8042-EF1AAE223C96}">
      <dgm:prSet/>
      <dgm:spPr/>
      <dgm:t>
        <a:bodyPr/>
        <a:lstStyle/>
        <a:p>
          <a:endParaRPr lang="en-US"/>
        </a:p>
      </dgm:t>
    </dgm:pt>
    <dgm:pt modelId="{84C79068-539C-4E14-8146-1F4F45C322F3}">
      <dgm:prSet/>
      <dgm:spPr/>
      <dgm:t>
        <a:bodyPr/>
        <a:lstStyle/>
        <a:p>
          <a:r>
            <a:rPr lang="en-US"/>
            <a:t>Marjana Tomic-Canic, PhD (research)</a:t>
          </a:r>
        </a:p>
      </dgm:t>
    </dgm:pt>
    <dgm:pt modelId="{D382EE8E-1790-400B-AE4A-2AEB62817609}" type="parTrans" cxnId="{CE92D665-5A6D-412B-8859-4A1026389DDD}">
      <dgm:prSet/>
      <dgm:spPr/>
      <dgm:t>
        <a:bodyPr/>
        <a:lstStyle/>
        <a:p>
          <a:endParaRPr lang="en-US"/>
        </a:p>
      </dgm:t>
    </dgm:pt>
    <dgm:pt modelId="{35F00034-E22F-42E0-9A97-8839E6930D93}" type="sibTrans" cxnId="{CE92D665-5A6D-412B-8859-4A1026389DDD}">
      <dgm:prSet/>
      <dgm:spPr/>
      <dgm:t>
        <a:bodyPr/>
        <a:lstStyle/>
        <a:p>
          <a:endParaRPr lang="en-US"/>
        </a:p>
      </dgm:t>
    </dgm:pt>
    <dgm:pt modelId="{56B1468B-7F90-45AC-A0A4-F00EF4FDCBE5}">
      <dgm:prSet/>
      <dgm:spPr/>
      <dgm:t>
        <a:bodyPr/>
        <a:lstStyle/>
        <a:p>
          <a:r>
            <a:rPr lang="en-US" dirty="0"/>
            <a:t>K. Dev Verma, MD  (FDA)</a:t>
          </a:r>
        </a:p>
      </dgm:t>
    </dgm:pt>
    <dgm:pt modelId="{E18BEF26-5D14-467C-8C21-27F06929AFF5}" type="parTrans" cxnId="{098814AD-BC25-4A36-82F5-A8D565A2A7C1}">
      <dgm:prSet/>
      <dgm:spPr/>
      <dgm:t>
        <a:bodyPr/>
        <a:lstStyle/>
        <a:p>
          <a:endParaRPr lang="en-US"/>
        </a:p>
      </dgm:t>
    </dgm:pt>
    <dgm:pt modelId="{241CEFE6-1FCD-4256-8FC8-2051789415A7}" type="sibTrans" cxnId="{098814AD-BC25-4A36-82F5-A8D565A2A7C1}">
      <dgm:prSet/>
      <dgm:spPr/>
      <dgm:t>
        <a:bodyPr/>
        <a:lstStyle/>
        <a:p>
          <a:endParaRPr lang="en-US"/>
        </a:p>
      </dgm:t>
    </dgm:pt>
    <dgm:pt modelId="{3C3E40CA-D475-4733-BA1F-59DF76EE9DB9}">
      <dgm:prSet/>
      <dgm:spPr/>
      <dgm:t>
        <a:bodyPr/>
        <a:lstStyle/>
        <a:p>
          <a:r>
            <a:rPr lang="en-US" dirty="0"/>
            <a:t>David </a:t>
          </a:r>
          <a:r>
            <a:rPr lang="en-US" dirty="0" err="1"/>
            <a:t>Alper</a:t>
          </a:r>
          <a:r>
            <a:rPr lang="en-US" dirty="0"/>
            <a:t>, DPM </a:t>
          </a:r>
          <a:r>
            <a:rPr lang="en-US"/>
            <a:t>(clinician)</a:t>
          </a:r>
          <a:endParaRPr lang="en-US" dirty="0"/>
        </a:p>
      </dgm:t>
    </dgm:pt>
    <dgm:pt modelId="{DBD512F7-2067-4B31-975C-BE52A9BC739F}" type="parTrans" cxnId="{857CBC41-1C0D-4AFD-AD33-7A04D9B00C6F}">
      <dgm:prSet/>
      <dgm:spPr/>
    </dgm:pt>
    <dgm:pt modelId="{49C3F407-B0D9-468E-A40E-5967E6CBCBEC}" type="sibTrans" cxnId="{857CBC41-1C0D-4AFD-AD33-7A04D9B00C6F}">
      <dgm:prSet/>
      <dgm:spPr/>
    </dgm:pt>
    <dgm:pt modelId="{9A39AE0E-A9C3-4877-8168-B03825350F88}">
      <dgm:prSet/>
      <dgm:spPr/>
      <dgm:t>
        <a:bodyPr/>
        <a:lstStyle/>
        <a:p>
          <a:r>
            <a:rPr lang="en-US" dirty="0"/>
            <a:t>Thomas Serena, MD (clinician)</a:t>
          </a:r>
        </a:p>
      </dgm:t>
    </dgm:pt>
    <dgm:pt modelId="{4E7ED2C2-E8B7-4915-9551-1E74DE2F98F1}" type="parTrans" cxnId="{BA385C36-D243-46C6-AD33-C3B1DEE1D4D8}">
      <dgm:prSet/>
      <dgm:spPr/>
    </dgm:pt>
    <dgm:pt modelId="{BF1C258F-48D3-4976-A313-FBE2B4A34556}" type="sibTrans" cxnId="{BA385C36-D243-46C6-AD33-C3B1DEE1D4D8}">
      <dgm:prSet/>
      <dgm:spPr/>
    </dgm:pt>
    <dgm:pt modelId="{2B634D4B-5E50-C944-9118-6ACCC1373919}" type="pres">
      <dgm:prSet presAssocID="{15A48059-BDE3-481C-B235-22D56BD7A5B2}" presName="diagram" presStyleCnt="0">
        <dgm:presLayoutVars>
          <dgm:dir/>
          <dgm:resizeHandles val="exact"/>
        </dgm:presLayoutVars>
      </dgm:prSet>
      <dgm:spPr/>
    </dgm:pt>
    <dgm:pt modelId="{E5297B49-FE7B-48C1-B47C-4F0B97699CD2}" type="pres">
      <dgm:prSet presAssocID="{3C3E40CA-D475-4733-BA1F-59DF76EE9DB9}" presName="node" presStyleLbl="node1" presStyleIdx="0" presStyleCnt="17">
        <dgm:presLayoutVars>
          <dgm:bulletEnabled val="1"/>
        </dgm:presLayoutVars>
      </dgm:prSet>
      <dgm:spPr/>
    </dgm:pt>
    <dgm:pt modelId="{46B996AE-2DFF-414C-B349-336134C11162}" type="pres">
      <dgm:prSet presAssocID="{49C3F407-B0D9-468E-A40E-5967E6CBCBEC}" presName="sibTrans" presStyleCnt="0"/>
      <dgm:spPr/>
    </dgm:pt>
    <dgm:pt modelId="{4A518B39-86C3-B343-9407-996C7E2CA498}" type="pres">
      <dgm:prSet presAssocID="{B6EBDA24-9E42-46B3-8FCB-0BC56201C686}" presName="node" presStyleLbl="node1" presStyleIdx="1" presStyleCnt="17">
        <dgm:presLayoutVars>
          <dgm:bulletEnabled val="1"/>
        </dgm:presLayoutVars>
      </dgm:prSet>
      <dgm:spPr/>
    </dgm:pt>
    <dgm:pt modelId="{319AB6B5-094C-A24D-988A-9DED68ABE178}" type="pres">
      <dgm:prSet presAssocID="{275CE8AD-A9F8-4815-BB61-1CEDE9A35445}" presName="sibTrans" presStyleCnt="0"/>
      <dgm:spPr/>
    </dgm:pt>
    <dgm:pt modelId="{4FE2E95F-9EAD-4A42-BB58-7AF5E911E0AE}" type="pres">
      <dgm:prSet presAssocID="{3980E978-6C43-4088-9502-20366737CD04}" presName="node" presStyleLbl="node1" presStyleIdx="2" presStyleCnt="17">
        <dgm:presLayoutVars>
          <dgm:bulletEnabled val="1"/>
        </dgm:presLayoutVars>
      </dgm:prSet>
      <dgm:spPr/>
    </dgm:pt>
    <dgm:pt modelId="{1B61ACD4-9275-1540-9EFE-7974B815592B}" type="pres">
      <dgm:prSet presAssocID="{A4D7B317-4E24-4915-B98A-DC6CE8E131DE}" presName="sibTrans" presStyleCnt="0"/>
      <dgm:spPr/>
    </dgm:pt>
    <dgm:pt modelId="{49AF16FC-509F-C64E-A753-78A5D6971ED3}" type="pres">
      <dgm:prSet presAssocID="{E8476190-54E3-46FF-BD7A-81998769F0C9}" presName="node" presStyleLbl="node1" presStyleIdx="3" presStyleCnt="17">
        <dgm:presLayoutVars>
          <dgm:bulletEnabled val="1"/>
        </dgm:presLayoutVars>
      </dgm:prSet>
      <dgm:spPr/>
    </dgm:pt>
    <dgm:pt modelId="{C35313AE-E332-134A-B926-0DE91BC3CD43}" type="pres">
      <dgm:prSet presAssocID="{8F7D8A7E-499D-4D6E-B079-8486AFCB637F}" presName="sibTrans" presStyleCnt="0"/>
      <dgm:spPr/>
    </dgm:pt>
    <dgm:pt modelId="{FBBC9F2D-8695-4644-A4E5-4E2750F9D61B}" type="pres">
      <dgm:prSet presAssocID="{3870F26B-7D03-4926-A143-08213A4C830C}" presName="node" presStyleLbl="node1" presStyleIdx="4" presStyleCnt="17">
        <dgm:presLayoutVars>
          <dgm:bulletEnabled val="1"/>
        </dgm:presLayoutVars>
      </dgm:prSet>
      <dgm:spPr/>
    </dgm:pt>
    <dgm:pt modelId="{CF799369-F993-2E44-A81E-009D61081765}" type="pres">
      <dgm:prSet presAssocID="{EFB119F6-E999-4ADC-8D1A-FF37046CDEEC}" presName="sibTrans" presStyleCnt="0"/>
      <dgm:spPr/>
    </dgm:pt>
    <dgm:pt modelId="{0B44D5BF-2847-494C-A0B4-1B12B50FC34A}" type="pres">
      <dgm:prSet presAssocID="{E1144C88-8878-451C-9777-2B71C038E461}" presName="node" presStyleLbl="node1" presStyleIdx="5" presStyleCnt="17">
        <dgm:presLayoutVars>
          <dgm:bulletEnabled val="1"/>
        </dgm:presLayoutVars>
      </dgm:prSet>
      <dgm:spPr/>
    </dgm:pt>
    <dgm:pt modelId="{C54E00B6-0A33-F244-8A3F-9A1388727694}" type="pres">
      <dgm:prSet presAssocID="{27688847-8983-469F-8F9D-960A9DE4AE67}" presName="sibTrans" presStyleCnt="0"/>
      <dgm:spPr/>
    </dgm:pt>
    <dgm:pt modelId="{62FBD029-FFB1-E848-8E35-92B920AC45D8}" type="pres">
      <dgm:prSet presAssocID="{F6B9F469-A3E5-449B-8E3C-568344173DF5}" presName="node" presStyleLbl="node1" presStyleIdx="6" presStyleCnt="17">
        <dgm:presLayoutVars>
          <dgm:bulletEnabled val="1"/>
        </dgm:presLayoutVars>
      </dgm:prSet>
      <dgm:spPr/>
    </dgm:pt>
    <dgm:pt modelId="{BF8450E7-F5A6-9047-93FF-E6CA4C42DDDF}" type="pres">
      <dgm:prSet presAssocID="{CCDA04F8-8A52-474B-97D7-F6F52B8B04F2}" presName="sibTrans" presStyleCnt="0"/>
      <dgm:spPr/>
    </dgm:pt>
    <dgm:pt modelId="{B6979329-DE4C-044D-968E-F5929B1DA8FD}" type="pres">
      <dgm:prSet presAssocID="{D8F089DA-E6D8-4DEB-9948-D1216E38E0D1}" presName="node" presStyleLbl="node1" presStyleIdx="7" presStyleCnt="17">
        <dgm:presLayoutVars>
          <dgm:bulletEnabled val="1"/>
        </dgm:presLayoutVars>
      </dgm:prSet>
      <dgm:spPr/>
    </dgm:pt>
    <dgm:pt modelId="{3ED58704-A5C2-CC4D-B30C-D448E3B7AA6F}" type="pres">
      <dgm:prSet presAssocID="{4187DD37-2359-436F-B87F-E6516283F8D2}" presName="sibTrans" presStyleCnt="0"/>
      <dgm:spPr/>
    </dgm:pt>
    <dgm:pt modelId="{670A46BE-A9D2-3540-8B8A-CFEF6A8D0A59}" type="pres">
      <dgm:prSet presAssocID="{0C5D9177-A0B9-4BB7-BC4A-72F80826A28C}" presName="node" presStyleLbl="node1" presStyleIdx="8" presStyleCnt="17">
        <dgm:presLayoutVars>
          <dgm:bulletEnabled val="1"/>
        </dgm:presLayoutVars>
      </dgm:prSet>
      <dgm:spPr/>
    </dgm:pt>
    <dgm:pt modelId="{AC23B00B-4258-EB41-9FE2-00CD191B8E8C}" type="pres">
      <dgm:prSet presAssocID="{2B93A011-0A17-48BC-B505-BB9B8F2C7CB8}" presName="sibTrans" presStyleCnt="0"/>
      <dgm:spPr/>
    </dgm:pt>
    <dgm:pt modelId="{2E433208-9BA6-184C-BE29-4B7E925CFC15}" type="pres">
      <dgm:prSet presAssocID="{AB2157B9-90D9-4AB2-A72A-E7FB6CB221FF}" presName="node" presStyleLbl="node1" presStyleIdx="9" presStyleCnt="17">
        <dgm:presLayoutVars>
          <dgm:bulletEnabled val="1"/>
        </dgm:presLayoutVars>
      </dgm:prSet>
      <dgm:spPr/>
    </dgm:pt>
    <dgm:pt modelId="{B808856D-41A3-A14A-BD98-B58E2DA6C10E}" type="pres">
      <dgm:prSet presAssocID="{7E3C3719-26EC-439D-B5C1-B266FE6C6A79}" presName="sibTrans" presStyleCnt="0"/>
      <dgm:spPr/>
    </dgm:pt>
    <dgm:pt modelId="{9C53AED0-A2F6-0E4C-A1C9-4A2ED0D58428}" type="pres">
      <dgm:prSet presAssocID="{0B35D8C4-ABCC-476D-8616-ABE603CCF599}" presName="node" presStyleLbl="node1" presStyleIdx="10" presStyleCnt="17">
        <dgm:presLayoutVars>
          <dgm:bulletEnabled val="1"/>
        </dgm:presLayoutVars>
      </dgm:prSet>
      <dgm:spPr/>
    </dgm:pt>
    <dgm:pt modelId="{8E884115-118F-A942-82B7-AA55FABCB872}" type="pres">
      <dgm:prSet presAssocID="{8C21E3BE-8AE1-4702-874B-06A2BFFDEFBF}" presName="sibTrans" presStyleCnt="0"/>
      <dgm:spPr/>
    </dgm:pt>
    <dgm:pt modelId="{265E7E22-E922-B14D-9C48-FC2AF7088832}" type="pres">
      <dgm:prSet presAssocID="{E0B99932-C100-4FE2-B3E6-A9C63F466991}" presName="node" presStyleLbl="node1" presStyleIdx="11" presStyleCnt="17">
        <dgm:presLayoutVars>
          <dgm:bulletEnabled val="1"/>
        </dgm:presLayoutVars>
      </dgm:prSet>
      <dgm:spPr/>
    </dgm:pt>
    <dgm:pt modelId="{9D6BAF74-6B7C-1948-8115-4DC68F163CF5}" type="pres">
      <dgm:prSet presAssocID="{B710F37E-E142-479E-B920-117499087B02}" presName="sibTrans" presStyleCnt="0"/>
      <dgm:spPr/>
    </dgm:pt>
    <dgm:pt modelId="{8672034A-2670-5641-8652-05D3105DCE94}" type="pres">
      <dgm:prSet presAssocID="{6E93BF5A-C217-4778-A716-A40373054C1F}" presName="node" presStyleLbl="node1" presStyleIdx="12" presStyleCnt="17">
        <dgm:presLayoutVars>
          <dgm:bulletEnabled val="1"/>
        </dgm:presLayoutVars>
      </dgm:prSet>
      <dgm:spPr/>
    </dgm:pt>
    <dgm:pt modelId="{68273FAB-B65D-CC49-8F32-194672C081BA}" type="pres">
      <dgm:prSet presAssocID="{67E5D224-7B16-4F08-B202-1A01393C09A1}" presName="sibTrans" presStyleCnt="0"/>
      <dgm:spPr/>
    </dgm:pt>
    <dgm:pt modelId="{C4742D30-4DF1-4A68-B493-FB3D3D8621FD}" type="pres">
      <dgm:prSet presAssocID="{9A39AE0E-A9C3-4877-8168-B03825350F88}" presName="node" presStyleLbl="node1" presStyleIdx="13" presStyleCnt="17">
        <dgm:presLayoutVars>
          <dgm:bulletEnabled val="1"/>
        </dgm:presLayoutVars>
      </dgm:prSet>
      <dgm:spPr/>
    </dgm:pt>
    <dgm:pt modelId="{53A13E33-6E64-42EC-9303-72447496F7F0}" type="pres">
      <dgm:prSet presAssocID="{BF1C258F-48D3-4976-A313-FBE2B4A34556}" presName="sibTrans" presStyleCnt="0"/>
      <dgm:spPr/>
    </dgm:pt>
    <dgm:pt modelId="{7FF73EBE-E347-3343-9ADC-1CE2BB6B756D}" type="pres">
      <dgm:prSet presAssocID="{2CC53F17-953F-4CB1-A628-2F25BA0ED6EB}" presName="node" presStyleLbl="node1" presStyleIdx="14" presStyleCnt="17">
        <dgm:presLayoutVars>
          <dgm:bulletEnabled val="1"/>
        </dgm:presLayoutVars>
      </dgm:prSet>
      <dgm:spPr/>
    </dgm:pt>
    <dgm:pt modelId="{0B092F9C-3764-F643-A05C-6CA8A954531F}" type="pres">
      <dgm:prSet presAssocID="{A77235DA-0076-4966-B2AA-911D79804C7A}" presName="sibTrans" presStyleCnt="0"/>
      <dgm:spPr/>
    </dgm:pt>
    <dgm:pt modelId="{5487B3CA-2A73-094E-88AC-F1CB59E8EF92}" type="pres">
      <dgm:prSet presAssocID="{84C79068-539C-4E14-8146-1F4F45C322F3}" presName="node" presStyleLbl="node1" presStyleIdx="15" presStyleCnt="17">
        <dgm:presLayoutVars>
          <dgm:bulletEnabled val="1"/>
        </dgm:presLayoutVars>
      </dgm:prSet>
      <dgm:spPr/>
    </dgm:pt>
    <dgm:pt modelId="{D5451D57-3EB2-DD41-B3BA-CE393CA267DC}" type="pres">
      <dgm:prSet presAssocID="{35F00034-E22F-42E0-9A97-8839E6930D93}" presName="sibTrans" presStyleCnt="0"/>
      <dgm:spPr/>
    </dgm:pt>
    <dgm:pt modelId="{AEAA45AA-9837-CB40-A6A4-C871A1C5E73B}" type="pres">
      <dgm:prSet presAssocID="{56B1468B-7F90-45AC-A0A4-F00EF4FDCBE5}" presName="node" presStyleLbl="node1" presStyleIdx="16" presStyleCnt="17">
        <dgm:presLayoutVars>
          <dgm:bulletEnabled val="1"/>
        </dgm:presLayoutVars>
      </dgm:prSet>
      <dgm:spPr/>
    </dgm:pt>
  </dgm:ptLst>
  <dgm:cxnLst>
    <dgm:cxn modelId="{88D5D301-4682-4B41-B7FE-52DDE8824A2E}" type="presOf" srcId="{15A48059-BDE3-481C-B235-22D56BD7A5B2}" destId="{2B634D4B-5E50-C944-9118-6ACCC1373919}" srcOrd="0" destOrd="0" presId="urn:microsoft.com/office/officeart/2005/8/layout/default"/>
    <dgm:cxn modelId="{CF6C0905-A491-482A-8042-EF1AAE223C96}" srcId="{15A48059-BDE3-481C-B235-22D56BD7A5B2}" destId="{2CC53F17-953F-4CB1-A628-2F25BA0ED6EB}" srcOrd="14" destOrd="0" parTransId="{0F86AA98-1136-4C46-9052-5C0950C5213A}" sibTransId="{A77235DA-0076-4966-B2AA-911D79804C7A}"/>
    <dgm:cxn modelId="{11183009-FA76-4FB8-9A8B-6B5DB1ED43B4}" srcId="{15A48059-BDE3-481C-B235-22D56BD7A5B2}" destId="{0C5D9177-A0B9-4BB7-BC4A-72F80826A28C}" srcOrd="8" destOrd="0" parTransId="{428D0208-5975-411C-AAF8-BDB6B0FF8261}" sibTransId="{2B93A011-0A17-48BC-B505-BB9B8F2C7CB8}"/>
    <dgm:cxn modelId="{BD38BC16-6812-7049-AFF3-64CD3AA438D2}" type="presOf" srcId="{E8476190-54E3-46FF-BD7A-81998769F0C9}" destId="{49AF16FC-509F-C64E-A753-78A5D6971ED3}" srcOrd="0" destOrd="0" presId="urn:microsoft.com/office/officeart/2005/8/layout/default"/>
    <dgm:cxn modelId="{DB09E51A-A020-904D-97FF-44C3E752D38E}" type="presOf" srcId="{3870F26B-7D03-4926-A143-08213A4C830C}" destId="{FBBC9F2D-8695-4644-A4E5-4E2750F9D61B}" srcOrd="0" destOrd="0" presId="urn:microsoft.com/office/officeart/2005/8/layout/default"/>
    <dgm:cxn modelId="{376D1C2A-7F27-481D-8FAC-3DC1ECA57201}" srcId="{15A48059-BDE3-481C-B235-22D56BD7A5B2}" destId="{0B35D8C4-ABCC-476D-8616-ABE603CCF599}" srcOrd="10" destOrd="0" parTransId="{48880E59-3C1F-4EBC-A4FA-B038C01BD1AA}" sibTransId="{8C21E3BE-8AE1-4702-874B-06A2BFFDEFBF}"/>
    <dgm:cxn modelId="{BA385C36-D243-46C6-AD33-C3B1DEE1D4D8}" srcId="{15A48059-BDE3-481C-B235-22D56BD7A5B2}" destId="{9A39AE0E-A9C3-4877-8168-B03825350F88}" srcOrd="13" destOrd="0" parTransId="{4E7ED2C2-E8B7-4915-9551-1E74DE2F98F1}" sibTransId="{BF1C258F-48D3-4976-A313-FBE2B4A34556}"/>
    <dgm:cxn modelId="{4D640737-DA61-214F-98AD-4EF069D1D04C}" type="presOf" srcId="{E1144C88-8878-451C-9777-2B71C038E461}" destId="{0B44D5BF-2847-494C-A0B4-1B12B50FC34A}" srcOrd="0" destOrd="0" presId="urn:microsoft.com/office/officeart/2005/8/layout/default"/>
    <dgm:cxn modelId="{857CBC41-1C0D-4AFD-AD33-7A04D9B00C6F}" srcId="{15A48059-BDE3-481C-B235-22D56BD7A5B2}" destId="{3C3E40CA-D475-4733-BA1F-59DF76EE9DB9}" srcOrd="0" destOrd="0" parTransId="{DBD512F7-2067-4B31-975C-BE52A9BC739F}" sibTransId="{49C3F407-B0D9-468E-A40E-5967E6CBCBEC}"/>
    <dgm:cxn modelId="{3818BA55-B489-4F48-9B33-AB5C38359088}" srcId="{15A48059-BDE3-481C-B235-22D56BD7A5B2}" destId="{F6B9F469-A3E5-449B-8E3C-568344173DF5}" srcOrd="6" destOrd="0" parTransId="{4AEE7BD9-AF94-4392-BD07-EE8255FCADAC}" sibTransId="{CCDA04F8-8A52-474B-97D7-F6F52B8B04F2}"/>
    <dgm:cxn modelId="{47C65057-6369-4432-A37B-FD9994A85C23}" srcId="{15A48059-BDE3-481C-B235-22D56BD7A5B2}" destId="{3870F26B-7D03-4926-A143-08213A4C830C}" srcOrd="4" destOrd="0" parTransId="{8CCD5BD1-66A3-47B8-91C7-B4CD34D35CED}" sibTransId="{EFB119F6-E999-4ADC-8D1A-FF37046CDEEC}"/>
    <dgm:cxn modelId="{03112061-754A-47E5-9AEE-99E1E7A6CE16}" type="presOf" srcId="{3C3E40CA-D475-4733-BA1F-59DF76EE9DB9}" destId="{E5297B49-FE7B-48C1-B47C-4F0B97699CD2}" srcOrd="0" destOrd="0" presId="urn:microsoft.com/office/officeart/2005/8/layout/default"/>
    <dgm:cxn modelId="{F4E60262-082F-4731-B5A7-4E1537330EBF}" srcId="{15A48059-BDE3-481C-B235-22D56BD7A5B2}" destId="{D8F089DA-E6D8-4DEB-9948-D1216E38E0D1}" srcOrd="7" destOrd="0" parTransId="{2F5EE706-FC21-4D86-A028-68FF1B223B07}" sibTransId="{4187DD37-2359-436F-B87F-E6516283F8D2}"/>
    <dgm:cxn modelId="{66163A63-25F3-2E4C-AD4A-984781E90DC4}" type="presOf" srcId="{0C5D9177-A0B9-4BB7-BC4A-72F80826A28C}" destId="{670A46BE-A9D2-3540-8B8A-CFEF6A8D0A59}" srcOrd="0" destOrd="0" presId="urn:microsoft.com/office/officeart/2005/8/layout/default"/>
    <dgm:cxn modelId="{CE92D665-5A6D-412B-8859-4A1026389DDD}" srcId="{15A48059-BDE3-481C-B235-22D56BD7A5B2}" destId="{84C79068-539C-4E14-8146-1F4F45C322F3}" srcOrd="15" destOrd="0" parTransId="{D382EE8E-1790-400B-AE4A-2AEB62817609}" sibTransId="{35F00034-E22F-42E0-9A97-8839E6930D93}"/>
    <dgm:cxn modelId="{4391487B-FA1A-48CC-B462-4FE353E52FF1}" srcId="{15A48059-BDE3-481C-B235-22D56BD7A5B2}" destId="{6E93BF5A-C217-4778-A716-A40373054C1F}" srcOrd="12" destOrd="0" parTransId="{8FFCA239-6E90-4F8F-8C3F-CB897097A157}" sibTransId="{67E5D224-7B16-4F08-B202-1A01393C09A1}"/>
    <dgm:cxn modelId="{E60EB684-4A53-4324-9DEA-E39A84EEAB9E}" srcId="{15A48059-BDE3-481C-B235-22D56BD7A5B2}" destId="{AB2157B9-90D9-4AB2-A72A-E7FB6CB221FF}" srcOrd="9" destOrd="0" parTransId="{B915EE7D-AA43-473B-B34E-4905EF1F42BB}" sibTransId="{7E3C3719-26EC-439D-B5C1-B266FE6C6A79}"/>
    <dgm:cxn modelId="{551BB289-E413-AC40-BF91-435E163FA25F}" type="presOf" srcId="{56B1468B-7F90-45AC-A0A4-F00EF4FDCBE5}" destId="{AEAA45AA-9837-CB40-A6A4-C871A1C5E73B}" srcOrd="0" destOrd="0" presId="urn:microsoft.com/office/officeart/2005/8/layout/default"/>
    <dgm:cxn modelId="{8DFA0893-5E6E-B046-8BC8-87D832EF2D00}" type="presOf" srcId="{2CC53F17-953F-4CB1-A628-2F25BA0ED6EB}" destId="{7FF73EBE-E347-3343-9ADC-1CE2BB6B756D}" srcOrd="0" destOrd="0" presId="urn:microsoft.com/office/officeart/2005/8/layout/default"/>
    <dgm:cxn modelId="{5482159A-8804-124B-8A03-B9A48CA5DCE4}" type="presOf" srcId="{D8F089DA-E6D8-4DEB-9948-D1216E38E0D1}" destId="{B6979329-DE4C-044D-968E-F5929B1DA8FD}" srcOrd="0" destOrd="0" presId="urn:microsoft.com/office/officeart/2005/8/layout/default"/>
    <dgm:cxn modelId="{7492789F-9835-BE48-AF8A-9A8779C42F40}" type="presOf" srcId="{E0B99932-C100-4FE2-B3E6-A9C63F466991}" destId="{265E7E22-E922-B14D-9C48-FC2AF7088832}" srcOrd="0" destOrd="0" presId="urn:microsoft.com/office/officeart/2005/8/layout/default"/>
    <dgm:cxn modelId="{84EED4A6-554E-1147-ABF4-426EC99F37EC}" type="presOf" srcId="{B6EBDA24-9E42-46B3-8FCB-0BC56201C686}" destId="{4A518B39-86C3-B343-9407-996C7E2CA498}" srcOrd="0" destOrd="0" presId="urn:microsoft.com/office/officeart/2005/8/layout/default"/>
    <dgm:cxn modelId="{098814AD-BC25-4A36-82F5-A8D565A2A7C1}" srcId="{15A48059-BDE3-481C-B235-22D56BD7A5B2}" destId="{56B1468B-7F90-45AC-A0A4-F00EF4FDCBE5}" srcOrd="16" destOrd="0" parTransId="{E18BEF26-5D14-467C-8C21-27F06929AFF5}" sibTransId="{241CEFE6-1FCD-4256-8FC8-2051789415A7}"/>
    <dgm:cxn modelId="{322EE0BD-2B22-2148-BEB3-258292F88641}" type="presOf" srcId="{0B35D8C4-ABCC-476D-8616-ABE603CCF599}" destId="{9C53AED0-A2F6-0E4C-A1C9-4A2ED0D58428}" srcOrd="0" destOrd="0" presId="urn:microsoft.com/office/officeart/2005/8/layout/default"/>
    <dgm:cxn modelId="{4DA1EDBE-5489-4973-886D-30605E29BAD8}" srcId="{15A48059-BDE3-481C-B235-22D56BD7A5B2}" destId="{E8476190-54E3-46FF-BD7A-81998769F0C9}" srcOrd="3" destOrd="0" parTransId="{D34EC3E3-BFC9-4F53-90E0-170E032279A1}" sibTransId="{8F7D8A7E-499D-4D6E-B079-8486AFCB637F}"/>
    <dgm:cxn modelId="{C005F3BF-D458-495E-9ABA-8BE093CA867A}" srcId="{15A48059-BDE3-481C-B235-22D56BD7A5B2}" destId="{3980E978-6C43-4088-9502-20366737CD04}" srcOrd="2" destOrd="0" parTransId="{E902763F-1E17-421F-A715-745FB261B975}" sibTransId="{A4D7B317-4E24-4915-B98A-DC6CE8E131DE}"/>
    <dgm:cxn modelId="{28A987C1-2A40-6449-8B50-E5CB4A4F390A}" type="presOf" srcId="{84C79068-539C-4E14-8146-1F4F45C322F3}" destId="{5487B3CA-2A73-094E-88AC-F1CB59E8EF92}" srcOrd="0" destOrd="0" presId="urn:microsoft.com/office/officeart/2005/8/layout/default"/>
    <dgm:cxn modelId="{4C2975D4-5C22-46EA-A1DC-5A3D2F05DC32}" type="presOf" srcId="{9A39AE0E-A9C3-4877-8168-B03825350F88}" destId="{C4742D30-4DF1-4A68-B493-FB3D3D8621FD}" srcOrd="0" destOrd="0" presId="urn:microsoft.com/office/officeart/2005/8/layout/default"/>
    <dgm:cxn modelId="{6B1C1ED8-CC21-9648-AD3B-8684EC791D83}" type="presOf" srcId="{AB2157B9-90D9-4AB2-A72A-E7FB6CB221FF}" destId="{2E433208-9BA6-184C-BE29-4B7E925CFC15}" srcOrd="0" destOrd="0" presId="urn:microsoft.com/office/officeart/2005/8/layout/default"/>
    <dgm:cxn modelId="{445BB5DA-4F76-2A42-A0BF-7C3F7B48AE7E}" type="presOf" srcId="{6E93BF5A-C217-4778-A716-A40373054C1F}" destId="{8672034A-2670-5641-8652-05D3105DCE94}" srcOrd="0" destOrd="0" presId="urn:microsoft.com/office/officeart/2005/8/layout/default"/>
    <dgm:cxn modelId="{6CBE73E0-22BE-CE43-AB75-8025A87717D9}" type="presOf" srcId="{F6B9F469-A3E5-449B-8E3C-568344173DF5}" destId="{62FBD029-FFB1-E848-8E35-92B920AC45D8}" srcOrd="0" destOrd="0" presId="urn:microsoft.com/office/officeart/2005/8/layout/default"/>
    <dgm:cxn modelId="{E460F0E3-7249-4EE6-A535-5E9BE9EA47B4}" srcId="{15A48059-BDE3-481C-B235-22D56BD7A5B2}" destId="{B6EBDA24-9E42-46B3-8FCB-0BC56201C686}" srcOrd="1" destOrd="0" parTransId="{6A8F427E-6EEE-4649-917D-37845E167624}" sibTransId="{275CE8AD-A9F8-4815-BB61-1CEDE9A35445}"/>
    <dgm:cxn modelId="{F6C89BEB-D508-40B0-A9B6-87F3A07C21A0}" srcId="{15A48059-BDE3-481C-B235-22D56BD7A5B2}" destId="{E1144C88-8878-451C-9777-2B71C038E461}" srcOrd="5" destOrd="0" parTransId="{A6882526-441B-4123-AF4E-37FB53A61256}" sibTransId="{27688847-8983-469F-8F9D-960A9DE4AE67}"/>
    <dgm:cxn modelId="{70DEDCEE-A374-8A4A-A5EB-84E5A7E99B05}" type="presOf" srcId="{3980E978-6C43-4088-9502-20366737CD04}" destId="{4FE2E95F-9EAD-4A42-BB58-7AF5E911E0AE}" srcOrd="0" destOrd="0" presId="urn:microsoft.com/office/officeart/2005/8/layout/default"/>
    <dgm:cxn modelId="{8E228BF3-8222-4222-B6EF-EEA73F539A5D}" srcId="{15A48059-BDE3-481C-B235-22D56BD7A5B2}" destId="{E0B99932-C100-4FE2-B3E6-A9C63F466991}" srcOrd="11" destOrd="0" parTransId="{D62C2400-8893-4B69-AE73-11E4AF419439}" sibTransId="{B710F37E-E142-479E-B920-117499087B02}"/>
    <dgm:cxn modelId="{77DF77BC-3379-4FD4-A400-51B2D8EFAC4A}" type="presParOf" srcId="{2B634D4B-5E50-C944-9118-6ACCC1373919}" destId="{E5297B49-FE7B-48C1-B47C-4F0B97699CD2}" srcOrd="0" destOrd="0" presId="urn:microsoft.com/office/officeart/2005/8/layout/default"/>
    <dgm:cxn modelId="{51C037F4-ABC1-436A-99F0-665F67D42BD9}" type="presParOf" srcId="{2B634D4B-5E50-C944-9118-6ACCC1373919}" destId="{46B996AE-2DFF-414C-B349-336134C11162}" srcOrd="1" destOrd="0" presId="urn:microsoft.com/office/officeart/2005/8/layout/default"/>
    <dgm:cxn modelId="{4B96A871-B3CA-1A4F-9263-4143F0AA4266}" type="presParOf" srcId="{2B634D4B-5E50-C944-9118-6ACCC1373919}" destId="{4A518B39-86C3-B343-9407-996C7E2CA498}" srcOrd="2" destOrd="0" presId="urn:microsoft.com/office/officeart/2005/8/layout/default"/>
    <dgm:cxn modelId="{9E253C9F-C181-604F-822D-AC4E0E730216}" type="presParOf" srcId="{2B634D4B-5E50-C944-9118-6ACCC1373919}" destId="{319AB6B5-094C-A24D-988A-9DED68ABE178}" srcOrd="3" destOrd="0" presId="urn:microsoft.com/office/officeart/2005/8/layout/default"/>
    <dgm:cxn modelId="{75419E80-F885-5F48-9ECF-90910C2CE2D2}" type="presParOf" srcId="{2B634D4B-5E50-C944-9118-6ACCC1373919}" destId="{4FE2E95F-9EAD-4A42-BB58-7AF5E911E0AE}" srcOrd="4" destOrd="0" presId="urn:microsoft.com/office/officeart/2005/8/layout/default"/>
    <dgm:cxn modelId="{BF5EE97C-CB52-AB4C-B22E-56DA5B3958FD}" type="presParOf" srcId="{2B634D4B-5E50-C944-9118-6ACCC1373919}" destId="{1B61ACD4-9275-1540-9EFE-7974B815592B}" srcOrd="5" destOrd="0" presId="urn:microsoft.com/office/officeart/2005/8/layout/default"/>
    <dgm:cxn modelId="{043BE23A-9860-2345-AEF2-3815DED7BBB2}" type="presParOf" srcId="{2B634D4B-5E50-C944-9118-6ACCC1373919}" destId="{49AF16FC-509F-C64E-A753-78A5D6971ED3}" srcOrd="6" destOrd="0" presId="urn:microsoft.com/office/officeart/2005/8/layout/default"/>
    <dgm:cxn modelId="{F69914C9-F408-DD45-9809-25A5A038E624}" type="presParOf" srcId="{2B634D4B-5E50-C944-9118-6ACCC1373919}" destId="{C35313AE-E332-134A-B926-0DE91BC3CD43}" srcOrd="7" destOrd="0" presId="urn:microsoft.com/office/officeart/2005/8/layout/default"/>
    <dgm:cxn modelId="{EF49F90C-BA0C-DE47-9BB5-ABC1C55D9FC4}" type="presParOf" srcId="{2B634D4B-5E50-C944-9118-6ACCC1373919}" destId="{FBBC9F2D-8695-4644-A4E5-4E2750F9D61B}" srcOrd="8" destOrd="0" presId="urn:microsoft.com/office/officeart/2005/8/layout/default"/>
    <dgm:cxn modelId="{4A82456B-2C11-DB4D-BED5-4640C74435D9}" type="presParOf" srcId="{2B634D4B-5E50-C944-9118-6ACCC1373919}" destId="{CF799369-F993-2E44-A81E-009D61081765}" srcOrd="9" destOrd="0" presId="urn:microsoft.com/office/officeart/2005/8/layout/default"/>
    <dgm:cxn modelId="{E7F2E489-CC86-9D43-8844-48DD02F1F2B8}" type="presParOf" srcId="{2B634D4B-5E50-C944-9118-6ACCC1373919}" destId="{0B44D5BF-2847-494C-A0B4-1B12B50FC34A}" srcOrd="10" destOrd="0" presId="urn:microsoft.com/office/officeart/2005/8/layout/default"/>
    <dgm:cxn modelId="{C7A3EE2B-309D-F348-8D76-9CF221D76B71}" type="presParOf" srcId="{2B634D4B-5E50-C944-9118-6ACCC1373919}" destId="{C54E00B6-0A33-F244-8A3F-9A1388727694}" srcOrd="11" destOrd="0" presId="urn:microsoft.com/office/officeart/2005/8/layout/default"/>
    <dgm:cxn modelId="{DA269B63-3823-A041-A63E-B1A021560108}" type="presParOf" srcId="{2B634D4B-5E50-C944-9118-6ACCC1373919}" destId="{62FBD029-FFB1-E848-8E35-92B920AC45D8}" srcOrd="12" destOrd="0" presId="urn:microsoft.com/office/officeart/2005/8/layout/default"/>
    <dgm:cxn modelId="{70FC9335-0E8C-C849-B8C5-A31BFE0B1F1C}" type="presParOf" srcId="{2B634D4B-5E50-C944-9118-6ACCC1373919}" destId="{BF8450E7-F5A6-9047-93FF-E6CA4C42DDDF}" srcOrd="13" destOrd="0" presId="urn:microsoft.com/office/officeart/2005/8/layout/default"/>
    <dgm:cxn modelId="{68195B0A-95E9-FC48-8A70-676F7592F7C6}" type="presParOf" srcId="{2B634D4B-5E50-C944-9118-6ACCC1373919}" destId="{B6979329-DE4C-044D-968E-F5929B1DA8FD}" srcOrd="14" destOrd="0" presId="urn:microsoft.com/office/officeart/2005/8/layout/default"/>
    <dgm:cxn modelId="{39232739-2CC5-FC49-9582-1E58629392BE}" type="presParOf" srcId="{2B634D4B-5E50-C944-9118-6ACCC1373919}" destId="{3ED58704-A5C2-CC4D-B30C-D448E3B7AA6F}" srcOrd="15" destOrd="0" presId="urn:microsoft.com/office/officeart/2005/8/layout/default"/>
    <dgm:cxn modelId="{6CC73D98-6DEB-5747-8C6E-FE5D9A30E872}" type="presParOf" srcId="{2B634D4B-5E50-C944-9118-6ACCC1373919}" destId="{670A46BE-A9D2-3540-8B8A-CFEF6A8D0A59}" srcOrd="16" destOrd="0" presId="urn:microsoft.com/office/officeart/2005/8/layout/default"/>
    <dgm:cxn modelId="{EF0D409A-6BB5-AD49-B433-322C90D017F7}" type="presParOf" srcId="{2B634D4B-5E50-C944-9118-6ACCC1373919}" destId="{AC23B00B-4258-EB41-9FE2-00CD191B8E8C}" srcOrd="17" destOrd="0" presId="urn:microsoft.com/office/officeart/2005/8/layout/default"/>
    <dgm:cxn modelId="{9570CA66-FA24-A448-9A8F-377C378E68AC}" type="presParOf" srcId="{2B634D4B-5E50-C944-9118-6ACCC1373919}" destId="{2E433208-9BA6-184C-BE29-4B7E925CFC15}" srcOrd="18" destOrd="0" presId="urn:microsoft.com/office/officeart/2005/8/layout/default"/>
    <dgm:cxn modelId="{54F97BFE-82ED-E740-BE89-C9BB6C628D2E}" type="presParOf" srcId="{2B634D4B-5E50-C944-9118-6ACCC1373919}" destId="{B808856D-41A3-A14A-BD98-B58E2DA6C10E}" srcOrd="19" destOrd="0" presId="urn:microsoft.com/office/officeart/2005/8/layout/default"/>
    <dgm:cxn modelId="{2FC1D8A2-7520-204B-A615-74701CE476EF}" type="presParOf" srcId="{2B634D4B-5E50-C944-9118-6ACCC1373919}" destId="{9C53AED0-A2F6-0E4C-A1C9-4A2ED0D58428}" srcOrd="20" destOrd="0" presId="urn:microsoft.com/office/officeart/2005/8/layout/default"/>
    <dgm:cxn modelId="{12CD0273-C199-CF46-A75A-1240F05CC30D}" type="presParOf" srcId="{2B634D4B-5E50-C944-9118-6ACCC1373919}" destId="{8E884115-118F-A942-82B7-AA55FABCB872}" srcOrd="21" destOrd="0" presId="urn:microsoft.com/office/officeart/2005/8/layout/default"/>
    <dgm:cxn modelId="{E8511D97-3550-EE44-A248-F14E16884C4C}" type="presParOf" srcId="{2B634D4B-5E50-C944-9118-6ACCC1373919}" destId="{265E7E22-E922-B14D-9C48-FC2AF7088832}" srcOrd="22" destOrd="0" presId="urn:microsoft.com/office/officeart/2005/8/layout/default"/>
    <dgm:cxn modelId="{B5602C22-4DBF-3B41-96FB-7854B4F76A97}" type="presParOf" srcId="{2B634D4B-5E50-C944-9118-6ACCC1373919}" destId="{9D6BAF74-6B7C-1948-8115-4DC68F163CF5}" srcOrd="23" destOrd="0" presId="urn:microsoft.com/office/officeart/2005/8/layout/default"/>
    <dgm:cxn modelId="{877BAD07-F26A-B84B-91D1-D16922229407}" type="presParOf" srcId="{2B634D4B-5E50-C944-9118-6ACCC1373919}" destId="{8672034A-2670-5641-8652-05D3105DCE94}" srcOrd="24" destOrd="0" presId="urn:microsoft.com/office/officeart/2005/8/layout/default"/>
    <dgm:cxn modelId="{07D66EFD-AC46-F04E-8F63-E00C195C6C26}" type="presParOf" srcId="{2B634D4B-5E50-C944-9118-6ACCC1373919}" destId="{68273FAB-B65D-CC49-8F32-194672C081BA}" srcOrd="25" destOrd="0" presId="urn:microsoft.com/office/officeart/2005/8/layout/default"/>
    <dgm:cxn modelId="{8DAE853F-BE4F-4E3E-AE7A-8189E1786293}" type="presParOf" srcId="{2B634D4B-5E50-C944-9118-6ACCC1373919}" destId="{C4742D30-4DF1-4A68-B493-FB3D3D8621FD}" srcOrd="26" destOrd="0" presId="urn:microsoft.com/office/officeart/2005/8/layout/default"/>
    <dgm:cxn modelId="{2B3BCF39-ECCE-41BD-9A67-908017F39881}" type="presParOf" srcId="{2B634D4B-5E50-C944-9118-6ACCC1373919}" destId="{53A13E33-6E64-42EC-9303-72447496F7F0}" srcOrd="27" destOrd="0" presId="urn:microsoft.com/office/officeart/2005/8/layout/default"/>
    <dgm:cxn modelId="{0595630D-BADE-A743-A3AC-6E6B9F3007B4}" type="presParOf" srcId="{2B634D4B-5E50-C944-9118-6ACCC1373919}" destId="{7FF73EBE-E347-3343-9ADC-1CE2BB6B756D}" srcOrd="28" destOrd="0" presId="urn:microsoft.com/office/officeart/2005/8/layout/default"/>
    <dgm:cxn modelId="{2FB91FCC-1EBB-2B4D-B0DB-0723A8431268}" type="presParOf" srcId="{2B634D4B-5E50-C944-9118-6ACCC1373919}" destId="{0B092F9C-3764-F643-A05C-6CA8A954531F}" srcOrd="29" destOrd="0" presId="urn:microsoft.com/office/officeart/2005/8/layout/default"/>
    <dgm:cxn modelId="{D9D60230-6A57-7246-A50E-C675806038CE}" type="presParOf" srcId="{2B634D4B-5E50-C944-9118-6ACCC1373919}" destId="{5487B3CA-2A73-094E-88AC-F1CB59E8EF92}" srcOrd="30" destOrd="0" presId="urn:microsoft.com/office/officeart/2005/8/layout/default"/>
    <dgm:cxn modelId="{DDBC0914-7EA7-9C41-995A-F378ABD2A79A}" type="presParOf" srcId="{2B634D4B-5E50-C944-9118-6ACCC1373919}" destId="{D5451D57-3EB2-DD41-B3BA-CE393CA267DC}" srcOrd="31" destOrd="0" presId="urn:microsoft.com/office/officeart/2005/8/layout/default"/>
    <dgm:cxn modelId="{8F7CBB5B-FFF3-5849-BE11-195E83895DFD}" type="presParOf" srcId="{2B634D4B-5E50-C944-9118-6ACCC1373919}" destId="{AEAA45AA-9837-CB40-A6A4-C871A1C5E73B}"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9178FD-5FEC-4C8B-8065-A98A6D08BC4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17A3DEC6-703C-4DAD-876B-833AB2E41CB7}">
      <dgm:prSet custT="1"/>
      <dgm:spPr/>
      <dgm:t>
        <a:bodyPr/>
        <a:lstStyle/>
        <a:p>
          <a:r>
            <a:rPr lang="en-US" sz="2400" b="1" dirty="0"/>
            <a:t>Work Groups</a:t>
          </a:r>
        </a:p>
      </dgm:t>
    </dgm:pt>
    <dgm:pt modelId="{B26FDD09-1B06-4274-A835-490C1913DCF9}" type="parTrans" cxnId="{B76D8A5E-932E-44A7-A96F-D36349FA3414}">
      <dgm:prSet/>
      <dgm:spPr/>
      <dgm:t>
        <a:bodyPr/>
        <a:lstStyle/>
        <a:p>
          <a:endParaRPr lang="en-US"/>
        </a:p>
      </dgm:t>
    </dgm:pt>
    <dgm:pt modelId="{8820B1B0-A941-431A-BD8A-6E614258C833}" type="sibTrans" cxnId="{B76D8A5E-932E-44A7-A96F-D36349FA3414}">
      <dgm:prSet/>
      <dgm:spPr/>
      <dgm:t>
        <a:bodyPr/>
        <a:lstStyle/>
        <a:p>
          <a:endParaRPr lang="en-US"/>
        </a:p>
      </dgm:t>
    </dgm:pt>
    <dgm:pt modelId="{27F9756E-8AB7-4A67-920A-770B7EB4AC90}">
      <dgm:prSet/>
      <dgm:spPr/>
      <dgm:t>
        <a:bodyPr/>
        <a:lstStyle/>
        <a:p>
          <a:r>
            <a:rPr lang="en-US" b="1" dirty="0">
              <a:solidFill>
                <a:schemeClr val="accent1">
                  <a:lumMod val="75000"/>
                </a:schemeClr>
              </a:solidFill>
            </a:rPr>
            <a:t>Tools</a:t>
          </a:r>
          <a:r>
            <a:rPr lang="en-US" dirty="0"/>
            <a:t> </a:t>
          </a:r>
        </a:p>
        <a:p>
          <a:r>
            <a:rPr lang="en-US" b="1" dirty="0">
              <a:solidFill>
                <a:srgbClr val="C00000"/>
              </a:solidFill>
            </a:rPr>
            <a:t>Real World  Evidence</a:t>
          </a:r>
          <a:endParaRPr lang="en-US" b="1" dirty="0"/>
        </a:p>
        <a:p>
          <a:r>
            <a:rPr lang="en-US" dirty="0"/>
            <a:t> </a:t>
          </a:r>
          <a:r>
            <a:rPr lang="en-US" b="1" dirty="0">
              <a:solidFill>
                <a:srgbClr val="00B050"/>
              </a:solidFill>
            </a:rPr>
            <a:t>Gaps</a:t>
          </a:r>
        </a:p>
      </dgm:t>
    </dgm:pt>
    <dgm:pt modelId="{7482FB5D-A5D3-4FF5-91E2-C950512A1AE1}" type="parTrans" cxnId="{DBE59900-5BDB-437C-92BC-B1AFA11C7AFE}">
      <dgm:prSet/>
      <dgm:spPr/>
      <dgm:t>
        <a:bodyPr/>
        <a:lstStyle/>
        <a:p>
          <a:endParaRPr lang="en-US"/>
        </a:p>
      </dgm:t>
    </dgm:pt>
    <dgm:pt modelId="{9252C31E-3878-4F13-ABDA-F26B6059BC1A}" type="sibTrans" cxnId="{DBE59900-5BDB-437C-92BC-B1AFA11C7AFE}">
      <dgm:prSet/>
      <dgm:spPr/>
      <dgm:t>
        <a:bodyPr/>
        <a:lstStyle/>
        <a:p>
          <a:endParaRPr lang="en-US"/>
        </a:p>
      </dgm:t>
    </dgm:pt>
    <dgm:pt modelId="{F22A1CD4-5310-4842-B80A-9BF0ED96A60F}">
      <dgm:prSet custT="1"/>
      <dgm:spPr/>
      <dgm:t>
        <a:bodyPr/>
        <a:lstStyle/>
        <a:p>
          <a:r>
            <a:rPr lang="en-US" sz="2400" b="1" dirty="0"/>
            <a:t>Steering Comm</a:t>
          </a:r>
          <a:endParaRPr lang="en-US" sz="2400" dirty="0"/>
        </a:p>
      </dgm:t>
    </dgm:pt>
    <dgm:pt modelId="{82D89BE5-C3A2-47CE-9375-6922B5DF0727}" type="sibTrans" cxnId="{F5412A75-8579-47C0-8132-76680B677E3B}">
      <dgm:prSet/>
      <dgm:spPr/>
      <dgm:t>
        <a:bodyPr/>
        <a:lstStyle/>
        <a:p>
          <a:endParaRPr lang="en-US"/>
        </a:p>
      </dgm:t>
    </dgm:pt>
    <dgm:pt modelId="{B4AC75B9-FF87-4566-A182-7F85546E3364}" type="parTrans" cxnId="{F5412A75-8579-47C0-8132-76680B677E3B}">
      <dgm:prSet/>
      <dgm:spPr/>
      <dgm:t>
        <a:bodyPr/>
        <a:lstStyle/>
        <a:p>
          <a:endParaRPr lang="en-US"/>
        </a:p>
      </dgm:t>
    </dgm:pt>
    <dgm:pt modelId="{6DA0E1EA-0014-470F-A8B8-97137EC5C1D2}">
      <dgm:prSet/>
      <dgm:spPr/>
      <dgm:t>
        <a:bodyPr/>
        <a:lstStyle/>
        <a:p>
          <a:endParaRPr lang="en-US" b="1" dirty="0">
            <a:solidFill>
              <a:schemeClr val="accent2">
                <a:lumMod val="50000"/>
              </a:schemeClr>
            </a:solidFill>
          </a:endParaRPr>
        </a:p>
      </dgm:t>
    </dgm:pt>
    <dgm:pt modelId="{024639A7-C4C6-4DFB-8068-BFD06E996416}" type="sibTrans" cxnId="{A0069D8E-38D2-4BCF-8811-263B1CE629C4}">
      <dgm:prSet/>
      <dgm:spPr/>
      <dgm:t>
        <a:bodyPr/>
        <a:lstStyle/>
        <a:p>
          <a:endParaRPr lang="en-US"/>
        </a:p>
      </dgm:t>
    </dgm:pt>
    <dgm:pt modelId="{751B5984-1CE9-4EFD-9BA2-F6B6FBF3D8DD}" type="parTrans" cxnId="{A0069D8E-38D2-4BCF-8811-263B1CE629C4}">
      <dgm:prSet/>
      <dgm:spPr/>
      <dgm:t>
        <a:bodyPr/>
        <a:lstStyle/>
        <a:p>
          <a:endParaRPr lang="en-US"/>
        </a:p>
      </dgm:t>
    </dgm:pt>
    <dgm:pt modelId="{869E52E0-402E-A94D-BBB9-426CCCCD3BFD}">
      <dgm:prSet/>
      <dgm:spPr/>
      <dgm:t>
        <a:bodyPr/>
        <a:lstStyle/>
        <a:p>
          <a:r>
            <a:rPr lang="en-US" b="1" dirty="0">
              <a:solidFill>
                <a:schemeClr val="accent2">
                  <a:lumMod val="50000"/>
                </a:schemeClr>
              </a:solidFill>
            </a:rPr>
            <a:t>Oversite</a:t>
          </a:r>
        </a:p>
      </dgm:t>
    </dgm:pt>
    <dgm:pt modelId="{D5446EC4-DFD0-9D44-A8E8-0EBFB73FA818}" type="parTrans" cxnId="{243EEEA7-D648-5349-BC99-756EC1C6CF4C}">
      <dgm:prSet/>
      <dgm:spPr/>
      <dgm:t>
        <a:bodyPr/>
        <a:lstStyle/>
        <a:p>
          <a:endParaRPr lang="en-US"/>
        </a:p>
      </dgm:t>
    </dgm:pt>
    <dgm:pt modelId="{B87E7D21-3F22-0449-9E34-E2ADF712CC98}" type="sibTrans" cxnId="{243EEEA7-D648-5349-BC99-756EC1C6CF4C}">
      <dgm:prSet/>
      <dgm:spPr/>
      <dgm:t>
        <a:bodyPr/>
        <a:lstStyle/>
        <a:p>
          <a:endParaRPr lang="en-US"/>
        </a:p>
      </dgm:t>
    </dgm:pt>
    <dgm:pt modelId="{1D394028-0D2F-424B-9F51-64F70F9F53CF}">
      <dgm:prSet/>
      <dgm:spPr/>
      <dgm:t>
        <a:bodyPr/>
        <a:lstStyle/>
        <a:p>
          <a:r>
            <a:rPr lang="en-US" b="1" dirty="0">
              <a:solidFill>
                <a:schemeClr val="accent2">
                  <a:lumMod val="50000"/>
                </a:schemeClr>
              </a:solidFill>
            </a:rPr>
            <a:t>Support  </a:t>
          </a:r>
        </a:p>
      </dgm:t>
    </dgm:pt>
    <dgm:pt modelId="{84149EE7-1AC2-B14D-BDF2-9C432AC7E79D}" type="parTrans" cxnId="{7FE28C32-962E-6449-914F-623101EF765B}">
      <dgm:prSet/>
      <dgm:spPr/>
      <dgm:t>
        <a:bodyPr/>
        <a:lstStyle/>
        <a:p>
          <a:endParaRPr lang="en-US"/>
        </a:p>
      </dgm:t>
    </dgm:pt>
    <dgm:pt modelId="{84FA461B-7694-1A4F-898E-ED27F323994F}" type="sibTrans" cxnId="{7FE28C32-962E-6449-914F-623101EF765B}">
      <dgm:prSet/>
      <dgm:spPr/>
      <dgm:t>
        <a:bodyPr/>
        <a:lstStyle/>
        <a:p>
          <a:endParaRPr lang="en-US"/>
        </a:p>
      </dgm:t>
    </dgm:pt>
    <dgm:pt modelId="{34803033-6729-4D48-8747-44E930B35B10}" type="pres">
      <dgm:prSet presAssocID="{4A9178FD-5FEC-4C8B-8065-A98A6D08BC42}" presName="theList" presStyleCnt="0">
        <dgm:presLayoutVars>
          <dgm:dir/>
          <dgm:animLvl val="lvl"/>
          <dgm:resizeHandles val="exact"/>
        </dgm:presLayoutVars>
      </dgm:prSet>
      <dgm:spPr/>
    </dgm:pt>
    <dgm:pt modelId="{E545FEB7-A36B-3D4F-98B3-9CA65835B7BF}" type="pres">
      <dgm:prSet presAssocID="{F22A1CD4-5310-4842-B80A-9BF0ED96A60F}" presName="compNode" presStyleCnt="0"/>
      <dgm:spPr/>
    </dgm:pt>
    <dgm:pt modelId="{A6EDA751-4E55-F74B-9C3D-31F228097F7F}" type="pres">
      <dgm:prSet presAssocID="{F22A1CD4-5310-4842-B80A-9BF0ED96A60F}" presName="noGeometry" presStyleCnt="0"/>
      <dgm:spPr/>
    </dgm:pt>
    <dgm:pt modelId="{EE95419E-810A-3740-81B5-8C20E9922B7A}" type="pres">
      <dgm:prSet presAssocID="{F22A1CD4-5310-4842-B80A-9BF0ED96A60F}" presName="childTextVisible" presStyleLbl="bgAccFollowNode1" presStyleIdx="0" presStyleCnt="2">
        <dgm:presLayoutVars>
          <dgm:bulletEnabled val="1"/>
        </dgm:presLayoutVars>
      </dgm:prSet>
      <dgm:spPr/>
    </dgm:pt>
    <dgm:pt modelId="{72EF6ED8-CBB3-BB4B-B038-D3AD425213D3}" type="pres">
      <dgm:prSet presAssocID="{F22A1CD4-5310-4842-B80A-9BF0ED96A60F}" presName="childTextHidden" presStyleLbl="bgAccFollowNode1" presStyleIdx="0" presStyleCnt="2"/>
      <dgm:spPr/>
    </dgm:pt>
    <dgm:pt modelId="{54A5E0F4-DD4A-534B-9232-F8AF50654CF8}" type="pres">
      <dgm:prSet presAssocID="{F22A1CD4-5310-4842-B80A-9BF0ED96A60F}" presName="parentText" presStyleLbl="node1" presStyleIdx="0" presStyleCnt="2" custScaleX="110725" custLinFactNeighborX="-9847" custLinFactNeighborY="4330">
        <dgm:presLayoutVars>
          <dgm:chMax val="1"/>
          <dgm:bulletEnabled val="1"/>
        </dgm:presLayoutVars>
      </dgm:prSet>
      <dgm:spPr/>
    </dgm:pt>
    <dgm:pt modelId="{F6FEE991-0D44-714A-811D-0E8AD8B9622F}" type="pres">
      <dgm:prSet presAssocID="{F22A1CD4-5310-4842-B80A-9BF0ED96A60F}" presName="aSpace" presStyleCnt="0"/>
      <dgm:spPr/>
    </dgm:pt>
    <dgm:pt modelId="{D4959B87-4D9D-7F4D-895C-5E5DEFB9D859}" type="pres">
      <dgm:prSet presAssocID="{17A3DEC6-703C-4DAD-876B-833AB2E41CB7}" presName="compNode" presStyleCnt="0"/>
      <dgm:spPr/>
    </dgm:pt>
    <dgm:pt modelId="{90688055-4E86-2F47-8B15-85FF899D047D}" type="pres">
      <dgm:prSet presAssocID="{17A3DEC6-703C-4DAD-876B-833AB2E41CB7}" presName="noGeometry" presStyleCnt="0"/>
      <dgm:spPr/>
    </dgm:pt>
    <dgm:pt modelId="{2107C8B9-92B1-F54F-88D3-8210B5907295}" type="pres">
      <dgm:prSet presAssocID="{17A3DEC6-703C-4DAD-876B-833AB2E41CB7}" presName="childTextVisible" presStyleLbl="bgAccFollowNode1" presStyleIdx="1" presStyleCnt="2" custScaleX="100006" custLinFactNeighborX="2" custLinFactNeighborY="3253">
        <dgm:presLayoutVars>
          <dgm:bulletEnabled val="1"/>
        </dgm:presLayoutVars>
      </dgm:prSet>
      <dgm:spPr/>
    </dgm:pt>
    <dgm:pt modelId="{559A2489-03B0-6243-88D9-CDBFB422BB3D}" type="pres">
      <dgm:prSet presAssocID="{17A3DEC6-703C-4DAD-876B-833AB2E41CB7}" presName="childTextHidden" presStyleLbl="bgAccFollowNode1" presStyleIdx="1" presStyleCnt="2"/>
      <dgm:spPr/>
    </dgm:pt>
    <dgm:pt modelId="{BC7D9CBB-A1CC-D44D-887C-C04EFEFF7852}" type="pres">
      <dgm:prSet presAssocID="{17A3DEC6-703C-4DAD-876B-833AB2E41CB7}" presName="parentText" presStyleLbl="node1" presStyleIdx="1" presStyleCnt="2" custLinFactNeighborX="870" custLinFactNeighborY="-1739">
        <dgm:presLayoutVars>
          <dgm:chMax val="1"/>
          <dgm:bulletEnabled val="1"/>
        </dgm:presLayoutVars>
      </dgm:prSet>
      <dgm:spPr/>
    </dgm:pt>
  </dgm:ptLst>
  <dgm:cxnLst>
    <dgm:cxn modelId="{DBE59900-5BDB-437C-92BC-B1AFA11C7AFE}" srcId="{17A3DEC6-703C-4DAD-876B-833AB2E41CB7}" destId="{27F9756E-8AB7-4A67-920A-770B7EB4AC90}" srcOrd="0" destOrd="0" parTransId="{7482FB5D-A5D3-4FF5-91E2-C950512A1AE1}" sibTransId="{9252C31E-3878-4F13-ABDA-F26B6059BC1A}"/>
    <dgm:cxn modelId="{7FE28C32-962E-6449-914F-623101EF765B}" srcId="{F22A1CD4-5310-4842-B80A-9BF0ED96A60F}" destId="{1D394028-0D2F-424B-9F51-64F70F9F53CF}" srcOrd="2" destOrd="0" parTransId="{84149EE7-1AC2-B14D-BDF2-9C432AC7E79D}" sibTransId="{84FA461B-7694-1A4F-898E-ED27F323994F}"/>
    <dgm:cxn modelId="{235B8D34-ADCE-844F-8636-ACA008518D99}" type="presOf" srcId="{1D394028-0D2F-424B-9F51-64F70F9F53CF}" destId="{72EF6ED8-CBB3-BB4B-B038-D3AD425213D3}" srcOrd="1" destOrd="2" presId="urn:microsoft.com/office/officeart/2005/8/layout/hProcess6"/>
    <dgm:cxn modelId="{1D3ED737-2D1A-AF45-83EB-24BB190D46C2}" type="presOf" srcId="{4A9178FD-5FEC-4C8B-8065-A98A6D08BC42}" destId="{34803033-6729-4D48-8747-44E930B35B10}" srcOrd="0" destOrd="0" presId="urn:microsoft.com/office/officeart/2005/8/layout/hProcess6"/>
    <dgm:cxn modelId="{3878483D-A281-504C-BD75-530E87E50333}" type="presOf" srcId="{27F9756E-8AB7-4A67-920A-770B7EB4AC90}" destId="{559A2489-03B0-6243-88D9-CDBFB422BB3D}" srcOrd="1" destOrd="0" presId="urn:microsoft.com/office/officeart/2005/8/layout/hProcess6"/>
    <dgm:cxn modelId="{BF8D0657-B2E5-584C-857D-C2F06ED23F25}" type="presOf" srcId="{F22A1CD4-5310-4842-B80A-9BF0ED96A60F}" destId="{54A5E0F4-DD4A-534B-9232-F8AF50654CF8}" srcOrd="0" destOrd="0" presId="urn:microsoft.com/office/officeart/2005/8/layout/hProcess6"/>
    <dgm:cxn modelId="{B76D8A5E-932E-44A7-A96F-D36349FA3414}" srcId="{4A9178FD-5FEC-4C8B-8065-A98A6D08BC42}" destId="{17A3DEC6-703C-4DAD-876B-833AB2E41CB7}" srcOrd="1" destOrd="0" parTransId="{B26FDD09-1B06-4274-A835-490C1913DCF9}" sibTransId="{8820B1B0-A941-431A-BD8A-6E614258C833}"/>
    <dgm:cxn modelId="{D635C968-5AF0-F742-82E2-2CE8B4F3A1C6}" type="presOf" srcId="{869E52E0-402E-A94D-BBB9-426CCCCD3BFD}" destId="{EE95419E-810A-3740-81B5-8C20E9922B7A}" srcOrd="0" destOrd="1" presId="urn:microsoft.com/office/officeart/2005/8/layout/hProcess6"/>
    <dgm:cxn modelId="{332BCA71-A8AE-DA46-B9EA-7DA425E0E183}" type="presOf" srcId="{1D394028-0D2F-424B-9F51-64F70F9F53CF}" destId="{EE95419E-810A-3740-81B5-8C20E9922B7A}" srcOrd="0" destOrd="2" presId="urn:microsoft.com/office/officeart/2005/8/layout/hProcess6"/>
    <dgm:cxn modelId="{F5412A75-8579-47C0-8132-76680B677E3B}" srcId="{4A9178FD-5FEC-4C8B-8065-A98A6D08BC42}" destId="{F22A1CD4-5310-4842-B80A-9BF0ED96A60F}" srcOrd="0" destOrd="0" parTransId="{B4AC75B9-FF87-4566-A182-7F85546E3364}" sibTransId="{82D89BE5-C3A2-47CE-9375-6922B5DF0727}"/>
    <dgm:cxn modelId="{DD26567A-7902-774E-90B2-D836ED922602}" type="presOf" srcId="{6DA0E1EA-0014-470F-A8B8-97137EC5C1D2}" destId="{EE95419E-810A-3740-81B5-8C20E9922B7A}" srcOrd="0" destOrd="0" presId="urn:microsoft.com/office/officeart/2005/8/layout/hProcess6"/>
    <dgm:cxn modelId="{A0069D8E-38D2-4BCF-8811-263B1CE629C4}" srcId="{F22A1CD4-5310-4842-B80A-9BF0ED96A60F}" destId="{6DA0E1EA-0014-470F-A8B8-97137EC5C1D2}" srcOrd="0" destOrd="0" parTransId="{751B5984-1CE9-4EFD-9BA2-F6B6FBF3D8DD}" sibTransId="{024639A7-C4C6-4DFB-8068-BFD06E996416}"/>
    <dgm:cxn modelId="{243EEEA7-D648-5349-BC99-756EC1C6CF4C}" srcId="{F22A1CD4-5310-4842-B80A-9BF0ED96A60F}" destId="{869E52E0-402E-A94D-BBB9-426CCCCD3BFD}" srcOrd="1" destOrd="0" parTransId="{D5446EC4-DFD0-9D44-A8E8-0EBFB73FA818}" sibTransId="{B87E7D21-3F22-0449-9E34-E2ADF712CC98}"/>
    <dgm:cxn modelId="{B283DAB2-9201-0840-B4DC-DCFA73B4F025}" type="presOf" srcId="{27F9756E-8AB7-4A67-920A-770B7EB4AC90}" destId="{2107C8B9-92B1-F54F-88D3-8210B5907295}" srcOrd="0" destOrd="0" presId="urn:microsoft.com/office/officeart/2005/8/layout/hProcess6"/>
    <dgm:cxn modelId="{53A290C1-E008-D049-93E1-F876BE8F3446}" type="presOf" srcId="{17A3DEC6-703C-4DAD-876B-833AB2E41CB7}" destId="{BC7D9CBB-A1CC-D44D-887C-C04EFEFF7852}" srcOrd="0" destOrd="0" presId="urn:microsoft.com/office/officeart/2005/8/layout/hProcess6"/>
    <dgm:cxn modelId="{7F3C61C9-EAD0-DE48-B0EB-F5C47CDAD96F}" type="presOf" srcId="{6DA0E1EA-0014-470F-A8B8-97137EC5C1D2}" destId="{72EF6ED8-CBB3-BB4B-B038-D3AD425213D3}" srcOrd="1" destOrd="0" presId="urn:microsoft.com/office/officeart/2005/8/layout/hProcess6"/>
    <dgm:cxn modelId="{C275ECEB-1CBE-3E4F-9B25-9CA30ED09AA0}" type="presOf" srcId="{869E52E0-402E-A94D-BBB9-426CCCCD3BFD}" destId="{72EF6ED8-CBB3-BB4B-B038-D3AD425213D3}" srcOrd="1" destOrd="1" presId="urn:microsoft.com/office/officeart/2005/8/layout/hProcess6"/>
    <dgm:cxn modelId="{E4F14112-9A36-154D-8CFA-FE38870DAC8C}" type="presParOf" srcId="{34803033-6729-4D48-8747-44E930B35B10}" destId="{E545FEB7-A36B-3D4F-98B3-9CA65835B7BF}" srcOrd="0" destOrd="0" presId="urn:microsoft.com/office/officeart/2005/8/layout/hProcess6"/>
    <dgm:cxn modelId="{4FB91FD9-6E1F-244D-8017-DA56A7FF8D67}" type="presParOf" srcId="{E545FEB7-A36B-3D4F-98B3-9CA65835B7BF}" destId="{A6EDA751-4E55-F74B-9C3D-31F228097F7F}" srcOrd="0" destOrd="0" presId="urn:microsoft.com/office/officeart/2005/8/layout/hProcess6"/>
    <dgm:cxn modelId="{8DCC7985-53C2-6948-B9CE-16D6B848C26D}" type="presParOf" srcId="{E545FEB7-A36B-3D4F-98B3-9CA65835B7BF}" destId="{EE95419E-810A-3740-81B5-8C20E9922B7A}" srcOrd="1" destOrd="0" presId="urn:microsoft.com/office/officeart/2005/8/layout/hProcess6"/>
    <dgm:cxn modelId="{624323D9-5822-0845-8882-964980415A49}" type="presParOf" srcId="{E545FEB7-A36B-3D4F-98B3-9CA65835B7BF}" destId="{72EF6ED8-CBB3-BB4B-B038-D3AD425213D3}" srcOrd="2" destOrd="0" presId="urn:microsoft.com/office/officeart/2005/8/layout/hProcess6"/>
    <dgm:cxn modelId="{F0C8B4A5-1805-B945-8BC9-3BB7B504A1C0}" type="presParOf" srcId="{E545FEB7-A36B-3D4F-98B3-9CA65835B7BF}" destId="{54A5E0F4-DD4A-534B-9232-F8AF50654CF8}" srcOrd="3" destOrd="0" presId="urn:microsoft.com/office/officeart/2005/8/layout/hProcess6"/>
    <dgm:cxn modelId="{A7D63192-1041-E545-B03A-D14CDA42414A}" type="presParOf" srcId="{34803033-6729-4D48-8747-44E930B35B10}" destId="{F6FEE991-0D44-714A-811D-0E8AD8B9622F}" srcOrd="1" destOrd="0" presId="urn:microsoft.com/office/officeart/2005/8/layout/hProcess6"/>
    <dgm:cxn modelId="{44FDB189-3D4C-F74B-80C1-B50EA1DB3BAC}" type="presParOf" srcId="{34803033-6729-4D48-8747-44E930B35B10}" destId="{D4959B87-4D9D-7F4D-895C-5E5DEFB9D859}" srcOrd="2" destOrd="0" presId="urn:microsoft.com/office/officeart/2005/8/layout/hProcess6"/>
    <dgm:cxn modelId="{42E65EE2-BAE4-E84D-9DAA-C17594A3E814}" type="presParOf" srcId="{D4959B87-4D9D-7F4D-895C-5E5DEFB9D859}" destId="{90688055-4E86-2F47-8B15-85FF899D047D}" srcOrd="0" destOrd="0" presId="urn:microsoft.com/office/officeart/2005/8/layout/hProcess6"/>
    <dgm:cxn modelId="{83B3AD72-2CA8-AF4F-A445-9A6181AC5D3D}" type="presParOf" srcId="{D4959B87-4D9D-7F4D-895C-5E5DEFB9D859}" destId="{2107C8B9-92B1-F54F-88D3-8210B5907295}" srcOrd="1" destOrd="0" presId="urn:microsoft.com/office/officeart/2005/8/layout/hProcess6"/>
    <dgm:cxn modelId="{D029D6F6-FB61-4B4F-A118-90F41D386532}" type="presParOf" srcId="{D4959B87-4D9D-7F4D-895C-5E5DEFB9D859}" destId="{559A2489-03B0-6243-88D9-CDBFB422BB3D}" srcOrd="2" destOrd="0" presId="urn:microsoft.com/office/officeart/2005/8/layout/hProcess6"/>
    <dgm:cxn modelId="{348A27E6-D615-234B-9D30-B44DA6D897C2}" type="presParOf" srcId="{D4959B87-4D9D-7F4D-895C-5E5DEFB9D859}" destId="{BC7D9CBB-A1CC-D44D-887C-C04EFEFF7852}"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9193E-FA4C-C747-AD37-F64BFC0E9929}">
      <dsp:nvSpPr>
        <dsp:cNvPr id="0" name=""/>
        <dsp:cNvSpPr/>
      </dsp:nvSpPr>
      <dsp:spPr>
        <a:xfrm>
          <a:off x="1093292" y="69869"/>
          <a:ext cx="4274017" cy="12008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Vickie R. Driver, DPM MS FACFAS</a:t>
          </a:r>
        </a:p>
        <a:p>
          <a:pPr marL="0" lvl="0" indent="0" algn="ctr" defTabSz="933450">
            <a:lnSpc>
              <a:spcPct val="90000"/>
            </a:lnSpc>
            <a:spcBef>
              <a:spcPct val="0"/>
            </a:spcBef>
            <a:spcAft>
              <a:spcPct val="35000"/>
            </a:spcAft>
            <a:buNone/>
          </a:pPr>
          <a:r>
            <a:rPr lang="en-US" sz="2100" kern="1200" dirty="0"/>
            <a:t>Chair</a:t>
          </a:r>
        </a:p>
      </dsp:txBody>
      <dsp:txXfrm>
        <a:off x="1093292" y="69869"/>
        <a:ext cx="4274017" cy="1200819"/>
      </dsp:txXfrm>
    </dsp:sp>
    <dsp:sp modelId="{E484CF56-F3BD-914D-9E4D-F73CB0369231}">
      <dsp:nvSpPr>
        <dsp:cNvPr id="0" name=""/>
        <dsp:cNvSpPr/>
      </dsp:nvSpPr>
      <dsp:spPr>
        <a:xfrm>
          <a:off x="387110" y="1417076"/>
          <a:ext cx="3239191" cy="12008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Lisa Gould, MD PhD FACS </a:t>
          </a:r>
        </a:p>
        <a:p>
          <a:pPr marL="0" lvl="0" indent="0" algn="ctr" defTabSz="933450">
            <a:lnSpc>
              <a:spcPct val="90000"/>
            </a:lnSpc>
            <a:spcBef>
              <a:spcPct val="0"/>
            </a:spcBef>
            <a:spcAft>
              <a:spcPct val="35000"/>
            </a:spcAft>
            <a:buNone/>
          </a:pPr>
          <a:r>
            <a:rPr lang="en-US" sz="2100" kern="1200" dirty="0"/>
            <a:t>Vice-Chair</a:t>
          </a:r>
        </a:p>
      </dsp:txBody>
      <dsp:txXfrm>
        <a:off x="387110" y="1417076"/>
        <a:ext cx="3239191" cy="1200819"/>
      </dsp:txXfrm>
    </dsp:sp>
    <dsp:sp modelId="{97456D9B-D5CF-1E4B-AC74-78F51685AD42}">
      <dsp:nvSpPr>
        <dsp:cNvPr id="0" name=""/>
        <dsp:cNvSpPr/>
      </dsp:nvSpPr>
      <dsp:spPr>
        <a:xfrm>
          <a:off x="3750246" y="1428964"/>
          <a:ext cx="2925597" cy="12008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Peggy Dotson, BS RN - Secretary/Treasurer</a:t>
          </a:r>
        </a:p>
      </dsp:txBody>
      <dsp:txXfrm>
        <a:off x="3750246" y="1428964"/>
        <a:ext cx="2925597" cy="1200819"/>
      </dsp:txXfrm>
    </dsp:sp>
    <dsp:sp modelId="{5E815F1B-DCB5-F04C-A2C5-94204D93DBE4}">
      <dsp:nvSpPr>
        <dsp:cNvPr id="0" name=""/>
        <dsp:cNvSpPr/>
      </dsp:nvSpPr>
      <dsp:spPr>
        <a:xfrm>
          <a:off x="272492" y="2829921"/>
          <a:ext cx="2001366" cy="12008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Brett </a:t>
          </a:r>
          <a:r>
            <a:rPr lang="en-US" sz="2100" kern="1200" dirty="0" err="1"/>
            <a:t>Kopelan</a:t>
          </a:r>
          <a:r>
            <a:rPr lang="en-US" sz="2100" kern="1200" dirty="0"/>
            <a:t>, MBA</a:t>
          </a:r>
        </a:p>
      </dsp:txBody>
      <dsp:txXfrm>
        <a:off x="272492" y="2829921"/>
        <a:ext cx="2001366" cy="1200819"/>
      </dsp:txXfrm>
    </dsp:sp>
    <dsp:sp modelId="{7ED51D2F-2FA7-6843-993C-F0FF37223E7B}">
      <dsp:nvSpPr>
        <dsp:cNvPr id="0" name=""/>
        <dsp:cNvSpPr/>
      </dsp:nvSpPr>
      <dsp:spPr>
        <a:xfrm>
          <a:off x="2473995" y="2829921"/>
          <a:ext cx="2001366" cy="12008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William W. Li, MD</a:t>
          </a:r>
        </a:p>
      </dsp:txBody>
      <dsp:txXfrm>
        <a:off x="2473995" y="2829921"/>
        <a:ext cx="2001366" cy="1200819"/>
      </dsp:txXfrm>
    </dsp:sp>
    <dsp:sp modelId="{858A1639-607F-8A40-8492-953E4B28978C}">
      <dsp:nvSpPr>
        <dsp:cNvPr id="0" name=""/>
        <dsp:cNvSpPr/>
      </dsp:nvSpPr>
      <dsp:spPr>
        <a:xfrm>
          <a:off x="4675498" y="2829921"/>
          <a:ext cx="2038771" cy="12008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Patrick McNees, PhD</a:t>
          </a:r>
        </a:p>
      </dsp:txBody>
      <dsp:txXfrm>
        <a:off x="4675498" y="2829921"/>
        <a:ext cx="2038771" cy="1200819"/>
      </dsp:txXfrm>
    </dsp:sp>
    <dsp:sp modelId="{4B618AE8-E9C4-8F40-8FF3-95E0C154A3F9}">
      <dsp:nvSpPr>
        <dsp:cNvPr id="0" name=""/>
        <dsp:cNvSpPr/>
      </dsp:nvSpPr>
      <dsp:spPr>
        <a:xfrm>
          <a:off x="775495" y="4230877"/>
          <a:ext cx="2001366" cy="12008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William V. </a:t>
          </a:r>
          <a:r>
            <a:rPr lang="en-US" sz="2100" kern="1200" dirty="0" err="1"/>
            <a:t>Padula</a:t>
          </a:r>
          <a:r>
            <a:rPr lang="en-US" sz="2100" kern="1200" dirty="0"/>
            <a:t>, PhD</a:t>
          </a:r>
        </a:p>
      </dsp:txBody>
      <dsp:txXfrm>
        <a:off x="775495" y="4230877"/>
        <a:ext cx="2001366" cy="1200819"/>
      </dsp:txXfrm>
    </dsp:sp>
    <dsp:sp modelId="{76C47E7F-FC60-EC4F-B0ED-DFBB12A41FC7}">
      <dsp:nvSpPr>
        <dsp:cNvPr id="0" name=""/>
        <dsp:cNvSpPr/>
      </dsp:nvSpPr>
      <dsp:spPr>
        <a:xfrm>
          <a:off x="2976998" y="4230877"/>
          <a:ext cx="2001366" cy="12008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Mary L. Yost, MBA</a:t>
          </a:r>
        </a:p>
      </dsp:txBody>
      <dsp:txXfrm>
        <a:off x="2976998" y="4230877"/>
        <a:ext cx="2001366" cy="1200819"/>
      </dsp:txXfrm>
    </dsp:sp>
    <dsp:sp modelId="{F9522C0C-6BB4-9143-9F47-82F01198F670}">
      <dsp:nvSpPr>
        <dsp:cNvPr id="0" name=""/>
        <dsp:cNvSpPr/>
      </dsp:nvSpPr>
      <dsp:spPr>
        <a:xfrm>
          <a:off x="5178501" y="4232198"/>
          <a:ext cx="2001366" cy="12008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Dana Davis, MS </a:t>
          </a:r>
          <a:br>
            <a:rPr lang="en-US" sz="2100" kern="1200" dirty="0"/>
          </a:br>
          <a:endParaRPr lang="en-US" sz="2100" kern="1200" dirty="0"/>
        </a:p>
      </dsp:txBody>
      <dsp:txXfrm>
        <a:off x="5178501" y="4232198"/>
        <a:ext cx="2001366" cy="1200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085C3-FBD2-3D4C-B11F-25AE3C6F688D}">
      <dsp:nvSpPr>
        <dsp:cNvPr id="0" name=""/>
        <dsp:cNvSpPr/>
      </dsp:nvSpPr>
      <dsp:spPr>
        <a:xfrm>
          <a:off x="3080" y="590125"/>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Associations</a:t>
          </a:r>
        </a:p>
      </dsp:txBody>
      <dsp:txXfrm>
        <a:off x="3080" y="590125"/>
        <a:ext cx="2444055" cy="1466433"/>
      </dsp:txXfrm>
    </dsp:sp>
    <dsp:sp modelId="{EDDF5489-DC33-1844-8231-C115DFD88C52}">
      <dsp:nvSpPr>
        <dsp:cNvPr id="0" name=""/>
        <dsp:cNvSpPr/>
      </dsp:nvSpPr>
      <dsp:spPr>
        <a:xfrm>
          <a:off x="2691541" y="590125"/>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Insurance Payors</a:t>
          </a:r>
        </a:p>
      </dsp:txBody>
      <dsp:txXfrm>
        <a:off x="2691541" y="590125"/>
        <a:ext cx="2444055" cy="1466433"/>
      </dsp:txXfrm>
    </dsp:sp>
    <dsp:sp modelId="{F1593288-41F1-3A45-AF6A-29369F19639A}">
      <dsp:nvSpPr>
        <dsp:cNvPr id="0" name=""/>
        <dsp:cNvSpPr/>
      </dsp:nvSpPr>
      <dsp:spPr>
        <a:xfrm>
          <a:off x="5380002" y="590125"/>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Research/Science</a:t>
          </a:r>
        </a:p>
      </dsp:txBody>
      <dsp:txXfrm>
        <a:off x="5380002" y="590125"/>
        <a:ext cx="2444055" cy="1466433"/>
      </dsp:txXfrm>
    </dsp:sp>
    <dsp:sp modelId="{8651690B-C7A9-634A-BC8E-D51898ADB132}">
      <dsp:nvSpPr>
        <dsp:cNvPr id="0" name=""/>
        <dsp:cNvSpPr/>
      </dsp:nvSpPr>
      <dsp:spPr>
        <a:xfrm>
          <a:off x="8068463" y="590125"/>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Industry (Device, Biotech and Pharma)</a:t>
          </a:r>
        </a:p>
      </dsp:txBody>
      <dsp:txXfrm>
        <a:off x="8068463" y="590125"/>
        <a:ext cx="2444055" cy="1466433"/>
      </dsp:txXfrm>
    </dsp:sp>
    <dsp:sp modelId="{D7369177-835D-9543-AD1E-842928076ED9}">
      <dsp:nvSpPr>
        <dsp:cNvPr id="0" name=""/>
        <dsp:cNvSpPr/>
      </dsp:nvSpPr>
      <dsp:spPr>
        <a:xfrm>
          <a:off x="3080" y="2300964"/>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Government/FDA</a:t>
          </a:r>
        </a:p>
      </dsp:txBody>
      <dsp:txXfrm>
        <a:off x="3080" y="2300964"/>
        <a:ext cx="2444055" cy="1466433"/>
      </dsp:txXfrm>
    </dsp:sp>
    <dsp:sp modelId="{48F45D49-F8BD-A149-92A8-0439AB79006C}">
      <dsp:nvSpPr>
        <dsp:cNvPr id="0" name=""/>
        <dsp:cNvSpPr/>
      </dsp:nvSpPr>
      <dsp:spPr>
        <a:xfrm>
          <a:off x="2691541" y="2300964"/>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Clinicians (hospital/clinic/private practice)</a:t>
          </a:r>
        </a:p>
      </dsp:txBody>
      <dsp:txXfrm>
        <a:off x="2691541" y="2300964"/>
        <a:ext cx="2444055" cy="1466433"/>
      </dsp:txXfrm>
    </dsp:sp>
    <dsp:sp modelId="{B3D65C29-3CFD-8245-B6CC-E4824BF2F379}">
      <dsp:nvSpPr>
        <dsp:cNvPr id="0" name=""/>
        <dsp:cNvSpPr/>
      </dsp:nvSpPr>
      <dsp:spPr>
        <a:xfrm>
          <a:off x="5380002" y="2300964"/>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Foundations</a:t>
          </a:r>
        </a:p>
      </dsp:txBody>
      <dsp:txXfrm>
        <a:off x="5380002" y="2300964"/>
        <a:ext cx="2444055" cy="1466433"/>
      </dsp:txXfrm>
    </dsp:sp>
    <dsp:sp modelId="{69852C02-AE58-7241-9122-67983005A48F}">
      <dsp:nvSpPr>
        <dsp:cNvPr id="0" name=""/>
        <dsp:cNvSpPr/>
      </dsp:nvSpPr>
      <dsp:spPr>
        <a:xfrm>
          <a:off x="8068463" y="2300964"/>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Strategic Advisor</a:t>
          </a:r>
        </a:p>
      </dsp:txBody>
      <dsp:txXfrm>
        <a:off x="8068463" y="2300964"/>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97B49-FE7B-48C1-B47C-4F0B97699CD2}">
      <dsp:nvSpPr>
        <dsp:cNvPr id="0" name=""/>
        <dsp:cNvSpPr/>
      </dsp:nvSpPr>
      <dsp:spPr>
        <a:xfrm>
          <a:off x="1995" y="78983"/>
          <a:ext cx="1583322" cy="9499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David </a:t>
          </a:r>
          <a:r>
            <a:rPr lang="en-US" sz="1700" kern="1200" dirty="0" err="1"/>
            <a:t>Alper</a:t>
          </a:r>
          <a:r>
            <a:rPr lang="en-US" sz="1700" kern="1200" dirty="0"/>
            <a:t>, DPM </a:t>
          </a:r>
          <a:r>
            <a:rPr lang="en-US" sz="1700" kern="1200"/>
            <a:t>(clinician)</a:t>
          </a:r>
          <a:endParaRPr lang="en-US" sz="1700" kern="1200" dirty="0"/>
        </a:p>
      </dsp:txBody>
      <dsp:txXfrm>
        <a:off x="1995" y="78983"/>
        <a:ext cx="1583322" cy="949993"/>
      </dsp:txXfrm>
    </dsp:sp>
    <dsp:sp modelId="{4A518B39-86C3-B343-9407-996C7E2CA498}">
      <dsp:nvSpPr>
        <dsp:cNvPr id="0" name=""/>
        <dsp:cNvSpPr/>
      </dsp:nvSpPr>
      <dsp:spPr>
        <a:xfrm>
          <a:off x="1743650" y="78983"/>
          <a:ext cx="1583322" cy="949993"/>
        </a:xfrm>
        <a:prstGeom prst="rect">
          <a:avLst/>
        </a:prstGeom>
        <a:solidFill>
          <a:schemeClr val="accent2">
            <a:hueOff val="186568"/>
            <a:satOff val="444"/>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Oscar Alvarez, PhD (research) </a:t>
          </a:r>
        </a:p>
      </dsp:txBody>
      <dsp:txXfrm>
        <a:off x="1743650" y="78983"/>
        <a:ext cx="1583322" cy="949993"/>
      </dsp:txXfrm>
    </dsp:sp>
    <dsp:sp modelId="{4FE2E95F-9EAD-4A42-BB58-7AF5E911E0AE}">
      <dsp:nvSpPr>
        <dsp:cNvPr id="0" name=""/>
        <dsp:cNvSpPr/>
      </dsp:nvSpPr>
      <dsp:spPr>
        <a:xfrm>
          <a:off x="3485306" y="78983"/>
          <a:ext cx="1583322" cy="949993"/>
        </a:xfrm>
        <a:prstGeom prst="rect">
          <a:avLst/>
        </a:prstGeom>
        <a:solidFill>
          <a:schemeClr val="accent2">
            <a:hueOff val="373135"/>
            <a:satOff val="8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Charles Andersen MD (clinician)</a:t>
          </a:r>
        </a:p>
      </dsp:txBody>
      <dsp:txXfrm>
        <a:off x="3485306" y="78983"/>
        <a:ext cx="1583322" cy="949993"/>
      </dsp:txXfrm>
    </dsp:sp>
    <dsp:sp modelId="{49AF16FC-509F-C64E-A753-78A5D6971ED3}">
      <dsp:nvSpPr>
        <dsp:cNvPr id="0" name=""/>
        <dsp:cNvSpPr/>
      </dsp:nvSpPr>
      <dsp:spPr>
        <a:xfrm>
          <a:off x="5226961" y="78983"/>
          <a:ext cx="1583322" cy="949993"/>
        </a:xfrm>
        <a:prstGeom prst="rect">
          <a:avLst/>
        </a:prstGeom>
        <a:solidFill>
          <a:schemeClr val="accent2">
            <a:hueOff val="559703"/>
            <a:satOff val="1333"/>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Ruth Bryant, PhD, RN (assoc.)  </a:t>
          </a:r>
        </a:p>
      </dsp:txBody>
      <dsp:txXfrm>
        <a:off x="5226961" y="78983"/>
        <a:ext cx="1583322" cy="949993"/>
      </dsp:txXfrm>
    </dsp:sp>
    <dsp:sp modelId="{FBBC9F2D-8695-4644-A4E5-4E2750F9D61B}">
      <dsp:nvSpPr>
        <dsp:cNvPr id="0" name=""/>
        <dsp:cNvSpPr/>
      </dsp:nvSpPr>
      <dsp:spPr>
        <a:xfrm>
          <a:off x="1995" y="1187309"/>
          <a:ext cx="1583322" cy="949993"/>
        </a:xfrm>
        <a:prstGeom prst="rect">
          <a:avLst/>
        </a:prstGeom>
        <a:solidFill>
          <a:schemeClr val="accent2">
            <a:hueOff val="746271"/>
            <a:satOff val="1777"/>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Marissa J Carter PhD (research) </a:t>
          </a:r>
        </a:p>
      </dsp:txBody>
      <dsp:txXfrm>
        <a:off x="1995" y="1187309"/>
        <a:ext cx="1583322" cy="949993"/>
      </dsp:txXfrm>
    </dsp:sp>
    <dsp:sp modelId="{0B44D5BF-2847-494C-A0B4-1B12B50FC34A}">
      <dsp:nvSpPr>
        <dsp:cNvPr id="0" name=""/>
        <dsp:cNvSpPr/>
      </dsp:nvSpPr>
      <dsp:spPr>
        <a:xfrm>
          <a:off x="1743650" y="1187309"/>
          <a:ext cx="1583322" cy="949993"/>
        </a:xfrm>
        <a:prstGeom prst="rect">
          <a:avLst/>
        </a:prstGeom>
        <a:solidFill>
          <a:schemeClr val="accent2">
            <a:hueOff val="932839"/>
            <a:satOff val="2222"/>
            <a:lumOff val="1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Jim Rollins MD, PhD (CMS)</a:t>
          </a:r>
        </a:p>
      </dsp:txBody>
      <dsp:txXfrm>
        <a:off x="1743650" y="1187309"/>
        <a:ext cx="1583322" cy="949993"/>
      </dsp:txXfrm>
    </dsp:sp>
    <dsp:sp modelId="{62FBD029-FFB1-E848-8E35-92B920AC45D8}">
      <dsp:nvSpPr>
        <dsp:cNvPr id="0" name=""/>
        <dsp:cNvSpPr/>
      </dsp:nvSpPr>
      <dsp:spPr>
        <a:xfrm>
          <a:off x="3485306" y="1187309"/>
          <a:ext cx="1583322" cy="949993"/>
        </a:xfrm>
        <a:prstGeom prst="rect">
          <a:avLst/>
        </a:prstGeom>
        <a:solidFill>
          <a:schemeClr val="accent2">
            <a:hueOff val="1119406"/>
            <a:satOff val="2666"/>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Brendan Casey, PhD (industry)</a:t>
          </a:r>
        </a:p>
      </dsp:txBody>
      <dsp:txXfrm>
        <a:off x="3485306" y="1187309"/>
        <a:ext cx="1583322" cy="949993"/>
      </dsp:txXfrm>
    </dsp:sp>
    <dsp:sp modelId="{B6979329-DE4C-044D-968E-F5929B1DA8FD}">
      <dsp:nvSpPr>
        <dsp:cNvPr id="0" name=""/>
        <dsp:cNvSpPr/>
      </dsp:nvSpPr>
      <dsp:spPr>
        <a:xfrm>
          <a:off x="5226961" y="1187309"/>
          <a:ext cx="1583322" cy="949993"/>
        </a:xfrm>
        <a:prstGeom prst="rect">
          <a:avLst/>
        </a:prstGeom>
        <a:solidFill>
          <a:schemeClr val="accent2">
            <a:hueOff val="1305974"/>
            <a:satOff val="3111"/>
            <a:lumOff val="2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Gary Gibbons, MD (clinician) </a:t>
          </a:r>
        </a:p>
      </dsp:txBody>
      <dsp:txXfrm>
        <a:off x="5226961" y="1187309"/>
        <a:ext cx="1583322" cy="949993"/>
      </dsp:txXfrm>
    </dsp:sp>
    <dsp:sp modelId="{670A46BE-A9D2-3540-8B8A-CFEF6A8D0A59}">
      <dsp:nvSpPr>
        <dsp:cNvPr id="0" name=""/>
        <dsp:cNvSpPr/>
      </dsp:nvSpPr>
      <dsp:spPr>
        <a:xfrm>
          <a:off x="1995" y="2295635"/>
          <a:ext cx="1583322" cy="949993"/>
        </a:xfrm>
        <a:prstGeom prst="rect">
          <a:avLst/>
        </a:prstGeom>
        <a:solidFill>
          <a:schemeClr val="accent2">
            <a:hueOff val="1492542"/>
            <a:satOff val="3555"/>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Geoffrey Gurtner, MD (assoc.)  </a:t>
          </a:r>
        </a:p>
      </dsp:txBody>
      <dsp:txXfrm>
        <a:off x="1995" y="2295635"/>
        <a:ext cx="1583322" cy="949993"/>
      </dsp:txXfrm>
    </dsp:sp>
    <dsp:sp modelId="{2E433208-9BA6-184C-BE29-4B7E925CFC15}">
      <dsp:nvSpPr>
        <dsp:cNvPr id="0" name=""/>
        <dsp:cNvSpPr/>
      </dsp:nvSpPr>
      <dsp:spPr>
        <a:xfrm>
          <a:off x="1743650" y="2295635"/>
          <a:ext cx="1583322" cy="949993"/>
        </a:xfrm>
        <a:prstGeom prst="rect">
          <a:avLst/>
        </a:prstGeom>
        <a:solidFill>
          <a:schemeClr val="accent2">
            <a:hueOff val="1679109"/>
            <a:satOff val="3999"/>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Marcia Nusgart, RPh (assoc.)</a:t>
          </a:r>
        </a:p>
      </dsp:txBody>
      <dsp:txXfrm>
        <a:off x="1743650" y="2295635"/>
        <a:ext cx="1583322" cy="949993"/>
      </dsp:txXfrm>
    </dsp:sp>
    <dsp:sp modelId="{9C53AED0-A2F6-0E4C-A1C9-4A2ED0D58428}">
      <dsp:nvSpPr>
        <dsp:cNvPr id="0" name=""/>
        <dsp:cNvSpPr/>
      </dsp:nvSpPr>
      <dsp:spPr>
        <a:xfrm>
          <a:off x="3485306" y="2295635"/>
          <a:ext cx="1583322" cy="949993"/>
        </a:xfrm>
        <a:prstGeom prst="rect">
          <a:avLst/>
        </a:prstGeom>
        <a:solidFill>
          <a:schemeClr val="accent2">
            <a:hueOff val="1865677"/>
            <a:satOff val="4444"/>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Joseph Rolley, MS (Industry)</a:t>
          </a:r>
        </a:p>
      </dsp:txBody>
      <dsp:txXfrm>
        <a:off x="3485306" y="2295635"/>
        <a:ext cx="1583322" cy="949993"/>
      </dsp:txXfrm>
    </dsp:sp>
    <dsp:sp modelId="{265E7E22-E922-B14D-9C48-FC2AF7088832}">
      <dsp:nvSpPr>
        <dsp:cNvPr id="0" name=""/>
        <dsp:cNvSpPr/>
      </dsp:nvSpPr>
      <dsp:spPr>
        <a:xfrm>
          <a:off x="5226961" y="2295635"/>
          <a:ext cx="1583322" cy="949993"/>
        </a:xfrm>
        <a:prstGeom prst="rect">
          <a:avLst/>
        </a:prstGeom>
        <a:solidFill>
          <a:schemeClr val="accent2">
            <a:hueOff val="2052245"/>
            <a:satOff val="4888"/>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Alisha Oropallo, MD (clinician)</a:t>
          </a:r>
        </a:p>
      </dsp:txBody>
      <dsp:txXfrm>
        <a:off x="5226961" y="2295635"/>
        <a:ext cx="1583322" cy="949993"/>
      </dsp:txXfrm>
    </dsp:sp>
    <dsp:sp modelId="{8672034A-2670-5641-8652-05D3105DCE94}">
      <dsp:nvSpPr>
        <dsp:cNvPr id="0" name=""/>
        <dsp:cNvSpPr/>
      </dsp:nvSpPr>
      <dsp:spPr>
        <a:xfrm>
          <a:off x="1995" y="3403961"/>
          <a:ext cx="1583322" cy="949993"/>
        </a:xfrm>
        <a:prstGeom prst="rect">
          <a:avLst/>
        </a:prstGeom>
        <a:solidFill>
          <a:schemeClr val="accent2">
            <a:hueOff val="2238812"/>
            <a:satOff val="5332"/>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Randy Schwartz, BA (strategy)</a:t>
          </a:r>
        </a:p>
      </dsp:txBody>
      <dsp:txXfrm>
        <a:off x="1995" y="3403961"/>
        <a:ext cx="1583322" cy="949993"/>
      </dsp:txXfrm>
    </dsp:sp>
    <dsp:sp modelId="{C4742D30-4DF1-4A68-B493-FB3D3D8621FD}">
      <dsp:nvSpPr>
        <dsp:cNvPr id="0" name=""/>
        <dsp:cNvSpPr/>
      </dsp:nvSpPr>
      <dsp:spPr>
        <a:xfrm>
          <a:off x="1743650" y="3403961"/>
          <a:ext cx="1583322" cy="949993"/>
        </a:xfrm>
        <a:prstGeom prst="rect">
          <a:avLst/>
        </a:prstGeom>
        <a:solidFill>
          <a:schemeClr val="accent2">
            <a:hueOff val="2425380"/>
            <a:satOff val="5777"/>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Thomas Serena, MD (clinician)</a:t>
          </a:r>
        </a:p>
      </dsp:txBody>
      <dsp:txXfrm>
        <a:off x="1743650" y="3403961"/>
        <a:ext cx="1583322" cy="949993"/>
      </dsp:txXfrm>
    </dsp:sp>
    <dsp:sp modelId="{7FF73EBE-E347-3343-9ADC-1CE2BB6B756D}">
      <dsp:nvSpPr>
        <dsp:cNvPr id="0" name=""/>
        <dsp:cNvSpPr/>
      </dsp:nvSpPr>
      <dsp:spPr>
        <a:xfrm>
          <a:off x="3485306" y="3403961"/>
          <a:ext cx="1583322" cy="949993"/>
        </a:xfrm>
        <a:prstGeom prst="rect">
          <a:avLst/>
        </a:prstGeom>
        <a:solidFill>
          <a:schemeClr val="accent2">
            <a:hueOff val="2611948"/>
            <a:satOff val="6221"/>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Rob Snyder, DPM, MBA (academia) </a:t>
          </a:r>
        </a:p>
      </dsp:txBody>
      <dsp:txXfrm>
        <a:off x="3485306" y="3403961"/>
        <a:ext cx="1583322" cy="949993"/>
      </dsp:txXfrm>
    </dsp:sp>
    <dsp:sp modelId="{5487B3CA-2A73-094E-88AC-F1CB59E8EF92}">
      <dsp:nvSpPr>
        <dsp:cNvPr id="0" name=""/>
        <dsp:cNvSpPr/>
      </dsp:nvSpPr>
      <dsp:spPr>
        <a:xfrm>
          <a:off x="5226961" y="3403961"/>
          <a:ext cx="1583322" cy="949993"/>
        </a:xfrm>
        <a:prstGeom prst="rect">
          <a:avLst/>
        </a:prstGeom>
        <a:solidFill>
          <a:schemeClr val="accent2">
            <a:hueOff val="2798516"/>
            <a:satOff val="6666"/>
            <a:lumOff val="4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Marjana Tomic-Canic, PhD (research)</a:t>
          </a:r>
        </a:p>
      </dsp:txBody>
      <dsp:txXfrm>
        <a:off x="5226961" y="3403961"/>
        <a:ext cx="1583322" cy="949993"/>
      </dsp:txXfrm>
    </dsp:sp>
    <dsp:sp modelId="{AEAA45AA-9837-CB40-A6A4-C871A1C5E73B}">
      <dsp:nvSpPr>
        <dsp:cNvPr id="0" name=""/>
        <dsp:cNvSpPr/>
      </dsp:nvSpPr>
      <dsp:spPr>
        <a:xfrm>
          <a:off x="2614478" y="4512287"/>
          <a:ext cx="1583322" cy="949993"/>
        </a:xfrm>
        <a:prstGeom prst="rect">
          <a:avLst/>
        </a:prstGeom>
        <a:solidFill>
          <a:schemeClr val="accent2">
            <a:hueOff val="2985083"/>
            <a:satOff val="7110"/>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K. Dev Verma, MD  (FDA)</a:t>
          </a:r>
        </a:p>
      </dsp:txBody>
      <dsp:txXfrm>
        <a:off x="2614478" y="4512287"/>
        <a:ext cx="1583322" cy="949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5419E-810A-3740-81B5-8C20E9922B7A}">
      <dsp:nvSpPr>
        <dsp:cNvPr id="0" name=""/>
        <dsp:cNvSpPr/>
      </dsp:nvSpPr>
      <dsp:spPr>
        <a:xfrm>
          <a:off x="1089719" y="131938"/>
          <a:ext cx="3924261" cy="343029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35560" bIns="17780" numCol="1" spcCol="1270" anchor="ctr" anchorCtr="0">
          <a:noAutofit/>
        </a:bodyPr>
        <a:lstStyle/>
        <a:p>
          <a:pPr marL="285750" lvl="1" indent="-285750" algn="l" defTabSz="1244600">
            <a:lnSpc>
              <a:spcPct val="90000"/>
            </a:lnSpc>
            <a:spcBef>
              <a:spcPct val="0"/>
            </a:spcBef>
            <a:spcAft>
              <a:spcPct val="15000"/>
            </a:spcAft>
            <a:buChar char="•"/>
          </a:pPr>
          <a:endParaRPr lang="en-US" sz="2800" b="1" kern="1200" dirty="0">
            <a:solidFill>
              <a:schemeClr val="accent2">
                <a:lumMod val="50000"/>
              </a:schemeClr>
            </a:solidFill>
          </a:endParaRPr>
        </a:p>
        <a:p>
          <a:pPr marL="285750" lvl="1" indent="-285750" algn="l" defTabSz="1244600">
            <a:lnSpc>
              <a:spcPct val="90000"/>
            </a:lnSpc>
            <a:spcBef>
              <a:spcPct val="0"/>
            </a:spcBef>
            <a:spcAft>
              <a:spcPct val="15000"/>
            </a:spcAft>
            <a:buChar char="•"/>
          </a:pPr>
          <a:r>
            <a:rPr lang="en-US" sz="2800" b="1" kern="1200" dirty="0">
              <a:solidFill>
                <a:schemeClr val="accent2">
                  <a:lumMod val="50000"/>
                </a:schemeClr>
              </a:solidFill>
            </a:rPr>
            <a:t>Oversite</a:t>
          </a:r>
        </a:p>
        <a:p>
          <a:pPr marL="285750" lvl="1" indent="-285750" algn="l" defTabSz="1244600">
            <a:lnSpc>
              <a:spcPct val="90000"/>
            </a:lnSpc>
            <a:spcBef>
              <a:spcPct val="0"/>
            </a:spcBef>
            <a:spcAft>
              <a:spcPct val="15000"/>
            </a:spcAft>
            <a:buChar char="•"/>
          </a:pPr>
          <a:r>
            <a:rPr lang="en-US" sz="2800" b="1" kern="1200" dirty="0">
              <a:solidFill>
                <a:schemeClr val="accent2">
                  <a:lumMod val="50000"/>
                </a:schemeClr>
              </a:solidFill>
            </a:rPr>
            <a:t>Support  </a:t>
          </a:r>
        </a:p>
      </dsp:txBody>
      <dsp:txXfrm>
        <a:off x="2070785" y="646483"/>
        <a:ext cx="1913077" cy="2401208"/>
      </dsp:txXfrm>
    </dsp:sp>
    <dsp:sp modelId="{54A5E0F4-DD4A-534B-9232-F8AF50654CF8}">
      <dsp:nvSpPr>
        <dsp:cNvPr id="0" name=""/>
        <dsp:cNvSpPr/>
      </dsp:nvSpPr>
      <dsp:spPr>
        <a:xfrm>
          <a:off x="0" y="950982"/>
          <a:ext cx="2172569" cy="1962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Steering Comm</a:t>
          </a:r>
          <a:endParaRPr lang="en-US" sz="2400" kern="1200" dirty="0"/>
        </a:p>
      </dsp:txBody>
      <dsp:txXfrm>
        <a:off x="318165" y="1238329"/>
        <a:ext cx="1536239" cy="1387436"/>
      </dsp:txXfrm>
    </dsp:sp>
    <dsp:sp modelId="{2107C8B9-92B1-F54F-88D3-8210B5907295}">
      <dsp:nvSpPr>
        <dsp:cNvPr id="0" name=""/>
        <dsp:cNvSpPr/>
      </dsp:nvSpPr>
      <dsp:spPr>
        <a:xfrm>
          <a:off x="6240274" y="243526"/>
          <a:ext cx="3924497" cy="343029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3556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1">
                  <a:lumMod val="75000"/>
                </a:schemeClr>
              </a:solidFill>
            </a:rPr>
            <a:t>Tools</a:t>
          </a:r>
          <a:r>
            <a:rPr lang="en-US" sz="2800" kern="1200" dirty="0"/>
            <a:t> </a:t>
          </a:r>
        </a:p>
        <a:p>
          <a:pPr marL="0" lvl="0" indent="0" algn="ctr" defTabSz="1244600">
            <a:lnSpc>
              <a:spcPct val="90000"/>
            </a:lnSpc>
            <a:spcBef>
              <a:spcPct val="0"/>
            </a:spcBef>
            <a:spcAft>
              <a:spcPct val="35000"/>
            </a:spcAft>
            <a:buNone/>
          </a:pPr>
          <a:r>
            <a:rPr lang="en-US" sz="2800" b="1" kern="1200" dirty="0">
              <a:solidFill>
                <a:srgbClr val="C00000"/>
              </a:solidFill>
            </a:rPr>
            <a:t>Real World  Evidence</a:t>
          </a:r>
          <a:endParaRPr lang="en-US" sz="2800" b="1" kern="1200" dirty="0"/>
        </a:p>
        <a:p>
          <a:pPr marL="0" lvl="0" indent="0" algn="ctr" defTabSz="1244600">
            <a:lnSpc>
              <a:spcPct val="90000"/>
            </a:lnSpc>
            <a:spcBef>
              <a:spcPct val="0"/>
            </a:spcBef>
            <a:spcAft>
              <a:spcPct val="35000"/>
            </a:spcAft>
            <a:buNone/>
          </a:pPr>
          <a:r>
            <a:rPr lang="en-US" sz="2800" kern="1200" dirty="0"/>
            <a:t> </a:t>
          </a:r>
          <a:r>
            <a:rPr lang="en-US" sz="2800" b="1" kern="1200" dirty="0">
              <a:solidFill>
                <a:srgbClr val="00B050"/>
              </a:solidFill>
            </a:rPr>
            <a:t>Gaps</a:t>
          </a:r>
        </a:p>
      </dsp:txBody>
      <dsp:txXfrm>
        <a:off x="7221398" y="758071"/>
        <a:ext cx="1913192" cy="2401208"/>
      </dsp:txXfrm>
    </dsp:sp>
    <dsp:sp modelId="{BC7D9CBB-A1CC-D44D-887C-C04EFEFF7852}">
      <dsp:nvSpPr>
        <dsp:cNvPr id="0" name=""/>
        <dsp:cNvSpPr/>
      </dsp:nvSpPr>
      <dsp:spPr>
        <a:xfrm>
          <a:off x="5276318" y="831901"/>
          <a:ext cx="1962130" cy="1962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Work Groups</a:t>
          </a:r>
        </a:p>
      </dsp:txBody>
      <dsp:txXfrm>
        <a:off x="5563665" y="1119248"/>
        <a:ext cx="1387436" cy="13874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42F1A-5EC4-B643-A91B-2DF898D9F1D8}" type="datetimeFigureOut">
              <a:rPr lang="en-US" smtClean="0"/>
              <a:t>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14FE4-D7F3-AD40-89E5-FD54E9275F91}" type="slidenum">
              <a:rPr lang="en-US" smtClean="0"/>
              <a:t>‹#›</a:t>
            </a:fld>
            <a:endParaRPr lang="en-US"/>
          </a:p>
        </p:txBody>
      </p:sp>
    </p:spTree>
    <p:extLst>
      <p:ext uri="{BB962C8B-B14F-4D97-AF65-F5344CB8AC3E}">
        <p14:creationId xmlns:p14="http://schemas.microsoft.com/office/powerpoint/2010/main" val="100005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14FE4-D7F3-AD40-89E5-FD54E9275F91}" type="slidenum">
              <a:rPr lang="en-US" smtClean="0"/>
              <a:t>0</a:t>
            </a:fld>
            <a:endParaRPr lang="en-US"/>
          </a:p>
        </p:txBody>
      </p:sp>
    </p:spTree>
    <p:extLst>
      <p:ext uri="{BB962C8B-B14F-4D97-AF65-F5344CB8AC3E}">
        <p14:creationId xmlns:p14="http://schemas.microsoft.com/office/powerpoint/2010/main" val="286085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Clinical trials in wound care are under-powered, highly selective, poorly blinded, expensive and exclude relevant ‘real world’ patients and wounds that are difficult to categorize</a:t>
            </a:r>
          </a:p>
          <a:p>
            <a:pPr lvl="1"/>
            <a:r>
              <a:rPr lang="en-US" dirty="0"/>
              <a:t>RWE has the potential to be more generalizable, with more realistic outcomes in shorter time period at less expense</a:t>
            </a:r>
          </a:p>
          <a:p>
            <a:pPr lvl="1"/>
            <a:r>
              <a:rPr lang="en-US" dirty="0"/>
              <a:t>Obstacles in terms of operationalizing, preventing bias, funding</a:t>
            </a:r>
          </a:p>
          <a:p>
            <a:r>
              <a:rPr lang="en-US" b="1" dirty="0"/>
              <a:t>RWE Work Group</a:t>
            </a:r>
          </a:p>
          <a:p>
            <a:pPr lvl="1"/>
            <a:r>
              <a:rPr lang="en-US" dirty="0"/>
              <a:t>Reviewing FDA guidance documents</a:t>
            </a:r>
          </a:p>
          <a:p>
            <a:pPr lvl="2"/>
            <a:r>
              <a:rPr lang="en-US" dirty="0"/>
              <a:t>RWE for drugs/biologics, RWE for devices, Registries</a:t>
            </a:r>
          </a:p>
          <a:p>
            <a:pPr lvl="1"/>
            <a:r>
              <a:rPr lang="en-US" dirty="0"/>
              <a:t>Developing priority list of potential projects (Registries, hybrid trials, expansion of RCTs)</a:t>
            </a:r>
          </a:p>
          <a:p>
            <a:pPr lvl="2"/>
            <a:r>
              <a:rPr lang="en-US" dirty="0"/>
              <a:t>incorporate FDA guidance</a:t>
            </a:r>
          </a:p>
          <a:p>
            <a:pPr lvl="2"/>
            <a:r>
              <a:rPr lang="en-US" dirty="0"/>
              <a:t>Strategy must be inclusive: patient diversity, health system inequities, independent and commercial wound centers, academic and independent health systems</a:t>
            </a:r>
          </a:p>
          <a:p>
            <a:pPr lvl="2"/>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ACC70-5381-CB40-9989-D9234D46C2B7}"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3355473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Clinical trials in wound care are under-powered, highly selective, poorly blinded, expensive and exclude relevant ‘real world’ patients and wounds that are difficult to categorize</a:t>
            </a:r>
          </a:p>
          <a:p>
            <a:pPr lvl="1"/>
            <a:r>
              <a:rPr lang="en-US" dirty="0"/>
              <a:t>RWE has the potential to be more generalizable, with more realistic outcomes in shorter time period at less expense</a:t>
            </a:r>
          </a:p>
          <a:p>
            <a:pPr lvl="1"/>
            <a:r>
              <a:rPr lang="en-US" dirty="0"/>
              <a:t>Obstacles in terms of operationalizing, preventing bias, funding</a:t>
            </a:r>
          </a:p>
          <a:p>
            <a:r>
              <a:rPr lang="en-US" b="1" dirty="0"/>
              <a:t>RWE Work Group</a:t>
            </a:r>
          </a:p>
          <a:p>
            <a:pPr lvl="1"/>
            <a:r>
              <a:rPr lang="en-US" dirty="0"/>
              <a:t>Reviewing FDA guidance documents</a:t>
            </a:r>
          </a:p>
          <a:p>
            <a:pPr lvl="2"/>
            <a:r>
              <a:rPr lang="en-US" dirty="0"/>
              <a:t>RWE for drugs/biologics, RWE for devices, Registries</a:t>
            </a:r>
          </a:p>
          <a:p>
            <a:pPr lvl="1"/>
            <a:r>
              <a:rPr lang="en-US" dirty="0"/>
              <a:t>Developing priority list of potential projects (Registries, hybrid trials, expansion of RCTs)</a:t>
            </a:r>
          </a:p>
          <a:p>
            <a:pPr lvl="2"/>
            <a:r>
              <a:rPr lang="en-US" dirty="0"/>
              <a:t>incorporate FDA guidance</a:t>
            </a:r>
          </a:p>
          <a:p>
            <a:pPr lvl="2"/>
            <a:r>
              <a:rPr lang="en-US" dirty="0"/>
              <a:t>Strategy must be inclusive: patient diversity, health system inequities, independent and commercial wound centers, academic and independent health systems</a:t>
            </a:r>
          </a:p>
          <a:p>
            <a:pPr lvl="2"/>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ACC70-5381-CB40-9989-D9234D46C2B7}"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860227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Clinical trials in wound care are under-powered, highly selective, poorly blinded, expensive and exclude relevant ‘real world’ patients and wounds that are difficult to categorize</a:t>
            </a:r>
          </a:p>
          <a:p>
            <a:pPr lvl="1"/>
            <a:r>
              <a:rPr lang="en-US" dirty="0"/>
              <a:t>RWE has the potential to be more generalizable, with more realistic outcomes in shorter time period at less expense</a:t>
            </a:r>
          </a:p>
          <a:p>
            <a:pPr lvl="1"/>
            <a:r>
              <a:rPr lang="en-US" dirty="0"/>
              <a:t>Obstacles in terms of operationalizing, preventing bias, funding</a:t>
            </a:r>
          </a:p>
          <a:p>
            <a:r>
              <a:rPr lang="en-US" b="1" dirty="0"/>
              <a:t>RWE Work Group</a:t>
            </a:r>
          </a:p>
          <a:p>
            <a:pPr lvl="1"/>
            <a:r>
              <a:rPr lang="en-US" dirty="0"/>
              <a:t>Reviewing FDA guidance documents</a:t>
            </a:r>
          </a:p>
          <a:p>
            <a:pPr lvl="2"/>
            <a:r>
              <a:rPr lang="en-US" dirty="0"/>
              <a:t>RWE for drugs/biologics, RWE for devices, Registries</a:t>
            </a:r>
          </a:p>
          <a:p>
            <a:pPr lvl="1"/>
            <a:r>
              <a:rPr lang="en-US" dirty="0"/>
              <a:t>Developing priority list of potential projects (Registries, hybrid trials, expansion of RCTs)</a:t>
            </a:r>
          </a:p>
          <a:p>
            <a:pPr lvl="2"/>
            <a:r>
              <a:rPr lang="en-US" dirty="0"/>
              <a:t>incorporate FDA guidance</a:t>
            </a:r>
          </a:p>
          <a:p>
            <a:pPr lvl="2"/>
            <a:r>
              <a:rPr lang="en-US" dirty="0"/>
              <a:t>Strategy must be inclusive: patient diversity, health system inequities, independent and commercial wound centers, academic and independent health systems</a:t>
            </a:r>
          </a:p>
          <a:p>
            <a:pPr lvl="2"/>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ACC70-5381-CB40-9989-D9234D46C2B7}"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59511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F0"/>
                </a:solidFill>
                <a:latin typeface="+mn-lt"/>
              </a:rPr>
              <a:t>Challenges in clinical trial related issues and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WCCC could play a major role in adding structure to the process of taking a product from the benchtop to a product or service that improves promotes healing and improves quality of life. GAPS will be divided into (1) short term (2) intermediate and (3) long 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99814FE4-D7F3-AD40-89E5-FD54E9275F91}" type="slidenum">
              <a:rPr lang="en-US" smtClean="0"/>
              <a:t>16</a:t>
            </a:fld>
            <a:endParaRPr lang="en-US"/>
          </a:p>
        </p:txBody>
      </p:sp>
    </p:spTree>
    <p:extLst>
      <p:ext uri="{BB962C8B-B14F-4D97-AF65-F5344CB8AC3E}">
        <p14:creationId xmlns:p14="http://schemas.microsoft.com/office/powerpoint/2010/main" val="382519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(FDA)</a:t>
            </a:r>
          </a:p>
          <a:p>
            <a:r>
              <a:rPr lang="en-US" dirty="0"/>
              <a:t>Establish 10 new Collaborative Communities by end of 2020. •	Process through which parties who see different aspects of a problem can constructively explore their differences, work together to solve problems that can only be done with wide support and tenacious effort.</a:t>
            </a:r>
          </a:p>
          <a:p>
            <a:r>
              <a:rPr lang="en-US" dirty="0"/>
              <a:t>•	Mutually beneficial relationship…We were the 10</a:t>
            </a:r>
            <a:r>
              <a:rPr lang="en-US" baseline="30000" dirty="0"/>
              <a:t>th</a:t>
            </a:r>
            <a:r>
              <a:rPr lang="en-US" dirty="0"/>
              <a:t> formed in December of 2020.</a:t>
            </a:r>
          </a:p>
        </p:txBody>
      </p:sp>
      <p:sp>
        <p:nvSpPr>
          <p:cNvPr id="4" name="Slide Number Placeholder 3"/>
          <p:cNvSpPr>
            <a:spLocks noGrp="1"/>
          </p:cNvSpPr>
          <p:nvPr>
            <p:ph type="sldNum" sz="quarter" idx="5"/>
          </p:nvPr>
        </p:nvSpPr>
        <p:spPr/>
        <p:txBody>
          <a:bodyPr/>
          <a:lstStyle/>
          <a:p>
            <a:fld id="{99814FE4-D7F3-AD40-89E5-FD54E9275F91}" type="slidenum">
              <a:rPr lang="en-US" smtClean="0"/>
              <a:t>17</a:t>
            </a:fld>
            <a:endParaRPr lang="en-US"/>
          </a:p>
        </p:txBody>
      </p:sp>
    </p:spTree>
    <p:extLst>
      <p:ext uri="{BB962C8B-B14F-4D97-AF65-F5344CB8AC3E}">
        <p14:creationId xmlns:p14="http://schemas.microsoft.com/office/powerpoint/2010/main" val="236317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18</a:t>
            </a:fld>
            <a:endParaRPr lang="en-US"/>
          </a:p>
        </p:txBody>
      </p:sp>
    </p:spTree>
    <p:extLst>
      <p:ext uri="{BB962C8B-B14F-4D97-AF65-F5344CB8AC3E}">
        <p14:creationId xmlns:p14="http://schemas.microsoft.com/office/powerpoint/2010/main" val="324757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19</a:t>
            </a:fld>
            <a:endParaRPr lang="en-US"/>
          </a:p>
        </p:txBody>
      </p:sp>
    </p:spTree>
    <p:extLst>
      <p:ext uri="{BB962C8B-B14F-4D97-AF65-F5344CB8AC3E}">
        <p14:creationId xmlns:p14="http://schemas.microsoft.com/office/powerpoint/2010/main" val="699410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the complexity of the space, we acknowledge that the barriers FDA has identified to innovative product development may be incomplete, and therefore we are planning on holding a virtual public workshop on wound healing in April 2022 to gather external stakeholder input, align on the highest priority barriers, and discuss possible solutions.  FDA staff involved in the regulation of wound care products, invited researchers, industry, CMS, and patients will be participating, and a Federal Register Notice will be published online prior to the meeting to solicit public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workshop is free and will be conducted virtually ;  I encourage attendees to register at the link shown here, and please share with anyone who may be interested.</a:t>
            </a:r>
          </a:p>
        </p:txBody>
      </p:sp>
      <p:sp>
        <p:nvSpPr>
          <p:cNvPr id="4" name="Slide Number Placeholder 3"/>
          <p:cNvSpPr>
            <a:spLocks noGrp="1"/>
          </p:cNvSpPr>
          <p:nvPr>
            <p:ph type="sldNum" sz="quarter" idx="5"/>
          </p:nvPr>
        </p:nvSpPr>
        <p:spPr/>
        <p:txBody>
          <a:bodyPr/>
          <a:lstStyle/>
          <a:p>
            <a:fld id="{7FCCB64A-2532-4DA7-B62E-F72BCB2786DC}" type="slidenum">
              <a:rPr lang="en-US" smtClean="0"/>
              <a:t>20</a:t>
            </a:fld>
            <a:endParaRPr lang="en-US"/>
          </a:p>
        </p:txBody>
      </p:sp>
    </p:spTree>
    <p:extLst>
      <p:ext uri="{BB962C8B-B14F-4D97-AF65-F5344CB8AC3E}">
        <p14:creationId xmlns:p14="http://schemas.microsoft.com/office/powerpoint/2010/main" val="3951509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14FE4-D7F3-AD40-89E5-FD54E9275F91}" type="slidenum">
              <a:rPr lang="en-US" smtClean="0"/>
              <a:t>21</a:t>
            </a:fld>
            <a:endParaRPr lang="en-US"/>
          </a:p>
        </p:txBody>
      </p:sp>
    </p:spTree>
    <p:extLst>
      <p:ext uri="{BB962C8B-B14F-4D97-AF65-F5344CB8AC3E}">
        <p14:creationId xmlns:p14="http://schemas.microsoft.com/office/powerpoint/2010/main" val="34483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Thank to all who have helped along the way, over the years and over the past few months trying to get this CC developed. We are especially grateful for such a broad-based expert charter panel. Especially thank you to Dr Cynthis Chang who has advised us for a few years now and to Dr Tarver who helped us understand the true value of developing a CC. Lastly, thanks to the other newer FDA members representing CDRH, CBER and CDER. </a:t>
            </a:r>
          </a:p>
        </p:txBody>
      </p:sp>
      <p:sp>
        <p:nvSpPr>
          <p:cNvPr id="4" name="Slide Number Placeholder 3"/>
          <p:cNvSpPr>
            <a:spLocks noGrp="1"/>
          </p:cNvSpPr>
          <p:nvPr>
            <p:ph type="sldNum" sz="quarter" idx="5"/>
          </p:nvPr>
        </p:nvSpPr>
        <p:spPr/>
        <p:txBody>
          <a:bodyPr/>
          <a:lstStyle/>
          <a:p>
            <a:fld id="{99814FE4-D7F3-AD40-89E5-FD54E9275F91}" type="slidenum">
              <a:rPr lang="en-US" smtClean="0"/>
              <a:t>22</a:t>
            </a:fld>
            <a:endParaRPr lang="en-US"/>
          </a:p>
        </p:txBody>
      </p:sp>
    </p:spTree>
    <p:extLst>
      <p:ext uri="{BB962C8B-B14F-4D97-AF65-F5344CB8AC3E}">
        <p14:creationId xmlns:p14="http://schemas.microsoft.com/office/powerpoint/2010/main" val="370964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14FE4-D7F3-AD40-89E5-FD54E9275F91}" type="slidenum">
              <a:rPr lang="en-US" smtClean="0"/>
              <a:t>1</a:t>
            </a:fld>
            <a:endParaRPr lang="en-US"/>
          </a:p>
        </p:txBody>
      </p:sp>
    </p:spTree>
    <p:extLst>
      <p:ext uri="{BB962C8B-B14F-4D97-AF65-F5344CB8AC3E}">
        <p14:creationId xmlns:p14="http://schemas.microsoft.com/office/powerpoint/2010/main" val="73434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Think about where you would fit. </a:t>
            </a:r>
            <a:r>
              <a:rPr lang="en-US" sz="1200" kern="1200" dirty="0">
                <a:solidFill>
                  <a:schemeClr val="tx1"/>
                </a:solidFill>
                <a:effectLst/>
                <a:latin typeface="+mn-lt"/>
                <a:ea typeface="+mn-ea"/>
                <a:cs typeface="+mn-cs"/>
              </a:rPr>
              <a:t>Identify the clinical </a:t>
            </a:r>
            <a:r>
              <a:rPr lang="en-US" sz="1200" b="1" kern="1200" dirty="0">
                <a:solidFill>
                  <a:schemeClr val="tx1"/>
                </a:solidFill>
                <a:effectLst/>
                <a:latin typeface="+mn-lt"/>
                <a:ea typeface="+mn-ea"/>
                <a:cs typeface="+mn-cs"/>
              </a:rPr>
              <a:t>validated methods or clinical tools </a:t>
            </a:r>
            <a:r>
              <a:rPr lang="en-US" sz="1200" kern="1200" dirty="0">
                <a:solidFill>
                  <a:schemeClr val="tx1"/>
                </a:solidFill>
                <a:effectLst/>
                <a:latin typeface="+mn-lt"/>
                <a:ea typeface="+mn-ea"/>
                <a:cs typeface="+mn-cs"/>
              </a:rPr>
              <a:t>(current and future) that have sufficient evidence to measure wound care clinical and patient-centered endpoints, especially those demonstrated as priorities for patients and providers through the WEF-CEP research and accepted as primary endpoints in wound care by the FDA. Publish findings as a way to help educate the wound care community. Gain agreement on preferred validated tools for utilization in clinical trials with government agencies and payers. Identify gaps in methods or validation in clinical outcome tools. Develop an understanding and discuss regulations that would embody sufficient flexibility to accommodate the emerging tools and methods in the wound care field.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 the growing access to diverse </a:t>
            </a:r>
            <a:r>
              <a:rPr lang="en-US" sz="1200" b="1" kern="1200" dirty="0">
                <a:solidFill>
                  <a:schemeClr val="tx1"/>
                </a:solidFill>
                <a:effectLst/>
                <a:latin typeface="+mn-lt"/>
                <a:ea typeface="+mn-ea"/>
                <a:cs typeface="+mn-cs"/>
              </a:rPr>
              <a:t>'real-world' data </a:t>
            </a:r>
            <a:r>
              <a:rPr lang="en-US" sz="1200" kern="1200" dirty="0">
                <a:solidFill>
                  <a:schemeClr val="tx1"/>
                </a:solidFill>
                <a:effectLst/>
                <a:latin typeface="+mn-lt"/>
                <a:ea typeface="+mn-ea"/>
                <a:cs typeface="+mn-cs"/>
              </a:rPr>
              <a:t>sources and its role in enabling new approaches to close persistent evidence gaps. Create a collaborative document that articulates general acceptance of key standards that constitute good clinical and scientific evidence to be used in clinical trials and top-level publications</a:t>
            </a:r>
            <a:r>
              <a:rPr lang="en-US" dirty="0">
                <a:effectLst/>
              </a:rPr>
              <a:t> </a:t>
            </a:r>
          </a:p>
          <a:p>
            <a:pPr lvl="0"/>
            <a:endParaRPr lang="en-US" dirty="0">
              <a:effectLst/>
            </a:endParaRPr>
          </a:p>
          <a:p>
            <a:pPr lvl="0"/>
            <a:r>
              <a:rPr lang="en-US" sz="1200" kern="1200" dirty="0">
                <a:solidFill>
                  <a:schemeClr val="tx1"/>
                </a:solidFill>
                <a:effectLst/>
                <a:latin typeface="+mn-lt"/>
                <a:ea typeface="+mn-ea"/>
                <a:cs typeface="+mn-cs"/>
              </a:rPr>
              <a:t>Identify </a:t>
            </a:r>
            <a:r>
              <a:rPr lang="en-US" sz="1200" b="1" kern="1200" dirty="0">
                <a:solidFill>
                  <a:schemeClr val="tx1"/>
                </a:solidFill>
                <a:effectLst/>
                <a:latin typeface="+mn-lt"/>
                <a:ea typeface="+mn-ea"/>
                <a:cs typeface="+mn-cs"/>
              </a:rPr>
              <a:t>gaps in field </a:t>
            </a:r>
            <a:r>
              <a:rPr lang="en-US" sz="1200" kern="1200" dirty="0">
                <a:solidFill>
                  <a:schemeClr val="tx1"/>
                </a:solidFill>
                <a:effectLst/>
                <a:latin typeface="+mn-lt"/>
                <a:ea typeface="+mn-ea"/>
                <a:cs typeface="+mn-cs"/>
              </a:rPr>
              <a:t>and analyze ways to close them, work on doable gap closures and think through strategy for execution </a:t>
            </a:r>
          </a:p>
          <a:p>
            <a:endParaRPr lang="en-US" dirty="0"/>
          </a:p>
        </p:txBody>
      </p:sp>
      <p:sp>
        <p:nvSpPr>
          <p:cNvPr id="4" name="Slide Number Placeholder 3"/>
          <p:cNvSpPr>
            <a:spLocks noGrp="1"/>
          </p:cNvSpPr>
          <p:nvPr>
            <p:ph type="sldNum" sz="quarter" idx="5"/>
          </p:nvPr>
        </p:nvSpPr>
        <p:spPr/>
        <p:txBody>
          <a:bodyPr/>
          <a:lstStyle/>
          <a:p>
            <a:fld id="{99814FE4-D7F3-AD40-89E5-FD54E9275F91}" type="slidenum">
              <a:rPr lang="en-US" smtClean="0"/>
              <a:t>3</a:t>
            </a:fld>
            <a:endParaRPr lang="en-US"/>
          </a:p>
        </p:txBody>
      </p:sp>
    </p:spTree>
    <p:extLst>
      <p:ext uri="{BB962C8B-B14F-4D97-AF65-F5344CB8AC3E}">
        <p14:creationId xmlns:p14="http://schemas.microsoft.com/office/powerpoint/2010/main" val="57591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14FE4-D7F3-AD40-89E5-FD54E9275F91}" type="slidenum">
              <a:rPr lang="en-US" smtClean="0"/>
              <a:t>4</a:t>
            </a:fld>
            <a:endParaRPr lang="en-US"/>
          </a:p>
        </p:txBody>
      </p:sp>
    </p:spTree>
    <p:extLst>
      <p:ext uri="{BB962C8B-B14F-4D97-AF65-F5344CB8AC3E}">
        <p14:creationId xmlns:p14="http://schemas.microsoft.com/office/powerpoint/2010/main" val="284795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8640"/>
            <a:r>
              <a:rPr lang="en-US" sz="1600" dirty="0">
                <a:solidFill>
                  <a:srgbClr val="0A906D"/>
                </a:solidFill>
                <a:latin typeface="Roboto" panose="02000000000000000000" pitchFamily="2" charset="0"/>
                <a:ea typeface="Roboto" panose="02000000000000000000" pitchFamily="2" charset="0"/>
                <a:cs typeface="Calibri" panose="020F0502020204030204" pitchFamily="34" charset="0"/>
              </a:rPr>
              <a:t>ORGANIZATION</a:t>
            </a:r>
          </a:p>
          <a:p>
            <a:pPr defTabSz="548640"/>
            <a:endParaRPr lang="en-US" sz="40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									American Podiatric Medical Association/</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David </a:t>
            </a:r>
            <a:r>
              <a:rPr lang="en-US" sz="1200" dirty="0" err="1">
                <a:solidFill>
                  <a:srgbClr val="7F7F7F"/>
                </a:solidFill>
                <a:latin typeface="Roboto" panose="02000000000000000000" pitchFamily="2" charset="0"/>
                <a:ea typeface="Roboto" panose="02000000000000000000" pitchFamily="2" charset="0"/>
                <a:cs typeface="Calibri" panose="020F0502020204030204" pitchFamily="34" charset="0"/>
              </a:rPr>
              <a:t>Alper</a:t>
            </a:r>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 DPM							American Diabetes Association</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Oscar Alvarez, PhD					</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Charles Andersen, MD 						American Professional Wound Care Association</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Ruth Bryant, PhD, RN		  				Association for the Advancement of Wound Care</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Marissa Carter, PhD			 		</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Brendan Casey, PhD						3M				</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Vickie Driver, DPM						CLI Global Society</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Gary Gibbons, MD					</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Geoffrey Gurtner, MD		  				Wound Healing Society</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William Li, MD							Angiogenesis Foundation</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Marcia Nusgart, RPh						Alliance of Wound Care Stakeholders</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Alisha </a:t>
            </a:r>
            <a:r>
              <a:rPr lang="en-US" sz="1200" dirty="0" err="1">
                <a:solidFill>
                  <a:srgbClr val="7F7F7F"/>
                </a:solidFill>
                <a:latin typeface="Roboto" panose="02000000000000000000" pitchFamily="2" charset="0"/>
                <a:ea typeface="Roboto" panose="02000000000000000000" pitchFamily="2" charset="0"/>
                <a:cs typeface="Calibri" panose="020F0502020204030204" pitchFamily="34" charset="0"/>
              </a:rPr>
              <a:t>Oropallo</a:t>
            </a:r>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 MD</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Joseph Rolley, MS						</a:t>
            </a:r>
            <a:r>
              <a:rPr lang="en-US" sz="1200" dirty="0" err="1">
                <a:solidFill>
                  <a:srgbClr val="7F7F7F"/>
                </a:solidFill>
                <a:latin typeface="Roboto" panose="02000000000000000000" pitchFamily="2" charset="0"/>
                <a:ea typeface="Roboto" panose="02000000000000000000" pitchFamily="2" charset="0"/>
                <a:cs typeface="Calibri" panose="020F0502020204030204" pitchFamily="34" charset="0"/>
              </a:rPr>
              <a:t>AdvaMed</a:t>
            </a:r>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		</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James Rollins							CMS			</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Randy Schwartz, BA						Molnlycke		</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Tom Serena, MD							Serena Group		</a:t>
            </a:r>
            <a:endParaRPr lang="en-US" sz="1200" dirty="0">
              <a:solidFill>
                <a:srgbClr val="7F7F7F"/>
              </a:solidFill>
              <a:highlight>
                <a:srgbClr val="FFFF00"/>
              </a:highlight>
              <a:latin typeface="Roboto" panose="02000000000000000000" pitchFamily="2" charset="0"/>
              <a:ea typeface="Roboto" panose="02000000000000000000" pitchFamily="2" charset="0"/>
              <a:cs typeface="Calibri" panose="020F0502020204030204" pitchFamily="34" charset="0"/>
            </a:endParaRP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Rob Snyder, DPM							Barry University		</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Marjana Tomic-Canic, PhD					University of Miami	</a:t>
            </a:r>
          </a:p>
          <a:p>
            <a:pPr defTabSz="548640"/>
            <a:r>
              <a:rPr lang="en-US" sz="1200" dirty="0">
                <a:solidFill>
                  <a:srgbClr val="7F7F7F"/>
                </a:solidFill>
                <a:latin typeface="Roboto" panose="02000000000000000000" pitchFamily="2" charset="0"/>
                <a:ea typeface="Roboto" panose="02000000000000000000" pitchFamily="2" charset="0"/>
                <a:cs typeface="Calibri" panose="020F0502020204030204" pitchFamily="34" charset="0"/>
              </a:rPr>
              <a:t>K. Dev Verma, MD						FDA			</a:t>
            </a:r>
            <a:endParaRPr lang="en-US" dirty="0"/>
          </a:p>
        </p:txBody>
      </p:sp>
      <p:sp>
        <p:nvSpPr>
          <p:cNvPr id="4" name="Slide Number Placeholder 3"/>
          <p:cNvSpPr>
            <a:spLocks noGrp="1"/>
          </p:cNvSpPr>
          <p:nvPr>
            <p:ph type="sldNum" sz="quarter" idx="5"/>
          </p:nvPr>
        </p:nvSpPr>
        <p:spPr/>
        <p:txBody>
          <a:bodyPr/>
          <a:lstStyle/>
          <a:p>
            <a:fld id="{99814FE4-D7F3-AD40-89E5-FD54E9275F91}" type="slidenum">
              <a:rPr lang="en-US" smtClean="0"/>
              <a:t>5</a:t>
            </a:fld>
            <a:endParaRPr lang="en-US"/>
          </a:p>
        </p:txBody>
      </p:sp>
    </p:spTree>
    <p:extLst>
      <p:ext uri="{BB962C8B-B14F-4D97-AF65-F5344CB8AC3E}">
        <p14:creationId xmlns:p14="http://schemas.microsoft.com/office/powerpoint/2010/main" val="189952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part of the process, the WCCC will develop short and long term goals (1-5 years) with a time line and action items with work streams associated.  For example, WCCC will focus on the validated tools to measure wound care outcomes in clinical research for new devices or drugs.   And as a longer range objective, the WCCC will work to establish standards that constitute ‘good clinical and scientific evidence’ that will be adopted by the broad wound care community, as well as be applicable for the FDA in review of new products, diagnostics and drugs and meaningful for payers’ when determining coverage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Will draft a high-level look at the SC responsibilities as an oversite role. Look at The Alliance work on RWD </a:t>
            </a:r>
          </a:p>
          <a:p>
            <a:endParaRPr lang="en-US" dirty="0"/>
          </a:p>
        </p:txBody>
      </p:sp>
      <p:sp>
        <p:nvSpPr>
          <p:cNvPr id="4" name="Slide Number Placeholder 3"/>
          <p:cNvSpPr>
            <a:spLocks noGrp="1"/>
          </p:cNvSpPr>
          <p:nvPr>
            <p:ph type="sldNum" sz="quarter" idx="5"/>
          </p:nvPr>
        </p:nvSpPr>
        <p:spPr/>
        <p:txBody>
          <a:bodyPr/>
          <a:lstStyle/>
          <a:p>
            <a:fld id="{99814FE4-D7F3-AD40-89E5-FD54E9275F91}" type="slidenum">
              <a:rPr lang="en-US" smtClean="0"/>
              <a:t>7</a:t>
            </a:fld>
            <a:endParaRPr lang="en-US"/>
          </a:p>
        </p:txBody>
      </p:sp>
    </p:spTree>
    <p:extLst>
      <p:ext uri="{BB962C8B-B14F-4D97-AF65-F5344CB8AC3E}">
        <p14:creationId xmlns:p14="http://schemas.microsoft.com/office/powerpoint/2010/main" val="39959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FACC70-5381-CB40-9989-D9234D46C2B7}" type="slidenum">
              <a:rPr lang="en-US" smtClean="0"/>
              <a:pPr/>
              <a:t>8</a:t>
            </a:fld>
            <a:endParaRPr lang="en-US" dirty="0"/>
          </a:p>
        </p:txBody>
      </p:sp>
    </p:spTree>
    <p:extLst>
      <p:ext uri="{BB962C8B-B14F-4D97-AF65-F5344CB8AC3E}">
        <p14:creationId xmlns:p14="http://schemas.microsoft.com/office/powerpoint/2010/main" val="397366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discuss this more and develop as the charter develops and the CC gels. We have spoken to most of you directly and vetted these ideas, but open for discussion as we move forward. For example, we need a committee to help understand the gaps, what it would take to move us forward and what is the timeline and requirement to close the gap, is it achievable and with whom….</a:t>
            </a:r>
          </a:p>
        </p:txBody>
      </p:sp>
      <p:sp>
        <p:nvSpPr>
          <p:cNvPr id="4" name="Slide Number Placeholder 3"/>
          <p:cNvSpPr>
            <a:spLocks noGrp="1"/>
          </p:cNvSpPr>
          <p:nvPr>
            <p:ph type="sldNum" sz="quarter" idx="5"/>
          </p:nvPr>
        </p:nvSpPr>
        <p:spPr/>
        <p:txBody>
          <a:bodyPr/>
          <a:lstStyle/>
          <a:p>
            <a:fld id="{99814FE4-D7F3-AD40-89E5-FD54E9275F91}" type="slidenum">
              <a:rPr lang="en-US" smtClean="0"/>
              <a:t>9</a:t>
            </a:fld>
            <a:endParaRPr lang="en-US"/>
          </a:p>
        </p:txBody>
      </p:sp>
    </p:spTree>
    <p:extLst>
      <p:ext uri="{BB962C8B-B14F-4D97-AF65-F5344CB8AC3E}">
        <p14:creationId xmlns:p14="http://schemas.microsoft.com/office/powerpoint/2010/main" val="409783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Clinical trials in wound care are under-powered, highly selective, poorly blinded, expensive and exclude relevant ‘real world’ patients and wounds that are difficult to categorize</a:t>
            </a:r>
          </a:p>
          <a:p>
            <a:pPr lvl="1"/>
            <a:r>
              <a:rPr lang="en-US" dirty="0"/>
              <a:t>RWE has the potential to be more generalizable, with more realistic outcomes in shorter time period at less expense</a:t>
            </a:r>
          </a:p>
          <a:p>
            <a:pPr lvl="1"/>
            <a:r>
              <a:rPr lang="en-US" dirty="0"/>
              <a:t>Obstacles in terms of operationalizing, preventing bias, funding</a:t>
            </a:r>
          </a:p>
          <a:p>
            <a:r>
              <a:rPr lang="en-US" b="1" dirty="0"/>
              <a:t>RWE Work Group</a:t>
            </a:r>
          </a:p>
          <a:p>
            <a:pPr lvl="1"/>
            <a:r>
              <a:rPr lang="en-US" dirty="0"/>
              <a:t>Reviewing FDA guidance documents</a:t>
            </a:r>
          </a:p>
          <a:p>
            <a:pPr lvl="2"/>
            <a:r>
              <a:rPr lang="en-US" dirty="0"/>
              <a:t>RWE for drugs/biologics, RWE for devices, Registries</a:t>
            </a:r>
          </a:p>
          <a:p>
            <a:pPr lvl="1"/>
            <a:r>
              <a:rPr lang="en-US" dirty="0"/>
              <a:t>Developing priority list of potential projects (Registries, hybrid trials, expansion of RCTs)</a:t>
            </a:r>
          </a:p>
          <a:p>
            <a:pPr lvl="2"/>
            <a:r>
              <a:rPr lang="en-US" dirty="0"/>
              <a:t>incorporate FDA guidance</a:t>
            </a:r>
          </a:p>
          <a:p>
            <a:pPr lvl="2"/>
            <a:r>
              <a:rPr lang="en-US" dirty="0"/>
              <a:t>Strategy must be inclusive: patient diversity, health system inequities, independent and commercial wound centers, academic and independent health systems</a:t>
            </a:r>
          </a:p>
          <a:p>
            <a:pPr lvl="2"/>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ACC70-5381-CB40-9989-D9234D46C2B7}"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359477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6AD78A7C-3BB4-B84B-ADFF-52B0A1539C8C}" type="datetime1">
              <a:rPr lang="en-US" smtClean="0"/>
              <a:t>1/4/22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r>
              <a:rPr lang="en-US"/>
              <a:t>WCCC 12 11 2021 </a:t>
            </a:r>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1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B00C88B3-2B72-814E-AD5F-6E54B06AD43C}" type="datetime1">
              <a:rPr lang="en-US" smtClean="0"/>
              <a:t>1/4/22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r>
              <a:rPr lang="en-US"/>
              <a:t>WCCC 12 11 2021 </a:t>
            </a:r>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046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E18DB3E4-983E-5841-9022-023C664C3569}" type="datetime1">
              <a:rPr lang="en-US" smtClean="0"/>
              <a:t>1/4/22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r>
              <a:rPr lang="en-US"/>
              <a:t>WCCC 12 11 2021 </a:t>
            </a:r>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7937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Logo w/DN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B2590-0ED2-A641-A387-293FB2F74F8F}"/>
              </a:ext>
            </a:extLst>
          </p:cNvPr>
          <p:cNvSpPr>
            <a:spLocks noGrp="1"/>
          </p:cNvSpPr>
          <p:nvPr>
            <p:ph idx="1"/>
          </p:nvPr>
        </p:nvSpPr>
        <p:spPr>
          <a:xfrm>
            <a:off x="575095" y="1345722"/>
            <a:ext cx="11041811" cy="46996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 company name&#10;&#10;Description automatically generated">
            <a:extLst>
              <a:ext uri="{FF2B5EF4-FFF2-40B4-BE49-F238E27FC236}">
                <a16:creationId xmlns:a16="http://schemas.microsoft.com/office/drawing/2014/main" id="{618D110A-9E54-D14B-A12A-B30CB90B46A1}"/>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
        <p:nvSpPr>
          <p:cNvPr id="4" name="TextBox 3">
            <a:extLst>
              <a:ext uri="{FF2B5EF4-FFF2-40B4-BE49-F238E27FC236}">
                <a16:creationId xmlns:a16="http://schemas.microsoft.com/office/drawing/2014/main" id="{7EE04580-94CF-5D4A-9D31-BDB8FC192EDC}"/>
              </a:ext>
            </a:extLst>
          </p:cNvPr>
          <p:cNvSpPr txBox="1"/>
          <p:nvPr userDrawn="1"/>
        </p:nvSpPr>
        <p:spPr>
          <a:xfrm>
            <a:off x="224222" y="1072055"/>
            <a:ext cx="184731" cy="424732"/>
          </a:xfrm>
          <a:prstGeom prst="rect">
            <a:avLst/>
          </a:prstGeom>
          <a:noFill/>
        </p:spPr>
        <p:txBody>
          <a:bodyPr wrap="none" rtlCol="0">
            <a:spAutoFit/>
          </a:bodyPr>
          <a:lstStyle/>
          <a:p>
            <a:endParaRPr lang="en-US" sz="2160" dirty="0"/>
          </a:p>
        </p:txBody>
      </p:sp>
      <p:pic>
        <p:nvPicPr>
          <p:cNvPr id="12" name="Picture 11">
            <a:extLst>
              <a:ext uri="{FF2B5EF4-FFF2-40B4-BE49-F238E27FC236}">
                <a16:creationId xmlns:a16="http://schemas.microsoft.com/office/drawing/2014/main" id="{C8215B26-4AD3-6B48-B98E-42EE3415D45D}"/>
              </a:ext>
            </a:extLst>
          </p:cNvPr>
          <p:cNvPicPr>
            <a:picLocks noChangeAspect="1"/>
          </p:cNvPicPr>
          <p:nvPr userDrawn="1"/>
        </p:nvPicPr>
        <p:blipFill rotWithShape="1">
          <a:blip r:embed="rId3"/>
          <a:srcRect l="-942" t="44240" r="106" b="54861"/>
          <a:stretch/>
        </p:blipFill>
        <p:spPr>
          <a:xfrm>
            <a:off x="-680851" y="1042090"/>
            <a:ext cx="13293357" cy="54863"/>
          </a:xfrm>
          <a:prstGeom prst="rect">
            <a:avLst/>
          </a:prstGeom>
          <a:ln w="28575">
            <a:noFill/>
          </a:ln>
        </p:spPr>
      </p:pic>
      <p:sp>
        <p:nvSpPr>
          <p:cNvPr id="2" name="Title 1">
            <a:extLst>
              <a:ext uri="{FF2B5EF4-FFF2-40B4-BE49-F238E27FC236}">
                <a16:creationId xmlns:a16="http://schemas.microsoft.com/office/drawing/2014/main" id="{436DA429-B190-F941-9824-AE75A4C62D4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9946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9FDA84B9-824E-6741-B1D8-4B2438B0FC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390" y="0"/>
            <a:ext cx="12634780" cy="6942442"/>
          </a:xfrm>
          <a:prstGeom prst="rect">
            <a:avLst/>
          </a:prstGeom>
        </p:spPr>
      </p:pic>
      <p:pic>
        <p:nvPicPr>
          <p:cNvPr id="9" name="Picture 8" descr="Logo, company name&#10;&#10;Description automatically generated">
            <a:extLst>
              <a:ext uri="{FF2B5EF4-FFF2-40B4-BE49-F238E27FC236}">
                <a16:creationId xmlns:a16="http://schemas.microsoft.com/office/drawing/2014/main" id="{F698B7AB-A80C-D34C-8ACA-31E6AAE783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9562" y="503436"/>
            <a:ext cx="4188501" cy="2792683"/>
          </a:xfrm>
          <a:prstGeom prst="rect">
            <a:avLst/>
          </a:prstGeom>
          <a:effectLst>
            <a:glow rad="88900">
              <a:schemeClr val="bg1">
                <a:alpha val="68000"/>
              </a:schemeClr>
            </a:glow>
          </a:effectLst>
        </p:spPr>
      </p:pic>
      <p:sp>
        <p:nvSpPr>
          <p:cNvPr id="4" name="Title 3">
            <a:extLst>
              <a:ext uri="{FF2B5EF4-FFF2-40B4-BE49-F238E27FC236}">
                <a16:creationId xmlns:a16="http://schemas.microsoft.com/office/drawing/2014/main" id="{84B76B1D-F306-9F41-8AFF-9A2997183430}"/>
              </a:ext>
            </a:extLst>
          </p:cNvPr>
          <p:cNvSpPr>
            <a:spLocks noGrp="1"/>
          </p:cNvSpPr>
          <p:nvPr>
            <p:ph type="title" hasCustomPrompt="1"/>
          </p:nvPr>
        </p:nvSpPr>
        <p:spPr>
          <a:xfrm>
            <a:off x="1109562" y="3432451"/>
            <a:ext cx="4188501" cy="1101594"/>
          </a:xfrm>
          <a:prstGeom prst="rect">
            <a:avLst/>
          </a:prstGeom>
        </p:spPr>
        <p:txBody>
          <a:bodyPr anchor="ctr"/>
          <a:lstStyle>
            <a:lvl1pPr algn="ct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2CE935CD-CC2A-434C-9B5F-EAD3DD68F2B9}"/>
              </a:ext>
            </a:extLst>
          </p:cNvPr>
          <p:cNvSpPr>
            <a:spLocks noGrp="1"/>
          </p:cNvSpPr>
          <p:nvPr>
            <p:ph type="pic" sz="quarter" idx="10" hasCustomPrompt="1"/>
          </p:nvPr>
        </p:nvSpPr>
        <p:spPr>
          <a:xfrm>
            <a:off x="1307279" y="4937760"/>
            <a:ext cx="3793067" cy="1594486"/>
          </a:xfrm>
        </p:spPr>
        <p:txBody>
          <a:bodyPr anchor="ctr"/>
          <a:lstStyle>
            <a:lvl1pPr algn="ctr">
              <a:buNone/>
              <a:defRPr/>
            </a:lvl1pPr>
          </a:lstStyle>
          <a:p>
            <a:r>
              <a:rPr lang="en-US" dirty="0"/>
              <a:t>LOGO or PIC</a:t>
            </a:r>
          </a:p>
        </p:txBody>
      </p:sp>
    </p:spTree>
    <p:extLst>
      <p:ext uri="{BB962C8B-B14F-4D97-AF65-F5344CB8AC3E}">
        <p14:creationId xmlns:p14="http://schemas.microsoft.com/office/powerpoint/2010/main" val="3973832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Logo w/DN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B2590-0ED2-A641-A387-293FB2F74F8F}"/>
              </a:ext>
            </a:extLst>
          </p:cNvPr>
          <p:cNvSpPr>
            <a:spLocks noGrp="1"/>
          </p:cNvSpPr>
          <p:nvPr>
            <p:ph idx="1"/>
          </p:nvPr>
        </p:nvSpPr>
        <p:spPr>
          <a:xfrm>
            <a:off x="575095" y="1345722"/>
            <a:ext cx="11041811" cy="46996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 company name&#10;&#10;Description automatically generated">
            <a:extLst>
              <a:ext uri="{FF2B5EF4-FFF2-40B4-BE49-F238E27FC236}">
                <a16:creationId xmlns:a16="http://schemas.microsoft.com/office/drawing/2014/main" id="{618D110A-9E54-D14B-A12A-B30CB90B46A1}"/>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
        <p:nvSpPr>
          <p:cNvPr id="4" name="TextBox 3">
            <a:extLst>
              <a:ext uri="{FF2B5EF4-FFF2-40B4-BE49-F238E27FC236}">
                <a16:creationId xmlns:a16="http://schemas.microsoft.com/office/drawing/2014/main" id="{7EE04580-94CF-5D4A-9D31-BDB8FC192EDC}"/>
              </a:ext>
            </a:extLst>
          </p:cNvPr>
          <p:cNvSpPr txBox="1"/>
          <p:nvPr userDrawn="1"/>
        </p:nvSpPr>
        <p:spPr>
          <a:xfrm>
            <a:off x="224222" y="1072055"/>
            <a:ext cx="184731" cy="424732"/>
          </a:xfrm>
          <a:prstGeom prst="rect">
            <a:avLst/>
          </a:prstGeom>
          <a:noFill/>
        </p:spPr>
        <p:txBody>
          <a:bodyPr wrap="none" rtlCol="0">
            <a:spAutoFit/>
          </a:bodyPr>
          <a:lstStyle/>
          <a:p>
            <a:endParaRPr lang="en-US" sz="2160" dirty="0"/>
          </a:p>
        </p:txBody>
      </p:sp>
      <p:pic>
        <p:nvPicPr>
          <p:cNvPr id="12" name="Picture 11">
            <a:extLst>
              <a:ext uri="{FF2B5EF4-FFF2-40B4-BE49-F238E27FC236}">
                <a16:creationId xmlns:a16="http://schemas.microsoft.com/office/drawing/2014/main" id="{C8215B26-4AD3-6B48-B98E-42EE3415D45D}"/>
              </a:ext>
            </a:extLst>
          </p:cNvPr>
          <p:cNvPicPr>
            <a:picLocks noChangeAspect="1"/>
          </p:cNvPicPr>
          <p:nvPr userDrawn="1"/>
        </p:nvPicPr>
        <p:blipFill rotWithShape="1">
          <a:blip r:embed="rId3"/>
          <a:srcRect l="-942" t="44240" r="106" b="54861"/>
          <a:stretch/>
        </p:blipFill>
        <p:spPr>
          <a:xfrm>
            <a:off x="-680851" y="1042090"/>
            <a:ext cx="13293357" cy="54863"/>
          </a:xfrm>
          <a:prstGeom prst="rect">
            <a:avLst/>
          </a:prstGeom>
          <a:ln w="28575">
            <a:noFill/>
          </a:ln>
        </p:spPr>
      </p:pic>
      <p:sp>
        <p:nvSpPr>
          <p:cNvPr id="2" name="Title 1">
            <a:extLst>
              <a:ext uri="{FF2B5EF4-FFF2-40B4-BE49-F238E27FC236}">
                <a16:creationId xmlns:a16="http://schemas.microsoft.com/office/drawing/2014/main" id="{436DA429-B190-F941-9824-AE75A4C62D4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820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B2877-4B73-4241-AF12-DD957E05FF5B}"/>
              </a:ext>
            </a:extLst>
          </p:cNvPr>
          <p:cNvSpPr>
            <a:spLocks noGrp="1"/>
          </p:cNvSpPr>
          <p:nvPr>
            <p:ph sz="half" idx="1"/>
          </p:nvPr>
        </p:nvSpPr>
        <p:spPr>
          <a:xfrm>
            <a:off x="575096" y="1376776"/>
            <a:ext cx="5419305" cy="4658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460BD51-B0F2-F640-BC20-3FC66C4451B5}"/>
              </a:ext>
            </a:extLst>
          </p:cNvPr>
          <p:cNvSpPr>
            <a:spLocks noGrp="1"/>
          </p:cNvSpPr>
          <p:nvPr>
            <p:ph sz="half" idx="2"/>
          </p:nvPr>
        </p:nvSpPr>
        <p:spPr>
          <a:xfrm>
            <a:off x="6197600" y="1376776"/>
            <a:ext cx="5419304" cy="4658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CE77FE15-DE29-0146-A789-4AAB002300BB}"/>
              </a:ext>
            </a:extLst>
          </p:cNvPr>
          <p:cNvSpPr>
            <a:spLocks noGrp="1"/>
          </p:cNvSpPr>
          <p:nvPr>
            <p:ph type="title" hasCustomPrompt="1"/>
          </p:nvPr>
        </p:nvSpPr>
        <p:spPr/>
        <p:txBody>
          <a:bodyPr/>
          <a:lstStyle>
            <a:lvl1pPr algn="l">
              <a:defRPr/>
            </a:lvl1pPr>
          </a:lstStyle>
          <a:p>
            <a:r>
              <a:rPr lang="en-US" dirty="0"/>
              <a:t>CLICK TO EDIT MASTER TITLE STYLE</a:t>
            </a:r>
          </a:p>
        </p:txBody>
      </p:sp>
      <p:pic>
        <p:nvPicPr>
          <p:cNvPr id="7" name="Picture 6" descr="A picture containing background pattern&#10;&#10;Description automatically generated">
            <a:extLst>
              <a:ext uri="{FF2B5EF4-FFF2-40B4-BE49-F238E27FC236}">
                <a16:creationId xmlns:a16="http://schemas.microsoft.com/office/drawing/2014/main" id="{3F473007-F099-644B-8958-2C7AC1E201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5"/>
          <a:stretch/>
        </p:blipFill>
        <p:spPr>
          <a:xfrm rot="5400000">
            <a:off x="6085657" y="-656514"/>
            <a:ext cx="138121" cy="14238759"/>
          </a:xfrm>
          <a:prstGeom prst="rect">
            <a:avLst/>
          </a:prstGeom>
        </p:spPr>
      </p:pic>
      <p:pic>
        <p:nvPicPr>
          <p:cNvPr id="8" name="Picture 7" descr="Logo, company name&#10;&#10;Description automatically generated">
            <a:extLst>
              <a:ext uri="{FF2B5EF4-FFF2-40B4-BE49-F238E27FC236}">
                <a16:creationId xmlns:a16="http://schemas.microsoft.com/office/drawing/2014/main" id="{39D78B86-7C5B-E64D-9ADB-F7FF88BADAAA}"/>
              </a:ext>
            </a:extLst>
          </p:cNvPr>
          <p:cNvPicPr>
            <a:picLocks noChangeAspect="1"/>
          </p:cNvPicPr>
          <p:nvPr userDrawn="1"/>
        </p:nvPicPr>
        <p:blipFill rotWithShape="1">
          <a:blip r:embed="rId3"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Tree>
    <p:extLst>
      <p:ext uri="{BB962C8B-B14F-4D97-AF65-F5344CB8AC3E}">
        <p14:creationId xmlns:p14="http://schemas.microsoft.com/office/powerpoint/2010/main" val="355992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5A1B04-836B-1649-A734-54F71B279E02}"/>
              </a:ext>
            </a:extLst>
          </p:cNvPr>
          <p:cNvSpPr/>
          <p:nvPr userDrawn="1"/>
        </p:nvSpPr>
        <p:spPr>
          <a:xfrm>
            <a:off x="2" y="1636631"/>
            <a:ext cx="3233529" cy="3584735"/>
          </a:xfrm>
          <a:prstGeom prst="rect">
            <a:avLst/>
          </a:prstGeom>
          <a:gradFill>
            <a:gsLst>
              <a:gs pos="0">
                <a:schemeClr val="tx1"/>
              </a:gs>
              <a:gs pos="100000">
                <a:schemeClr val="accent2">
                  <a:lumMod val="75000"/>
                  <a:alpha val="6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b="0" i="0" dirty="0">
              <a:latin typeface="Roboto" panose="02000000000000000000" pitchFamily="2" charset="0"/>
            </a:endParaRPr>
          </a:p>
        </p:txBody>
      </p:sp>
      <p:sp>
        <p:nvSpPr>
          <p:cNvPr id="15" name="Picture Placeholder 23">
            <a:extLst>
              <a:ext uri="{FF2B5EF4-FFF2-40B4-BE49-F238E27FC236}">
                <a16:creationId xmlns:a16="http://schemas.microsoft.com/office/drawing/2014/main" id="{6BCBEBC9-B25A-C846-96F8-5253D31008AD}"/>
              </a:ext>
            </a:extLst>
          </p:cNvPr>
          <p:cNvSpPr>
            <a:spLocks noGrp="1"/>
          </p:cNvSpPr>
          <p:nvPr>
            <p:ph type="pic" sz="quarter" idx="13" hasCustomPrompt="1"/>
          </p:nvPr>
        </p:nvSpPr>
        <p:spPr>
          <a:xfrm>
            <a:off x="1242011" y="1636633"/>
            <a:ext cx="3983039" cy="3584735"/>
          </a:xfrm>
          <a:prstGeom prst="ellipse">
            <a:avLst/>
          </a:prstGeom>
          <a:solidFill>
            <a:schemeClr val="bg2">
              <a:lumMod val="75000"/>
            </a:schemeClr>
          </a:solidFill>
        </p:spPr>
        <p:txBody>
          <a:bodyPr wrap="square">
            <a:noAutofit/>
          </a:bodyPr>
          <a:lstStyle>
            <a:lvl1pPr marL="0" indent="0" algn="ctr">
              <a:buNone/>
              <a:defRPr sz="1080" baseline="0">
                <a:solidFill>
                  <a:schemeClr val="accent2"/>
                </a:solidFill>
              </a:defRPr>
            </a:lvl1pPr>
          </a:lstStyle>
          <a:p>
            <a:r>
              <a:rPr lang="en-US" dirty="0"/>
              <a:t>Add your image here [Drag and Drop]</a:t>
            </a:r>
          </a:p>
        </p:txBody>
      </p:sp>
      <p:sp>
        <p:nvSpPr>
          <p:cNvPr id="5" name="Rectangle 4">
            <a:extLst>
              <a:ext uri="{FF2B5EF4-FFF2-40B4-BE49-F238E27FC236}">
                <a16:creationId xmlns:a16="http://schemas.microsoft.com/office/drawing/2014/main" id="{F9D1B45A-E91A-EA42-8EF8-65069624122B}"/>
              </a:ext>
            </a:extLst>
          </p:cNvPr>
          <p:cNvSpPr/>
          <p:nvPr userDrawn="1"/>
        </p:nvSpPr>
        <p:spPr>
          <a:xfrm>
            <a:off x="11862698" y="1636631"/>
            <a:ext cx="329303" cy="35847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b="0" i="0" dirty="0">
              <a:latin typeface="Roboto" panose="02000000000000000000" pitchFamily="2" charset="0"/>
            </a:endParaRPr>
          </a:p>
        </p:txBody>
      </p:sp>
      <p:sp>
        <p:nvSpPr>
          <p:cNvPr id="2" name="Title 1">
            <a:extLst>
              <a:ext uri="{FF2B5EF4-FFF2-40B4-BE49-F238E27FC236}">
                <a16:creationId xmlns:a16="http://schemas.microsoft.com/office/drawing/2014/main" id="{1A51746A-03BA-B641-B4BA-57CB71CD03C8}"/>
              </a:ext>
            </a:extLst>
          </p:cNvPr>
          <p:cNvSpPr>
            <a:spLocks noGrp="1"/>
          </p:cNvSpPr>
          <p:nvPr>
            <p:ph type="title" hasCustomPrompt="1"/>
          </p:nvPr>
        </p:nvSpPr>
        <p:spPr/>
        <p:txBody>
          <a:bodyPr/>
          <a:lstStyle/>
          <a:p>
            <a:r>
              <a:rPr lang="en-US" dirty="0"/>
              <a:t>CLICK TO EDIT MASTER TITLE STYLE</a:t>
            </a:r>
          </a:p>
        </p:txBody>
      </p:sp>
      <p:pic>
        <p:nvPicPr>
          <p:cNvPr id="10" name="Picture 9" descr="Logo, company name&#10;&#10;Description automatically generated">
            <a:extLst>
              <a:ext uri="{FF2B5EF4-FFF2-40B4-BE49-F238E27FC236}">
                <a16:creationId xmlns:a16="http://schemas.microsoft.com/office/drawing/2014/main" id="{79705922-E3F0-5A4B-98F8-491D5D56D7D9}"/>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pic>
        <p:nvPicPr>
          <p:cNvPr id="9" name="Picture 8">
            <a:extLst>
              <a:ext uri="{FF2B5EF4-FFF2-40B4-BE49-F238E27FC236}">
                <a16:creationId xmlns:a16="http://schemas.microsoft.com/office/drawing/2014/main" id="{24933321-5C91-8D41-A769-0A71F161BB6A}"/>
              </a:ext>
            </a:extLst>
          </p:cNvPr>
          <p:cNvPicPr>
            <a:picLocks noChangeAspect="1"/>
          </p:cNvPicPr>
          <p:nvPr userDrawn="1"/>
        </p:nvPicPr>
        <p:blipFill rotWithShape="1">
          <a:blip r:embed="rId3"/>
          <a:srcRect l="-942" t="44240" r="106" b="54861"/>
          <a:stretch/>
        </p:blipFill>
        <p:spPr>
          <a:xfrm>
            <a:off x="-680851" y="1042090"/>
            <a:ext cx="13293357" cy="54863"/>
          </a:xfrm>
          <a:prstGeom prst="rect">
            <a:avLst/>
          </a:prstGeom>
          <a:ln w="28575">
            <a:noFill/>
          </a:ln>
        </p:spPr>
      </p:pic>
    </p:spTree>
    <p:extLst>
      <p:ext uri="{BB962C8B-B14F-4D97-AF65-F5344CB8AC3E}">
        <p14:creationId xmlns:p14="http://schemas.microsoft.com/office/powerpoint/2010/main" val="902871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8B51-9A3F-BD47-A038-76E2A8174455}"/>
              </a:ext>
            </a:extLst>
          </p:cNvPr>
          <p:cNvSpPr>
            <a:spLocks noGrp="1"/>
          </p:cNvSpPr>
          <p:nvPr>
            <p:ph type="title" hasCustomPrompt="1"/>
          </p:nvPr>
        </p:nvSpPr>
        <p:spPr/>
        <p:txBody>
          <a:bodyPr/>
          <a:lstStyle>
            <a:lvl1pPr algn="l">
              <a:defRPr/>
            </a:lvl1pPr>
          </a:lstStyle>
          <a:p>
            <a:r>
              <a:rPr lang="en-US" dirty="0"/>
              <a:t>CLICK TO EDIT MASTER TITLE STYLE</a:t>
            </a:r>
          </a:p>
        </p:txBody>
      </p:sp>
      <p:pic>
        <p:nvPicPr>
          <p:cNvPr id="6" name="Picture 5" descr="A picture containing background pattern&#10;&#10;Description automatically generated">
            <a:extLst>
              <a:ext uri="{FF2B5EF4-FFF2-40B4-BE49-F238E27FC236}">
                <a16:creationId xmlns:a16="http://schemas.microsoft.com/office/drawing/2014/main" id="{CE862CDD-6B87-BB41-AA8C-C1328383A3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5"/>
          <a:stretch/>
        </p:blipFill>
        <p:spPr>
          <a:xfrm rot="5400000">
            <a:off x="6085657" y="-656514"/>
            <a:ext cx="138121" cy="14238759"/>
          </a:xfrm>
          <a:prstGeom prst="rect">
            <a:avLst/>
          </a:prstGeom>
        </p:spPr>
      </p:pic>
      <p:pic>
        <p:nvPicPr>
          <p:cNvPr id="7" name="Picture 6" descr="Logo, company name&#10;&#10;Description automatically generated">
            <a:extLst>
              <a:ext uri="{FF2B5EF4-FFF2-40B4-BE49-F238E27FC236}">
                <a16:creationId xmlns:a16="http://schemas.microsoft.com/office/drawing/2014/main" id="{937538D8-607B-BB47-B510-41243584CD7C}"/>
              </a:ext>
            </a:extLst>
          </p:cNvPr>
          <p:cNvPicPr>
            <a:picLocks noChangeAspect="1"/>
          </p:cNvPicPr>
          <p:nvPr userDrawn="1"/>
        </p:nvPicPr>
        <p:blipFill rotWithShape="1">
          <a:blip r:embed="rId3"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Tree>
    <p:extLst>
      <p:ext uri="{BB962C8B-B14F-4D97-AF65-F5344CB8AC3E}">
        <p14:creationId xmlns:p14="http://schemas.microsoft.com/office/powerpoint/2010/main" val="958493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1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778220-0D34-F34E-9E9D-F6521560ED03}"/>
              </a:ext>
            </a:extLst>
          </p:cNvPr>
          <p:cNvSpPr/>
          <p:nvPr userDrawn="1"/>
        </p:nvSpPr>
        <p:spPr>
          <a:xfrm>
            <a:off x="207033" y="124098"/>
            <a:ext cx="11777932" cy="5760720"/>
          </a:xfrm>
          <a:prstGeom prst="rect">
            <a:avLst/>
          </a:prstGeom>
          <a:gradFill>
            <a:gsLst>
              <a:gs pos="0">
                <a:schemeClr val="tx1"/>
              </a:gs>
              <a:gs pos="100000">
                <a:schemeClr val="accent2">
                  <a:lumMod val="75000"/>
                  <a:alpha val="6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b="0" i="0" dirty="0">
              <a:latin typeface="Roboto" panose="02000000000000000000" pitchFamily="2" charset="0"/>
            </a:endParaRPr>
          </a:p>
        </p:txBody>
      </p:sp>
      <p:sp>
        <p:nvSpPr>
          <p:cNvPr id="3" name="Text Placeholder 2">
            <a:extLst>
              <a:ext uri="{FF2B5EF4-FFF2-40B4-BE49-F238E27FC236}">
                <a16:creationId xmlns:a16="http://schemas.microsoft.com/office/drawing/2014/main" id="{54056748-1227-424B-8C4F-BD755F0B3AFF}"/>
              </a:ext>
            </a:extLst>
          </p:cNvPr>
          <p:cNvSpPr>
            <a:spLocks noGrp="1"/>
          </p:cNvSpPr>
          <p:nvPr>
            <p:ph type="body" sz="quarter" idx="10"/>
          </p:nvPr>
        </p:nvSpPr>
        <p:spPr>
          <a:xfrm>
            <a:off x="656166" y="841331"/>
            <a:ext cx="5439833" cy="4326254"/>
          </a:xfr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C9B7652C-14DF-9F48-9701-A122C1A9B090}"/>
              </a:ext>
            </a:extLst>
          </p:cNvPr>
          <p:cNvSpPr>
            <a:spLocks noGrp="1"/>
          </p:cNvSpPr>
          <p:nvPr>
            <p:ph type="pic" sz="quarter" idx="11"/>
          </p:nvPr>
        </p:nvSpPr>
        <p:spPr>
          <a:xfrm>
            <a:off x="6705600" y="558166"/>
            <a:ext cx="4988984" cy="4806314"/>
          </a:xfrm>
          <a:ln w="25400">
            <a:solidFill>
              <a:schemeClr val="accent1"/>
            </a:solidFill>
          </a:ln>
        </p:spPr>
        <p:txBody>
          <a:bodyPr anchor="ctr"/>
          <a:lstStyle>
            <a:lvl1pPr algn="ctr">
              <a:buNone/>
              <a:defRPr>
                <a:solidFill>
                  <a:schemeClr val="bg1"/>
                </a:solidFill>
              </a:defRPr>
            </a:lvl1pPr>
          </a:lstStyle>
          <a:p>
            <a:endParaRPr lang="en-US"/>
          </a:p>
        </p:txBody>
      </p:sp>
      <p:pic>
        <p:nvPicPr>
          <p:cNvPr id="7" name="Picture 6" descr="A picture containing background pattern&#10;&#10;Description automatically generated">
            <a:extLst>
              <a:ext uri="{FF2B5EF4-FFF2-40B4-BE49-F238E27FC236}">
                <a16:creationId xmlns:a16="http://schemas.microsoft.com/office/drawing/2014/main" id="{94E4A57A-66B1-5D43-BDE5-330392E2CB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5"/>
          <a:stretch/>
        </p:blipFill>
        <p:spPr>
          <a:xfrm rot="5400000">
            <a:off x="6085657" y="-656514"/>
            <a:ext cx="138121" cy="14238759"/>
          </a:xfrm>
          <a:prstGeom prst="rect">
            <a:avLst/>
          </a:prstGeom>
        </p:spPr>
      </p:pic>
      <p:pic>
        <p:nvPicPr>
          <p:cNvPr id="8" name="Picture 7" descr="Logo, company name&#10;&#10;Description automatically generated">
            <a:extLst>
              <a:ext uri="{FF2B5EF4-FFF2-40B4-BE49-F238E27FC236}">
                <a16:creationId xmlns:a16="http://schemas.microsoft.com/office/drawing/2014/main" id="{FD294C29-7BF0-A54B-9FB9-ECB61B10313D}"/>
              </a:ext>
            </a:extLst>
          </p:cNvPr>
          <p:cNvPicPr>
            <a:picLocks noChangeAspect="1"/>
          </p:cNvPicPr>
          <p:nvPr userDrawn="1"/>
        </p:nvPicPr>
        <p:blipFill rotWithShape="1">
          <a:blip r:embed="rId3"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Tree>
    <p:extLst>
      <p:ext uri="{BB962C8B-B14F-4D97-AF65-F5344CB8AC3E}">
        <p14:creationId xmlns:p14="http://schemas.microsoft.com/office/powerpoint/2010/main" val="2841401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48738AB-B3AE-CB48-B228-0E0174B39F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5"/>
          <a:stretch/>
        </p:blipFill>
        <p:spPr>
          <a:xfrm rot="5400000">
            <a:off x="6085657" y="-656514"/>
            <a:ext cx="138121" cy="14238759"/>
          </a:xfrm>
          <a:prstGeom prst="rect">
            <a:avLst/>
          </a:prstGeom>
        </p:spPr>
      </p:pic>
      <p:pic>
        <p:nvPicPr>
          <p:cNvPr id="5" name="Picture 4" descr="Logo, company name&#10;&#10;Description automatically generated">
            <a:extLst>
              <a:ext uri="{FF2B5EF4-FFF2-40B4-BE49-F238E27FC236}">
                <a16:creationId xmlns:a16="http://schemas.microsoft.com/office/drawing/2014/main" id="{9A33ACDD-9057-AF40-BA9C-47941374CE23}"/>
              </a:ext>
            </a:extLst>
          </p:cNvPr>
          <p:cNvPicPr>
            <a:picLocks noChangeAspect="1"/>
          </p:cNvPicPr>
          <p:nvPr userDrawn="1"/>
        </p:nvPicPr>
        <p:blipFill rotWithShape="1">
          <a:blip r:embed="rId3"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Tree>
    <p:extLst>
      <p:ext uri="{BB962C8B-B14F-4D97-AF65-F5344CB8AC3E}">
        <p14:creationId xmlns:p14="http://schemas.microsoft.com/office/powerpoint/2010/main" val="263559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86BC6CF7-3064-9F41-857D-7FC57276DAD7}" type="datetime1">
              <a:rPr lang="en-US" smtClean="0"/>
              <a:t>1/4/22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a:t>WCCC 12 11 2021 </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7205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lor Blank No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3FB36E-E7C3-F84A-A74F-A0868E2780A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b="0" i="0" dirty="0">
              <a:latin typeface="Roboto" panose="02000000000000000000" pitchFamily="2" charset="0"/>
            </a:endParaRPr>
          </a:p>
        </p:txBody>
      </p:sp>
      <p:sp>
        <p:nvSpPr>
          <p:cNvPr id="6" name="Rectangle 5">
            <a:extLst>
              <a:ext uri="{FF2B5EF4-FFF2-40B4-BE49-F238E27FC236}">
                <a16:creationId xmlns:a16="http://schemas.microsoft.com/office/drawing/2014/main" id="{78778220-0D34-F34E-9E9D-F6521560ED03}"/>
              </a:ext>
            </a:extLst>
          </p:cNvPr>
          <p:cNvSpPr/>
          <p:nvPr userDrawn="1"/>
        </p:nvSpPr>
        <p:spPr>
          <a:xfrm>
            <a:off x="218535" y="138574"/>
            <a:ext cx="11777932" cy="5760720"/>
          </a:xfrm>
          <a:prstGeom prst="rect">
            <a:avLst/>
          </a:prstGeom>
          <a:gradFill>
            <a:gsLst>
              <a:gs pos="0">
                <a:schemeClr val="tx1"/>
              </a:gs>
              <a:gs pos="100000">
                <a:schemeClr val="accent2">
                  <a:lumMod val="75000"/>
                  <a:alpha val="6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b="0" i="0" dirty="0">
              <a:latin typeface="Roboto" panose="02000000000000000000" pitchFamily="2" charset="0"/>
            </a:endParaRPr>
          </a:p>
        </p:txBody>
      </p:sp>
      <p:pic>
        <p:nvPicPr>
          <p:cNvPr id="9" name="Picture 8" descr="A picture containing background pattern&#10;&#10;Description automatically generated">
            <a:extLst>
              <a:ext uri="{FF2B5EF4-FFF2-40B4-BE49-F238E27FC236}">
                <a16:creationId xmlns:a16="http://schemas.microsoft.com/office/drawing/2014/main" id="{D4B951F2-2B99-DD46-9A3A-2990C8B03E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5"/>
          <a:stretch/>
        </p:blipFill>
        <p:spPr>
          <a:xfrm rot="5400000">
            <a:off x="6085657" y="-656514"/>
            <a:ext cx="138121" cy="14238759"/>
          </a:xfrm>
          <a:prstGeom prst="rect">
            <a:avLst/>
          </a:prstGeom>
        </p:spPr>
      </p:pic>
      <p:pic>
        <p:nvPicPr>
          <p:cNvPr id="10" name="Picture 9" descr="Logo, company name&#10;&#10;Description automatically generated">
            <a:extLst>
              <a:ext uri="{FF2B5EF4-FFF2-40B4-BE49-F238E27FC236}">
                <a16:creationId xmlns:a16="http://schemas.microsoft.com/office/drawing/2014/main" id="{062E6703-BB8F-604C-8938-3EA75DDACDE5}"/>
              </a:ext>
            </a:extLst>
          </p:cNvPr>
          <p:cNvPicPr>
            <a:picLocks noChangeAspect="1"/>
          </p:cNvPicPr>
          <p:nvPr userDrawn="1"/>
        </p:nvPicPr>
        <p:blipFill rotWithShape="1">
          <a:blip r:embed="rId3"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Tree>
    <p:extLst>
      <p:ext uri="{BB962C8B-B14F-4D97-AF65-F5344CB8AC3E}">
        <p14:creationId xmlns:p14="http://schemas.microsoft.com/office/powerpoint/2010/main" val="23766007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9BD289-6963-8F4B-9610-0E5CCC618148}"/>
              </a:ext>
            </a:extLst>
          </p:cNvPr>
          <p:cNvSpPr/>
          <p:nvPr userDrawn="1"/>
        </p:nvSpPr>
        <p:spPr>
          <a:xfrm>
            <a:off x="1" y="1200797"/>
            <a:ext cx="12192000" cy="4698497"/>
          </a:xfrm>
          <a:prstGeom prst="rect">
            <a:avLst/>
          </a:prstGeom>
          <a:gradFill>
            <a:gsLst>
              <a:gs pos="0">
                <a:schemeClr val="tx1"/>
              </a:gs>
              <a:gs pos="100000">
                <a:schemeClr val="accent2">
                  <a:lumMod val="75000"/>
                  <a:alpha val="6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b="0" i="0" dirty="0">
              <a:latin typeface="Roboto" panose="02000000000000000000" pitchFamily="2" charset="0"/>
            </a:endParaRPr>
          </a:p>
        </p:txBody>
      </p:sp>
      <p:sp>
        <p:nvSpPr>
          <p:cNvPr id="3" name="Picture Placeholder 2">
            <a:extLst>
              <a:ext uri="{FF2B5EF4-FFF2-40B4-BE49-F238E27FC236}">
                <a16:creationId xmlns:a16="http://schemas.microsoft.com/office/drawing/2014/main" id="{C0B1D123-73BE-9C4D-808C-EC0E102FA92B}"/>
              </a:ext>
            </a:extLst>
          </p:cNvPr>
          <p:cNvSpPr>
            <a:spLocks noGrp="1"/>
          </p:cNvSpPr>
          <p:nvPr>
            <p:ph type="pic" idx="1"/>
          </p:nvPr>
        </p:nvSpPr>
        <p:spPr>
          <a:xfrm>
            <a:off x="5183717" y="1200797"/>
            <a:ext cx="6382808" cy="4698497"/>
          </a:xfrm>
        </p:spPr>
        <p:txBody>
          <a:bodyPr/>
          <a:lstStyle>
            <a:lvl1pPr marL="0" indent="0">
              <a:buNone/>
              <a:defRPr sz="384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1E71A322-FB35-9A4C-A947-20F473EC6AE3}"/>
              </a:ext>
            </a:extLst>
          </p:cNvPr>
          <p:cNvSpPr>
            <a:spLocks noGrp="1"/>
          </p:cNvSpPr>
          <p:nvPr>
            <p:ph type="body" sz="half" idx="2"/>
          </p:nvPr>
        </p:nvSpPr>
        <p:spPr>
          <a:xfrm>
            <a:off x="625477" y="1345721"/>
            <a:ext cx="3932767" cy="4430527"/>
          </a:xfrm>
        </p:spPr>
        <p:txBody>
          <a:bodyPr/>
          <a:lstStyle>
            <a:lvl1pPr marL="0" indent="0">
              <a:buNone/>
              <a:defRPr sz="1920">
                <a:solidFill>
                  <a:schemeClr val="bg1"/>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dirty="0"/>
              <a:t>Click to edit Master text styles</a:t>
            </a:r>
          </a:p>
        </p:txBody>
      </p:sp>
      <p:sp>
        <p:nvSpPr>
          <p:cNvPr id="14" name="Title 13">
            <a:extLst>
              <a:ext uri="{FF2B5EF4-FFF2-40B4-BE49-F238E27FC236}">
                <a16:creationId xmlns:a16="http://schemas.microsoft.com/office/drawing/2014/main" id="{5624F440-171A-5049-940A-8A0CAD4C9046}"/>
              </a:ext>
            </a:extLst>
          </p:cNvPr>
          <p:cNvSpPr>
            <a:spLocks noGrp="1"/>
          </p:cNvSpPr>
          <p:nvPr>
            <p:ph type="title" hasCustomPrompt="1"/>
          </p:nvPr>
        </p:nvSpPr>
        <p:spPr/>
        <p:txBody>
          <a:bodyPr/>
          <a:lstStyle/>
          <a:p>
            <a:r>
              <a:rPr lang="en-US" dirty="0"/>
              <a:t>CLICK TO EDIT MASTER TITLE STYLE</a:t>
            </a:r>
          </a:p>
        </p:txBody>
      </p:sp>
      <p:pic>
        <p:nvPicPr>
          <p:cNvPr id="8" name="Picture 7" descr="A picture containing background pattern&#10;&#10;Description automatically generated">
            <a:extLst>
              <a:ext uri="{FF2B5EF4-FFF2-40B4-BE49-F238E27FC236}">
                <a16:creationId xmlns:a16="http://schemas.microsoft.com/office/drawing/2014/main" id="{52EB9A27-0E4B-DA46-A849-EFF82FB980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5"/>
          <a:stretch/>
        </p:blipFill>
        <p:spPr>
          <a:xfrm rot="5400000">
            <a:off x="6085657" y="-656514"/>
            <a:ext cx="138121" cy="14238759"/>
          </a:xfrm>
          <a:prstGeom prst="rect">
            <a:avLst/>
          </a:prstGeom>
        </p:spPr>
      </p:pic>
      <p:pic>
        <p:nvPicPr>
          <p:cNvPr id="9" name="Picture 8" descr="Logo, company name&#10;&#10;Description automatically generated">
            <a:extLst>
              <a:ext uri="{FF2B5EF4-FFF2-40B4-BE49-F238E27FC236}">
                <a16:creationId xmlns:a16="http://schemas.microsoft.com/office/drawing/2014/main" id="{5BC42E3F-E3F7-C74E-8FDE-069314F2B82A}"/>
              </a:ext>
            </a:extLst>
          </p:cNvPr>
          <p:cNvPicPr>
            <a:picLocks noChangeAspect="1"/>
          </p:cNvPicPr>
          <p:nvPr userDrawn="1"/>
        </p:nvPicPr>
        <p:blipFill rotWithShape="1">
          <a:blip r:embed="rId3"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Tree>
    <p:extLst>
      <p:ext uri="{BB962C8B-B14F-4D97-AF65-F5344CB8AC3E}">
        <p14:creationId xmlns:p14="http://schemas.microsoft.com/office/powerpoint/2010/main" val="3729582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9FDA84B9-824E-6741-B1D8-4B2438B0FC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390" y="0"/>
            <a:ext cx="12634780" cy="6942442"/>
          </a:xfrm>
          <a:prstGeom prst="rect">
            <a:avLst/>
          </a:prstGeom>
        </p:spPr>
      </p:pic>
      <p:pic>
        <p:nvPicPr>
          <p:cNvPr id="9" name="Picture 8" descr="Logo, company name&#10;&#10;Description automatically generated">
            <a:extLst>
              <a:ext uri="{FF2B5EF4-FFF2-40B4-BE49-F238E27FC236}">
                <a16:creationId xmlns:a16="http://schemas.microsoft.com/office/drawing/2014/main" id="{F698B7AB-A80C-D34C-8ACA-31E6AAE783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9562" y="503436"/>
            <a:ext cx="4188501" cy="2792683"/>
          </a:xfrm>
          <a:prstGeom prst="rect">
            <a:avLst/>
          </a:prstGeom>
          <a:effectLst>
            <a:glow rad="88900">
              <a:schemeClr val="bg1">
                <a:alpha val="68000"/>
              </a:schemeClr>
            </a:glow>
          </a:effectLst>
        </p:spPr>
      </p:pic>
      <p:sp>
        <p:nvSpPr>
          <p:cNvPr id="4" name="Title 3">
            <a:extLst>
              <a:ext uri="{FF2B5EF4-FFF2-40B4-BE49-F238E27FC236}">
                <a16:creationId xmlns:a16="http://schemas.microsoft.com/office/drawing/2014/main" id="{84B76B1D-F306-9F41-8AFF-9A2997183430}"/>
              </a:ext>
            </a:extLst>
          </p:cNvPr>
          <p:cNvSpPr>
            <a:spLocks noGrp="1"/>
          </p:cNvSpPr>
          <p:nvPr>
            <p:ph type="title" hasCustomPrompt="1"/>
          </p:nvPr>
        </p:nvSpPr>
        <p:spPr>
          <a:xfrm>
            <a:off x="1109562" y="3432451"/>
            <a:ext cx="4188501" cy="1101594"/>
          </a:xfrm>
          <a:prstGeom prst="rect">
            <a:avLst/>
          </a:prstGeom>
        </p:spPr>
        <p:txBody>
          <a:bodyPr anchor="ctr"/>
          <a:lstStyle>
            <a:lvl1pPr algn="ct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2CE935CD-CC2A-434C-9B5F-EAD3DD68F2B9}"/>
              </a:ext>
            </a:extLst>
          </p:cNvPr>
          <p:cNvSpPr>
            <a:spLocks noGrp="1"/>
          </p:cNvSpPr>
          <p:nvPr>
            <p:ph type="pic" sz="quarter" idx="10" hasCustomPrompt="1"/>
          </p:nvPr>
        </p:nvSpPr>
        <p:spPr>
          <a:xfrm>
            <a:off x="1307279" y="4937760"/>
            <a:ext cx="3793067" cy="1594486"/>
          </a:xfrm>
        </p:spPr>
        <p:txBody>
          <a:bodyPr anchor="ctr"/>
          <a:lstStyle>
            <a:lvl1pPr algn="ctr">
              <a:buNone/>
              <a:defRPr/>
            </a:lvl1pPr>
          </a:lstStyle>
          <a:p>
            <a:r>
              <a:rPr lang="en-US" dirty="0"/>
              <a:t>LOGO or PIC</a:t>
            </a:r>
          </a:p>
        </p:txBody>
      </p:sp>
    </p:spTree>
    <p:extLst>
      <p:ext uri="{BB962C8B-B14F-4D97-AF65-F5344CB8AC3E}">
        <p14:creationId xmlns:p14="http://schemas.microsoft.com/office/powerpoint/2010/main" val="516185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Logo w/DN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B2590-0ED2-A641-A387-293FB2F74F8F}"/>
              </a:ext>
            </a:extLst>
          </p:cNvPr>
          <p:cNvSpPr>
            <a:spLocks noGrp="1"/>
          </p:cNvSpPr>
          <p:nvPr>
            <p:ph idx="1"/>
          </p:nvPr>
        </p:nvSpPr>
        <p:spPr>
          <a:xfrm>
            <a:off x="575095" y="1345722"/>
            <a:ext cx="11041811" cy="46996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 company name&#10;&#10;Description automatically generated">
            <a:extLst>
              <a:ext uri="{FF2B5EF4-FFF2-40B4-BE49-F238E27FC236}">
                <a16:creationId xmlns:a16="http://schemas.microsoft.com/office/drawing/2014/main" id="{618D110A-9E54-D14B-A12A-B30CB90B46A1}"/>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
        <p:nvSpPr>
          <p:cNvPr id="11" name="Title 10">
            <a:extLst>
              <a:ext uri="{FF2B5EF4-FFF2-40B4-BE49-F238E27FC236}">
                <a16:creationId xmlns:a16="http://schemas.microsoft.com/office/drawing/2014/main" id="{73DE9E98-5D16-3F43-9214-41E81140E029}"/>
              </a:ext>
            </a:extLst>
          </p:cNvPr>
          <p:cNvSpPr>
            <a:spLocks noGrp="1"/>
          </p:cNvSpPr>
          <p:nvPr>
            <p:ph type="title" hasCustomPrompt="1"/>
          </p:nvPr>
        </p:nvSpPr>
        <p:spPr/>
        <p:txBody>
          <a:bodyPr>
            <a:noAutofit/>
          </a:bodyPr>
          <a:lstStyle>
            <a:lvl1pPr algn="l">
              <a:defRPr sz="3360"/>
            </a:lvl1pPr>
          </a:lstStyle>
          <a:p>
            <a:r>
              <a:rPr lang="en-US" dirty="0"/>
              <a:t>CLICK TO EDIT MASTER TITLE STYLE</a:t>
            </a:r>
          </a:p>
        </p:txBody>
      </p:sp>
      <p:sp>
        <p:nvSpPr>
          <p:cNvPr id="4" name="TextBox 3">
            <a:extLst>
              <a:ext uri="{FF2B5EF4-FFF2-40B4-BE49-F238E27FC236}">
                <a16:creationId xmlns:a16="http://schemas.microsoft.com/office/drawing/2014/main" id="{7EE04580-94CF-5D4A-9D31-BDB8FC192EDC}"/>
              </a:ext>
            </a:extLst>
          </p:cNvPr>
          <p:cNvSpPr txBox="1"/>
          <p:nvPr userDrawn="1"/>
        </p:nvSpPr>
        <p:spPr>
          <a:xfrm>
            <a:off x="224222" y="1072055"/>
            <a:ext cx="184731" cy="424732"/>
          </a:xfrm>
          <a:prstGeom prst="rect">
            <a:avLst/>
          </a:prstGeom>
          <a:noFill/>
        </p:spPr>
        <p:txBody>
          <a:bodyPr wrap="none" rtlCol="0">
            <a:spAutoFit/>
          </a:bodyPr>
          <a:lstStyle/>
          <a:p>
            <a:endParaRPr lang="en-US" sz="2160" dirty="0"/>
          </a:p>
        </p:txBody>
      </p:sp>
      <p:pic>
        <p:nvPicPr>
          <p:cNvPr id="12" name="Picture 11">
            <a:extLst>
              <a:ext uri="{FF2B5EF4-FFF2-40B4-BE49-F238E27FC236}">
                <a16:creationId xmlns:a16="http://schemas.microsoft.com/office/drawing/2014/main" id="{C8215B26-4AD3-6B48-B98E-42EE3415D45D}"/>
              </a:ext>
            </a:extLst>
          </p:cNvPr>
          <p:cNvPicPr>
            <a:picLocks noChangeAspect="1"/>
          </p:cNvPicPr>
          <p:nvPr userDrawn="1"/>
        </p:nvPicPr>
        <p:blipFill rotWithShape="1">
          <a:blip r:embed="rId3"/>
          <a:srcRect l="-942" t="44240" r="106" b="54861"/>
          <a:stretch/>
        </p:blipFill>
        <p:spPr>
          <a:xfrm>
            <a:off x="-680851" y="1042090"/>
            <a:ext cx="13293357" cy="54863"/>
          </a:xfrm>
          <a:prstGeom prst="rect">
            <a:avLst/>
          </a:prstGeom>
          <a:ln w="28575">
            <a:noFill/>
          </a:ln>
        </p:spPr>
      </p:pic>
    </p:spTree>
    <p:extLst>
      <p:ext uri="{BB962C8B-B14F-4D97-AF65-F5344CB8AC3E}">
        <p14:creationId xmlns:p14="http://schemas.microsoft.com/office/powerpoint/2010/main" val="1668570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B2877-4B73-4241-AF12-DD957E05FF5B}"/>
              </a:ext>
            </a:extLst>
          </p:cNvPr>
          <p:cNvSpPr>
            <a:spLocks noGrp="1"/>
          </p:cNvSpPr>
          <p:nvPr>
            <p:ph sz="half" idx="1"/>
          </p:nvPr>
        </p:nvSpPr>
        <p:spPr>
          <a:xfrm>
            <a:off x="575096" y="1376776"/>
            <a:ext cx="5419305" cy="4658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460BD51-B0F2-F640-BC20-3FC66C4451B5}"/>
              </a:ext>
            </a:extLst>
          </p:cNvPr>
          <p:cNvSpPr>
            <a:spLocks noGrp="1"/>
          </p:cNvSpPr>
          <p:nvPr>
            <p:ph sz="half" idx="2"/>
          </p:nvPr>
        </p:nvSpPr>
        <p:spPr>
          <a:xfrm>
            <a:off x="6197600" y="1376776"/>
            <a:ext cx="5419304" cy="4658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CE77FE15-DE29-0146-A789-4AAB002300BB}"/>
              </a:ext>
            </a:extLst>
          </p:cNvPr>
          <p:cNvSpPr>
            <a:spLocks noGrp="1"/>
          </p:cNvSpPr>
          <p:nvPr>
            <p:ph type="title" hasCustomPrompt="1"/>
          </p:nvPr>
        </p:nvSpPr>
        <p:spPr/>
        <p:txBody>
          <a:bodyPr/>
          <a:lstStyle>
            <a:lvl1pPr algn="l">
              <a:defRPr/>
            </a:lvl1pPr>
          </a:lstStyle>
          <a:p>
            <a:r>
              <a:rPr lang="en-US" dirty="0"/>
              <a:t>CLICK TO EDIT MASTER TITLE STYLE</a:t>
            </a:r>
          </a:p>
        </p:txBody>
      </p:sp>
      <p:pic>
        <p:nvPicPr>
          <p:cNvPr id="7" name="Picture 6" descr="A picture containing background pattern&#10;&#10;Description automatically generated">
            <a:extLst>
              <a:ext uri="{FF2B5EF4-FFF2-40B4-BE49-F238E27FC236}">
                <a16:creationId xmlns:a16="http://schemas.microsoft.com/office/drawing/2014/main" id="{3F473007-F099-644B-8958-2C7AC1E201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5"/>
          <a:stretch/>
        </p:blipFill>
        <p:spPr>
          <a:xfrm rot="5400000">
            <a:off x="6085657" y="-656514"/>
            <a:ext cx="138121" cy="14238759"/>
          </a:xfrm>
          <a:prstGeom prst="rect">
            <a:avLst/>
          </a:prstGeom>
        </p:spPr>
      </p:pic>
      <p:pic>
        <p:nvPicPr>
          <p:cNvPr id="8" name="Picture 7" descr="Logo, company name&#10;&#10;Description automatically generated">
            <a:extLst>
              <a:ext uri="{FF2B5EF4-FFF2-40B4-BE49-F238E27FC236}">
                <a16:creationId xmlns:a16="http://schemas.microsoft.com/office/drawing/2014/main" id="{39D78B86-7C5B-E64D-9ADB-F7FF88BADAAA}"/>
              </a:ext>
            </a:extLst>
          </p:cNvPr>
          <p:cNvPicPr>
            <a:picLocks noChangeAspect="1"/>
          </p:cNvPicPr>
          <p:nvPr userDrawn="1"/>
        </p:nvPicPr>
        <p:blipFill rotWithShape="1">
          <a:blip r:embed="rId3"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Tree>
    <p:extLst>
      <p:ext uri="{BB962C8B-B14F-4D97-AF65-F5344CB8AC3E}">
        <p14:creationId xmlns:p14="http://schemas.microsoft.com/office/powerpoint/2010/main" val="695460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5A1B04-836B-1649-A734-54F71B279E02}"/>
              </a:ext>
            </a:extLst>
          </p:cNvPr>
          <p:cNvSpPr/>
          <p:nvPr userDrawn="1"/>
        </p:nvSpPr>
        <p:spPr>
          <a:xfrm>
            <a:off x="2" y="1636631"/>
            <a:ext cx="3233529" cy="3584735"/>
          </a:xfrm>
          <a:prstGeom prst="rect">
            <a:avLst/>
          </a:prstGeom>
          <a:gradFill>
            <a:gsLst>
              <a:gs pos="0">
                <a:schemeClr val="tx1"/>
              </a:gs>
              <a:gs pos="100000">
                <a:schemeClr val="accent2">
                  <a:lumMod val="75000"/>
                  <a:alpha val="6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b="0" i="0" dirty="0">
              <a:latin typeface="Roboto" panose="02000000000000000000" pitchFamily="2" charset="0"/>
            </a:endParaRPr>
          </a:p>
        </p:txBody>
      </p:sp>
      <p:sp>
        <p:nvSpPr>
          <p:cNvPr id="15" name="Picture Placeholder 23">
            <a:extLst>
              <a:ext uri="{FF2B5EF4-FFF2-40B4-BE49-F238E27FC236}">
                <a16:creationId xmlns:a16="http://schemas.microsoft.com/office/drawing/2014/main" id="{6BCBEBC9-B25A-C846-96F8-5253D31008AD}"/>
              </a:ext>
            </a:extLst>
          </p:cNvPr>
          <p:cNvSpPr>
            <a:spLocks noGrp="1"/>
          </p:cNvSpPr>
          <p:nvPr>
            <p:ph type="pic" sz="quarter" idx="13" hasCustomPrompt="1"/>
          </p:nvPr>
        </p:nvSpPr>
        <p:spPr>
          <a:xfrm>
            <a:off x="1242011" y="1636633"/>
            <a:ext cx="3983039" cy="3584735"/>
          </a:xfrm>
          <a:prstGeom prst="ellipse">
            <a:avLst/>
          </a:prstGeom>
          <a:solidFill>
            <a:schemeClr val="bg2">
              <a:lumMod val="75000"/>
            </a:schemeClr>
          </a:solidFill>
        </p:spPr>
        <p:txBody>
          <a:bodyPr wrap="square">
            <a:noAutofit/>
          </a:bodyPr>
          <a:lstStyle>
            <a:lvl1pPr marL="0" indent="0" algn="ctr">
              <a:buNone/>
              <a:defRPr sz="1080" baseline="0">
                <a:solidFill>
                  <a:schemeClr val="accent2"/>
                </a:solidFill>
              </a:defRPr>
            </a:lvl1pPr>
          </a:lstStyle>
          <a:p>
            <a:r>
              <a:rPr lang="en-US" dirty="0"/>
              <a:t>Add your image here [Drag and Drop]</a:t>
            </a:r>
          </a:p>
        </p:txBody>
      </p:sp>
      <p:sp>
        <p:nvSpPr>
          <p:cNvPr id="5" name="Rectangle 4">
            <a:extLst>
              <a:ext uri="{FF2B5EF4-FFF2-40B4-BE49-F238E27FC236}">
                <a16:creationId xmlns:a16="http://schemas.microsoft.com/office/drawing/2014/main" id="{F9D1B45A-E91A-EA42-8EF8-65069624122B}"/>
              </a:ext>
            </a:extLst>
          </p:cNvPr>
          <p:cNvSpPr/>
          <p:nvPr userDrawn="1"/>
        </p:nvSpPr>
        <p:spPr>
          <a:xfrm>
            <a:off x="11862698" y="1636631"/>
            <a:ext cx="329303" cy="35847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b="0" i="0" dirty="0">
              <a:latin typeface="Roboto" panose="02000000000000000000" pitchFamily="2" charset="0"/>
            </a:endParaRPr>
          </a:p>
        </p:txBody>
      </p:sp>
      <p:sp>
        <p:nvSpPr>
          <p:cNvPr id="2" name="Title 1">
            <a:extLst>
              <a:ext uri="{FF2B5EF4-FFF2-40B4-BE49-F238E27FC236}">
                <a16:creationId xmlns:a16="http://schemas.microsoft.com/office/drawing/2014/main" id="{1A51746A-03BA-B641-B4BA-57CB71CD03C8}"/>
              </a:ext>
            </a:extLst>
          </p:cNvPr>
          <p:cNvSpPr>
            <a:spLocks noGrp="1"/>
          </p:cNvSpPr>
          <p:nvPr>
            <p:ph type="title" hasCustomPrompt="1"/>
          </p:nvPr>
        </p:nvSpPr>
        <p:spPr/>
        <p:txBody>
          <a:bodyPr/>
          <a:lstStyle/>
          <a:p>
            <a:r>
              <a:rPr lang="en-US" dirty="0"/>
              <a:t>CLICK TO EDIT MASTER TITLE STYLE</a:t>
            </a:r>
          </a:p>
        </p:txBody>
      </p:sp>
      <p:pic>
        <p:nvPicPr>
          <p:cNvPr id="10" name="Picture 9" descr="Logo, company name&#10;&#10;Description automatically generated">
            <a:extLst>
              <a:ext uri="{FF2B5EF4-FFF2-40B4-BE49-F238E27FC236}">
                <a16:creationId xmlns:a16="http://schemas.microsoft.com/office/drawing/2014/main" id="{79705922-E3F0-5A4B-98F8-491D5D56D7D9}"/>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pic>
        <p:nvPicPr>
          <p:cNvPr id="9" name="Picture 8">
            <a:extLst>
              <a:ext uri="{FF2B5EF4-FFF2-40B4-BE49-F238E27FC236}">
                <a16:creationId xmlns:a16="http://schemas.microsoft.com/office/drawing/2014/main" id="{24933321-5C91-8D41-A769-0A71F161BB6A}"/>
              </a:ext>
            </a:extLst>
          </p:cNvPr>
          <p:cNvPicPr>
            <a:picLocks noChangeAspect="1"/>
          </p:cNvPicPr>
          <p:nvPr userDrawn="1"/>
        </p:nvPicPr>
        <p:blipFill rotWithShape="1">
          <a:blip r:embed="rId3"/>
          <a:srcRect l="-942" t="44240" r="106" b="54861"/>
          <a:stretch/>
        </p:blipFill>
        <p:spPr>
          <a:xfrm>
            <a:off x="-680851" y="1042090"/>
            <a:ext cx="13293357" cy="54863"/>
          </a:xfrm>
          <a:prstGeom prst="rect">
            <a:avLst/>
          </a:prstGeom>
          <a:ln w="28575">
            <a:noFill/>
          </a:ln>
        </p:spPr>
      </p:pic>
    </p:spTree>
    <p:extLst>
      <p:ext uri="{BB962C8B-B14F-4D97-AF65-F5344CB8AC3E}">
        <p14:creationId xmlns:p14="http://schemas.microsoft.com/office/powerpoint/2010/main" val="3044662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8B51-9A3F-BD47-A038-76E2A8174455}"/>
              </a:ext>
            </a:extLst>
          </p:cNvPr>
          <p:cNvSpPr>
            <a:spLocks noGrp="1"/>
          </p:cNvSpPr>
          <p:nvPr>
            <p:ph type="title" hasCustomPrompt="1"/>
          </p:nvPr>
        </p:nvSpPr>
        <p:spPr/>
        <p:txBody>
          <a:bodyPr/>
          <a:lstStyle>
            <a:lvl1pPr algn="l">
              <a:defRPr/>
            </a:lvl1pPr>
          </a:lstStyle>
          <a:p>
            <a:r>
              <a:rPr lang="en-US" dirty="0"/>
              <a:t>CLICK TO EDIT MASTER TITLE STYLE</a:t>
            </a:r>
          </a:p>
        </p:txBody>
      </p:sp>
      <p:pic>
        <p:nvPicPr>
          <p:cNvPr id="6" name="Picture 5" descr="A picture containing background pattern&#10;&#10;Description automatically generated">
            <a:extLst>
              <a:ext uri="{FF2B5EF4-FFF2-40B4-BE49-F238E27FC236}">
                <a16:creationId xmlns:a16="http://schemas.microsoft.com/office/drawing/2014/main" id="{CE862CDD-6B87-BB41-AA8C-C1328383A3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5"/>
          <a:stretch/>
        </p:blipFill>
        <p:spPr>
          <a:xfrm rot="5400000">
            <a:off x="6085657" y="-656514"/>
            <a:ext cx="138121" cy="14238759"/>
          </a:xfrm>
          <a:prstGeom prst="rect">
            <a:avLst/>
          </a:prstGeom>
        </p:spPr>
      </p:pic>
      <p:pic>
        <p:nvPicPr>
          <p:cNvPr id="7" name="Picture 6" descr="Logo, company name&#10;&#10;Description automatically generated">
            <a:extLst>
              <a:ext uri="{FF2B5EF4-FFF2-40B4-BE49-F238E27FC236}">
                <a16:creationId xmlns:a16="http://schemas.microsoft.com/office/drawing/2014/main" id="{937538D8-607B-BB47-B510-41243584CD7C}"/>
              </a:ext>
            </a:extLst>
          </p:cNvPr>
          <p:cNvPicPr>
            <a:picLocks noChangeAspect="1"/>
          </p:cNvPicPr>
          <p:nvPr userDrawn="1"/>
        </p:nvPicPr>
        <p:blipFill rotWithShape="1">
          <a:blip r:embed="rId3"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Tree>
    <p:extLst>
      <p:ext uri="{BB962C8B-B14F-4D97-AF65-F5344CB8AC3E}">
        <p14:creationId xmlns:p14="http://schemas.microsoft.com/office/powerpoint/2010/main" val="1492700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 -1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778220-0D34-F34E-9E9D-F6521560ED03}"/>
              </a:ext>
            </a:extLst>
          </p:cNvPr>
          <p:cNvSpPr/>
          <p:nvPr userDrawn="1"/>
        </p:nvSpPr>
        <p:spPr>
          <a:xfrm>
            <a:off x="207033" y="124098"/>
            <a:ext cx="11777932" cy="5760720"/>
          </a:xfrm>
          <a:prstGeom prst="rect">
            <a:avLst/>
          </a:prstGeom>
          <a:gradFill>
            <a:gsLst>
              <a:gs pos="0">
                <a:schemeClr val="tx1"/>
              </a:gs>
              <a:gs pos="100000">
                <a:schemeClr val="accent2">
                  <a:lumMod val="75000"/>
                  <a:alpha val="6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b="0" i="0" dirty="0">
              <a:latin typeface="Roboto" panose="02000000000000000000" pitchFamily="2" charset="0"/>
            </a:endParaRPr>
          </a:p>
        </p:txBody>
      </p:sp>
      <p:sp>
        <p:nvSpPr>
          <p:cNvPr id="3" name="Text Placeholder 2">
            <a:extLst>
              <a:ext uri="{FF2B5EF4-FFF2-40B4-BE49-F238E27FC236}">
                <a16:creationId xmlns:a16="http://schemas.microsoft.com/office/drawing/2014/main" id="{54056748-1227-424B-8C4F-BD755F0B3AFF}"/>
              </a:ext>
            </a:extLst>
          </p:cNvPr>
          <p:cNvSpPr>
            <a:spLocks noGrp="1"/>
          </p:cNvSpPr>
          <p:nvPr>
            <p:ph type="body" sz="quarter" idx="10"/>
          </p:nvPr>
        </p:nvSpPr>
        <p:spPr>
          <a:xfrm>
            <a:off x="656166" y="841331"/>
            <a:ext cx="5439833" cy="4326254"/>
          </a:xfrm>
        </p:spPr>
        <p:txBody>
          <a:bodyPr/>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C9B7652C-14DF-9F48-9701-A122C1A9B090}"/>
              </a:ext>
            </a:extLst>
          </p:cNvPr>
          <p:cNvSpPr>
            <a:spLocks noGrp="1"/>
          </p:cNvSpPr>
          <p:nvPr>
            <p:ph type="pic" sz="quarter" idx="11"/>
          </p:nvPr>
        </p:nvSpPr>
        <p:spPr>
          <a:xfrm>
            <a:off x="6705600" y="558166"/>
            <a:ext cx="4988984" cy="4806314"/>
          </a:xfrm>
          <a:ln w="25400">
            <a:solidFill>
              <a:schemeClr val="accent1"/>
            </a:solidFill>
          </a:ln>
        </p:spPr>
        <p:txBody>
          <a:bodyPr anchor="ctr"/>
          <a:lstStyle>
            <a:lvl1pPr algn="ctr">
              <a:buNone/>
              <a:defRPr>
                <a:solidFill>
                  <a:schemeClr val="bg1"/>
                </a:solidFill>
              </a:defRPr>
            </a:lvl1pPr>
          </a:lstStyle>
          <a:p>
            <a:endParaRPr lang="en-US"/>
          </a:p>
        </p:txBody>
      </p:sp>
      <p:pic>
        <p:nvPicPr>
          <p:cNvPr id="7" name="Picture 6" descr="A picture containing background pattern&#10;&#10;Description automatically generated">
            <a:extLst>
              <a:ext uri="{FF2B5EF4-FFF2-40B4-BE49-F238E27FC236}">
                <a16:creationId xmlns:a16="http://schemas.microsoft.com/office/drawing/2014/main" id="{94E4A57A-66B1-5D43-BDE5-330392E2CB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5"/>
          <a:stretch/>
        </p:blipFill>
        <p:spPr>
          <a:xfrm rot="5400000">
            <a:off x="6085657" y="-656514"/>
            <a:ext cx="138121" cy="14238759"/>
          </a:xfrm>
          <a:prstGeom prst="rect">
            <a:avLst/>
          </a:prstGeom>
        </p:spPr>
      </p:pic>
      <p:pic>
        <p:nvPicPr>
          <p:cNvPr id="8" name="Picture 7" descr="Logo, company name&#10;&#10;Description automatically generated">
            <a:extLst>
              <a:ext uri="{FF2B5EF4-FFF2-40B4-BE49-F238E27FC236}">
                <a16:creationId xmlns:a16="http://schemas.microsoft.com/office/drawing/2014/main" id="{FD294C29-7BF0-A54B-9FB9-ECB61B10313D}"/>
              </a:ext>
            </a:extLst>
          </p:cNvPr>
          <p:cNvPicPr>
            <a:picLocks noChangeAspect="1"/>
          </p:cNvPicPr>
          <p:nvPr userDrawn="1"/>
        </p:nvPicPr>
        <p:blipFill rotWithShape="1">
          <a:blip r:embed="rId3"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Tree>
    <p:extLst>
      <p:ext uri="{BB962C8B-B14F-4D97-AF65-F5344CB8AC3E}">
        <p14:creationId xmlns:p14="http://schemas.microsoft.com/office/powerpoint/2010/main" val="3061904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48738AB-B3AE-CB48-B228-0E0174B39F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5"/>
          <a:stretch/>
        </p:blipFill>
        <p:spPr>
          <a:xfrm rot="5400000">
            <a:off x="6085657" y="-656514"/>
            <a:ext cx="138121" cy="14238759"/>
          </a:xfrm>
          <a:prstGeom prst="rect">
            <a:avLst/>
          </a:prstGeom>
        </p:spPr>
      </p:pic>
      <p:pic>
        <p:nvPicPr>
          <p:cNvPr id="5" name="Picture 4" descr="Logo, company name&#10;&#10;Description automatically generated">
            <a:extLst>
              <a:ext uri="{FF2B5EF4-FFF2-40B4-BE49-F238E27FC236}">
                <a16:creationId xmlns:a16="http://schemas.microsoft.com/office/drawing/2014/main" id="{9A33ACDD-9057-AF40-BA9C-47941374CE23}"/>
              </a:ext>
            </a:extLst>
          </p:cNvPr>
          <p:cNvPicPr>
            <a:picLocks noChangeAspect="1"/>
          </p:cNvPicPr>
          <p:nvPr userDrawn="1"/>
        </p:nvPicPr>
        <p:blipFill rotWithShape="1">
          <a:blip r:embed="rId3"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Tree>
    <p:extLst>
      <p:ext uri="{BB962C8B-B14F-4D97-AF65-F5344CB8AC3E}">
        <p14:creationId xmlns:p14="http://schemas.microsoft.com/office/powerpoint/2010/main" val="2276173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lor Blank No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3FB36E-E7C3-F84A-A74F-A0868E2780A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b="0" i="0" dirty="0">
              <a:latin typeface="Roboto" panose="02000000000000000000" pitchFamily="2" charset="0"/>
            </a:endParaRPr>
          </a:p>
        </p:txBody>
      </p:sp>
      <p:sp>
        <p:nvSpPr>
          <p:cNvPr id="6" name="Rectangle 5">
            <a:extLst>
              <a:ext uri="{FF2B5EF4-FFF2-40B4-BE49-F238E27FC236}">
                <a16:creationId xmlns:a16="http://schemas.microsoft.com/office/drawing/2014/main" id="{78778220-0D34-F34E-9E9D-F6521560ED03}"/>
              </a:ext>
            </a:extLst>
          </p:cNvPr>
          <p:cNvSpPr/>
          <p:nvPr userDrawn="1"/>
        </p:nvSpPr>
        <p:spPr>
          <a:xfrm>
            <a:off x="218535" y="138574"/>
            <a:ext cx="11777932" cy="5760720"/>
          </a:xfrm>
          <a:prstGeom prst="rect">
            <a:avLst/>
          </a:prstGeom>
          <a:gradFill>
            <a:gsLst>
              <a:gs pos="0">
                <a:schemeClr val="tx1"/>
              </a:gs>
              <a:gs pos="100000">
                <a:schemeClr val="accent2">
                  <a:lumMod val="75000"/>
                  <a:alpha val="6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b="0" i="0" dirty="0">
              <a:latin typeface="Roboto" panose="02000000000000000000" pitchFamily="2" charset="0"/>
            </a:endParaRPr>
          </a:p>
        </p:txBody>
      </p:sp>
      <p:pic>
        <p:nvPicPr>
          <p:cNvPr id="9" name="Picture 8" descr="A picture containing background pattern&#10;&#10;Description automatically generated">
            <a:extLst>
              <a:ext uri="{FF2B5EF4-FFF2-40B4-BE49-F238E27FC236}">
                <a16:creationId xmlns:a16="http://schemas.microsoft.com/office/drawing/2014/main" id="{D4B951F2-2B99-DD46-9A3A-2990C8B03E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5"/>
          <a:stretch/>
        </p:blipFill>
        <p:spPr>
          <a:xfrm rot="5400000">
            <a:off x="6085657" y="-656514"/>
            <a:ext cx="138121" cy="14238759"/>
          </a:xfrm>
          <a:prstGeom prst="rect">
            <a:avLst/>
          </a:prstGeom>
        </p:spPr>
      </p:pic>
      <p:pic>
        <p:nvPicPr>
          <p:cNvPr id="10" name="Picture 9" descr="Logo, company name&#10;&#10;Description automatically generated">
            <a:extLst>
              <a:ext uri="{FF2B5EF4-FFF2-40B4-BE49-F238E27FC236}">
                <a16:creationId xmlns:a16="http://schemas.microsoft.com/office/drawing/2014/main" id="{062E6703-BB8F-604C-8938-3EA75DDACDE5}"/>
              </a:ext>
            </a:extLst>
          </p:cNvPr>
          <p:cNvPicPr>
            <a:picLocks noChangeAspect="1"/>
          </p:cNvPicPr>
          <p:nvPr userDrawn="1"/>
        </p:nvPicPr>
        <p:blipFill rotWithShape="1">
          <a:blip r:embed="rId3"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Tree>
    <p:extLst>
      <p:ext uri="{BB962C8B-B14F-4D97-AF65-F5344CB8AC3E}">
        <p14:creationId xmlns:p14="http://schemas.microsoft.com/office/powerpoint/2010/main" val="7554117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85CD1007-4E55-F84B-9251-6D65B88A53BD}" type="datetime1">
              <a:rPr lang="en-US" smtClean="0"/>
              <a:t>1/4/22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r>
              <a:rPr lang="en-US"/>
              <a:t>WCCC 12 11 2021 </a:t>
            </a:r>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9535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9BD289-6963-8F4B-9610-0E5CCC618148}"/>
              </a:ext>
            </a:extLst>
          </p:cNvPr>
          <p:cNvSpPr/>
          <p:nvPr userDrawn="1"/>
        </p:nvSpPr>
        <p:spPr>
          <a:xfrm>
            <a:off x="1" y="1200797"/>
            <a:ext cx="12192000" cy="4698497"/>
          </a:xfrm>
          <a:prstGeom prst="rect">
            <a:avLst/>
          </a:prstGeom>
          <a:gradFill>
            <a:gsLst>
              <a:gs pos="0">
                <a:schemeClr val="tx1"/>
              </a:gs>
              <a:gs pos="100000">
                <a:schemeClr val="accent2">
                  <a:lumMod val="75000"/>
                  <a:alpha val="6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4" b="0" i="0" dirty="0">
              <a:latin typeface="Roboto" panose="02000000000000000000" pitchFamily="2" charset="0"/>
            </a:endParaRPr>
          </a:p>
        </p:txBody>
      </p:sp>
      <p:sp>
        <p:nvSpPr>
          <p:cNvPr id="3" name="Picture Placeholder 2">
            <a:extLst>
              <a:ext uri="{FF2B5EF4-FFF2-40B4-BE49-F238E27FC236}">
                <a16:creationId xmlns:a16="http://schemas.microsoft.com/office/drawing/2014/main" id="{C0B1D123-73BE-9C4D-808C-EC0E102FA92B}"/>
              </a:ext>
            </a:extLst>
          </p:cNvPr>
          <p:cNvSpPr>
            <a:spLocks noGrp="1"/>
          </p:cNvSpPr>
          <p:nvPr>
            <p:ph type="pic" idx="1"/>
          </p:nvPr>
        </p:nvSpPr>
        <p:spPr>
          <a:xfrm>
            <a:off x="5183717" y="1200797"/>
            <a:ext cx="6382808" cy="4698497"/>
          </a:xfrm>
        </p:spPr>
        <p:txBody>
          <a:bodyPr/>
          <a:lstStyle>
            <a:lvl1pPr marL="0" indent="0">
              <a:buNone/>
              <a:defRPr sz="384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1E71A322-FB35-9A4C-A947-20F473EC6AE3}"/>
              </a:ext>
            </a:extLst>
          </p:cNvPr>
          <p:cNvSpPr>
            <a:spLocks noGrp="1"/>
          </p:cNvSpPr>
          <p:nvPr>
            <p:ph type="body" sz="half" idx="2"/>
          </p:nvPr>
        </p:nvSpPr>
        <p:spPr>
          <a:xfrm>
            <a:off x="625477" y="1345721"/>
            <a:ext cx="3932767" cy="4430527"/>
          </a:xfrm>
        </p:spPr>
        <p:txBody>
          <a:bodyPr/>
          <a:lstStyle>
            <a:lvl1pPr marL="0" indent="0">
              <a:buNone/>
              <a:defRPr sz="1920">
                <a:solidFill>
                  <a:schemeClr val="bg1"/>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dirty="0"/>
              <a:t>Click to edit Master text styles</a:t>
            </a:r>
          </a:p>
        </p:txBody>
      </p:sp>
      <p:sp>
        <p:nvSpPr>
          <p:cNvPr id="14" name="Title 13">
            <a:extLst>
              <a:ext uri="{FF2B5EF4-FFF2-40B4-BE49-F238E27FC236}">
                <a16:creationId xmlns:a16="http://schemas.microsoft.com/office/drawing/2014/main" id="{5624F440-171A-5049-940A-8A0CAD4C9046}"/>
              </a:ext>
            </a:extLst>
          </p:cNvPr>
          <p:cNvSpPr>
            <a:spLocks noGrp="1"/>
          </p:cNvSpPr>
          <p:nvPr>
            <p:ph type="title" hasCustomPrompt="1"/>
          </p:nvPr>
        </p:nvSpPr>
        <p:spPr/>
        <p:txBody>
          <a:bodyPr/>
          <a:lstStyle/>
          <a:p>
            <a:r>
              <a:rPr lang="en-US" dirty="0"/>
              <a:t>CLICK TO EDIT MASTER TITLE STYLE</a:t>
            </a:r>
          </a:p>
        </p:txBody>
      </p:sp>
      <p:pic>
        <p:nvPicPr>
          <p:cNvPr id="8" name="Picture 7" descr="A picture containing background pattern&#10;&#10;Description automatically generated">
            <a:extLst>
              <a:ext uri="{FF2B5EF4-FFF2-40B4-BE49-F238E27FC236}">
                <a16:creationId xmlns:a16="http://schemas.microsoft.com/office/drawing/2014/main" id="{52EB9A27-0E4B-DA46-A849-EFF82FB980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5"/>
          <a:stretch/>
        </p:blipFill>
        <p:spPr>
          <a:xfrm rot="5400000">
            <a:off x="6085657" y="-656514"/>
            <a:ext cx="138121" cy="14238759"/>
          </a:xfrm>
          <a:prstGeom prst="rect">
            <a:avLst/>
          </a:prstGeom>
        </p:spPr>
      </p:pic>
      <p:pic>
        <p:nvPicPr>
          <p:cNvPr id="9" name="Picture 8" descr="Logo, company name&#10;&#10;Description automatically generated">
            <a:extLst>
              <a:ext uri="{FF2B5EF4-FFF2-40B4-BE49-F238E27FC236}">
                <a16:creationId xmlns:a16="http://schemas.microsoft.com/office/drawing/2014/main" id="{5BC42E3F-E3F7-C74E-8FDE-069314F2B82A}"/>
              </a:ext>
            </a:extLst>
          </p:cNvPr>
          <p:cNvPicPr>
            <a:picLocks noChangeAspect="1"/>
          </p:cNvPicPr>
          <p:nvPr userDrawn="1"/>
        </p:nvPicPr>
        <p:blipFill rotWithShape="1">
          <a:blip r:embed="rId3" cstate="screen">
            <a:alphaModFix amt="80000"/>
            <a:extLst>
              <a:ext uri="{28A0092B-C50C-407E-A947-70E740481C1C}">
                <a14:useLocalDpi xmlns:a14="http://schemas.microsoft.com/office/drawing/2010/main"/>
              </a:ext>
            </a:extLst>
          </a:blip>
          <a:srcRect/>
          <a:stretch/>
        </p:blipFill>
        <p:spPr>
          <a:xfrm>
            <a:off x="10165302" y="6136511"/>
            <a:ext cx="1935108" cy="597391"/>
          </a:xfrm>
          <a:prstGeom prst="rect">
            <a:avLst/>
          </a:prstGeom>
        </p:spPr>
      </p:pic>
    </p:spTree>
    <p:extLst>
      <p:ext uri="{BB962C8B-B14F-4D97-AF65-F5344CB8AC3E}">
        <p14:creationId xmlns:p14="http://schemas.microsoft.com/office/powerpoint/2010/main" val="293670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308A14D5-0CA1-2549-8670-0E13DA0FA55B}" type="datetime1">
              <a:rPr lang="en-US" smtClean="0"/>
              <a:t>1/4/22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r>
              <a:rPr lang="en-US"/>
              <a:t>WCCC 12 11 2021 </a:t>
            </a:r>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312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5DFB71A8-3FE1-7646-BC11-CC8E39691105}" type="datetime1">
              <a:rPr lang="en-US" smtClean="0"/>
              <a:t>1/4/22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a:t>WCCC 12 11 2021 </a:t>
            </a:r>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643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7BFA9B9E-E965-214C-A042-46D1F156019F}" type="datetime1">
              <a:rPr lang="en-US" smtClean="0"/>
              <a:t>1/4/22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a:t>WCCC 12 11 2021 </a:t>
            </a:r>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6109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91B4F00D-35A5-4548-B1CB-C55E21A440DE}" type="datetime1">
              <a:rPr lang="en-US" smtClean="0"/>
              <a:t>1/4/22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a:t>WCCC 12 11 2021 </a:t>
            </a:r>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846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300842C1-9C19-0848-BB47-8D859EC16847}" type="datetime1">
              <a:rPr lang="en-US" smtClean="0"/>
              <a:t>1/4/22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a:t>WCCC 12 11 2021 </a:t>
            </a:r>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1013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417E5071-DE52-3747-BEF6-A83B7427F978}" type="datetime1">
              <a:rPr lang="en-US" smtClean="0"/>
              <a:t>1/4/22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a:t>WCCC 12 11 2021 </a:t>
            </a:r>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0331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C94C8-6122-514D-A77C-3038979B8C64}" type="datetime1">
              <a:rPr lang="en-US" smtClean="0"/>
              <a:t>1/4/22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WCCC 12 11 2021 </a:t>
            </a:r>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1247748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 id="2147483696"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6ACD60-2CBC-8645-A437-C92DE37D81B8}"/>
              </a:ext>
            </a:extLst>
          </p:cNvPr>
          <p:cNvSpPr>
            <a:spLocks noGrp="1"/>
          </p:cNvSpPr>
          <p:nvPr>
            <p:ph type="body" idx="1"/>
          </p:nvPr>
        </p:nvSpPr>
        <p:spPr>
          <a:xfrm>
            <a:off x="575095" y="1469942"/>
            <a:ext cx="11041811" cy="45754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a:extLst>
              <a:ext uri="{FF2B5EF4-FFF2-40B4-BE49-F238E27FC236}">
                <a16:creationId xmlns:a16="http://schemas.microsoft.com/office/drawing/2014/main" id="{1944880D-33CB-CA41-897E-C445D3FD0743}"/>
              </a:ext>
            </a:extLst>
          </p:cNvPr>
          <p:cNvSpPr>
            <a:spLocks noGrp="1"/>
          </p:cNvSpPr>
          <p:nvPr>
            <p:ph type="title"/>
          </p:nvPr>
        </p:nvSpPr>
        <p:spPr>
          <a:xfrm>
            <a:off x="575095" y="365761"/>
            <a:ext cx="11041811" cy="55622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840539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ftr="0" dt="0"/>
  <p:txStyles>
    <p:titleStyle>
      <a:lvl1pPr algn="l" defTabSz="1097280" rtl="0" eaLnBrk="1" latinLnBrk="0" hangingPunct="1">
        <a:lnSpc>
          <a:spcPct val="90000"/>
        </a:lnSpc>
        <a:spcBef>
          <a:spcPct val="0"/>
        </a:spcBef>
        <a:buNone/>
        <a:defRPr sz="3360" kern="1200">
          <a:solidFill>
            <a:schemeClr val="tx1"/>
          </a:solidFill>
          <a:latin typeface="Roboto" panose="02000000000000000000" pitchFamily="2" charset="0"/>
          <a:ea typeface="Roboto" panose="02000000000000000000" pitchFamily="2" charset="0"/>
          <a:cs typeface="+mj-cs"/>
        </a:defRPr>
      </a:lvl1pPr>
    </p:titleStyle>
    <p:bodyStyle>
      <a:lvl1pPr marL="274320" indent="-274320" algn="l" defTabSz="1097280" rtl="0" eaLnBrk="1" latinLnBrk="0" hangingPunct="1">
        <a:lnSpc>
          <a:spcPct val="90000"/>
        </a:lnSpc>
        <a:spcBef>
          <a:spcPts val="1200"/>
        </a:spcBef>
        <a:buClr>
          <a:schemeClr val="tx1"/>
        </a:buClr>
        <a:buFont typeface="Arial" panose="020B0604020202020204" pitchFamily="34" charset="0"/>
        <a:buChar char="•"/>
        <a:defRPr sz="2880" kern="1200">
          <a:solidFill>
            <a:schemeClr val="bg1">
              <a:lumMod val="50000"/>
            </a:schemeClr>
          </a:solidFill>
          <a:latin typeface="Roboto" panose="02000000000000000000" pitchFamily="2" charset="0"/>
          <a:ea typeface="Roboto" panose="02000000000000000000" pitchFamily="2" charset="0"/>
          <a:cs typeface="+mn-cs"/>
        </a:defRPr>
      </a:lvl1pPr>
      <a:lvl2pPr marL="822960" indent="-274320" algn="l" defTabSz="1097280" rtl="0" eaLnBrk="1" latinLnBrk="0" hangingPunct="1">
        <a:lnSpc>
          <a:spcPct val="90000"/>
        </a:lnSpc>
        <a:spcBef>
          <a:spcPts val="600"/>
        </a:spcBef>
        <a:buClr>
          <a:schemeClr val="tx1"/>
        </a:buClr>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371600" indent="-274320" algn="l" defTabSz="1097280" rtl="0" eaLnBrk="1" latinLnBrk="0" hangingPunct="1">
        <a:lnSpc>
          <a:spcPct val="90000"/>
        </a:lnSpc>
        <a:spcBef>
          <a:spcPts val="600"/>
        </a:spcBef>
        <a:buClr>
          <a:schemeClr val="tx1"/>
        </a:buClr>
        <a:buFont typeface="Arial" panose="020B0604020202020204" pitchFamily="34" charset="0"/>
        <a:buChar char="•"/>
        <a:defRPr sz="2160" kern="1200">
          <a:solidFill>
            <a:schemeClr val="bg1">
              <a:lumMod val="50000"/>
            </a:schemeClr>
          </a:solidFill>
          <a:latin typeface="Roboto" panose="02000000000000000000" pitchFamily="2" charset="0"/>
          <a:ea typeface="Roboto" panose="02000000000000000000" pitchFamily="2" charset="0"/>
          <a:cs typeface="+mn-cs"/>
        </a:defRPr>
      </a:lvl3pPr>
      <a:lvl4pPr marL="1920240" indent="-274320" algn="l" defTabSz="1097280" rtl="0" eaLnBrk="1" latinLnBrk="0" hangingPunct="1">
        <a:lnSpc>
          <a:spcPct val="90000"/>
        </a:lnSpc>
        <a:spcBef>
          <a:spcPts val="600"/>
        </a:spcBef>
        <a:buClr>
          <a:schemeClr val="tx1"/>
        </a:buClr>
        <a:buFont typeface="Arial" panose="020B0604020202020204" pitchFamily="34" charset="0"/>
        <a:buChar char="•"/>
        <a:defRPr sz="1920" kern="1200">
          <a:solidFill>
            <a:schemeClr val="bg1">
              <a:lumMod val="50000"/>
            </a:schemeClr>
          </a:solidFill>
          <a:latin typeface="Roboto" panose="02000000000000000000" pitchFamily="2" charset="0"/>
          <a:ea typeface="Roboto" panose="02000000000000000000" pitchFamily="2" charset="0"/>
          <a:cs typeface="+mn-cs"/>
        </a:defRPr>
      </a:lvl4pPr>
      <a:lvl5pPr marL="2468880" indent="-274320" algn="l" defTabSz="1097280" rtl="0" eaLnBrk="1" latinLnBrk="0" hangingPunct="1">
        <a:lnSpc>
          <a:spcPct val="90000"/>
        </a:lnSpc>
        <a:spcBef>
          <a:spcPts val="600"/>
        </a:spcBef>
        <a:buClr>
          <a:schemeClr val="tx1"/>
        </a:buClr>
        <a:buFont typeface="Arial" panose="020B0604020202020204" pitchFamily="34" charset="0"/>
        <a:buChar char="•"/>
        <a:defRPr sz="1920" kern="1200">
          <a:solidFill>
            <a:schemeClr val="bg1">
              <a:lumMod val="50000"/>
            </a:schemeClr>
          </a:solidFill>
          <a:latin typeface="Roboto" panose="02000000000000000000" pitchFamily="2" charset="0"/>
          <a:ea typeface="Roboto" panose="02000000000000000000" pitchFamily="2" charset="0"/>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6ACD60-2CBC-8645-A437-C92DE37D81B8}"/>
              </a:ext>
            </a:extLst>
          </p:cNvPr>
          <p:cNvSpPr>
            <a:spLocks noGrp="1"/>
          </p:cNvSpPr>
          <p:nvPr>
            <p:ph type="body" idx="1"/>
          </p:nvPr>
        </p:nvSpPr>
        <p:spPr>
          <a:xfrm>
            <a:off x="575095" y="1469942"/>
            <a:ext cx="11041811" cy="45754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a:extLst>
              <a:ext uri="{FF2B5EF4-FFF2-40B4-BE49-F238E27FC236}">
                <a16:creationId xmlns:a16="http://schemas.microsoft.com/office/drawing/2014/main" id="{1944880D-33CB-CA41-897E-C445D3FD0743}"/>
              </a:ext>
            </a:extLst>
          </p:cNvPr>
          <p:cNvSpPr>
            <a:spLocks noGrp="1"/>
          </p:cNvSpPr>
          <p:nvPr>
            <p:ph type="title"/>
          </p:nvPr>
        </p:nvSpPr>
        <p:spPr>
          <a:xfrm>
            <a:off x="575095" y="365761"/>
            <a:ext cx="11041811" cy="55622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5523834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ftr="0" dt="0"/>
  <p:txStyles>
    <p:titleStyle>
      <a:lvl1pPr algn="l" defTabSz="1097280" rtl="0" eaLnBrk="1" latinLnBrk="0" hangingPunct="1">
        <a:lnSpc>
          <a:spcPct val="90000"/>
        </a:lnSpc>
        <a:spcBef>
          <a:spcPct val="0"/>
        </a:spcBef>
        <a:buNone/>
        <a:defRPr sz="3360" kern="1200">
          <a:solidFill>
            <a:schemeClr val="tx1"/>
          </a:solidFill>
          <a:latin typeface="Roboto" panose="02000000000000000000" pitchFamily="2" charset="0"/>
          <a:ea typeface="Roboto" panose="02000000000000000000" pitchFamily="2" charset="0"/>
          <a:cs typeface="+mj-cs"/>
        </a:defRPr>
      </a:lvl1pPr>
    </p:titleStyle>
    <p:bodyStyle>
      <a:lvl1pPr marL="274320" indent="-274320" algn="l" defTabSz="1097280" rtl="0" eaLnBrk="1" latinLnBrk="0" hangingPunct="1">
        <a:lnSpc>
          <a:spcPct val="90000"/>
        </a:lnSpc>
        <a:spcBef>
          <a:spcPts val="1200"/>
        </a:spcBef>
        <a:buClr>
          <a:schemeClr val="tx1"/>
        </a:buClr>
        <a:buFont typeface="Arial" panose="020B0604020202020204" pitchFamily="34" charset="0"/>
        <a:buChar char="•"/>
        <a:defRPr sz="2880" kern="1200">
          <a:solidFill>
            <a:schemeClr val="bg1">
              <a:lumMod val="50000"/>
            </a:schemeClr>
          </a:solidFill>
          <a:latin typeface="Roboto" panose="02000000000000000000" pitchFamily="2" charset="0"/>
          <a:ea typeface="Roboto" panose="02000000000000000000" pitchFamily="2" charset="0"/>
          <a:cs typeface="+mn-cs"/>
        </a:defRPr>
      </a:lvl1pPr>
      <a:lvl2pPr marL="822960" indent="-274320" algn="l" defTabSz="1097280" rtl="0" eaLnBrk="1" latinLnBrk="0" hangingPunct="1">
        <a:lnSpc>
          <a:spcPct val="90000"/>
        </a:lnSpc>
        <a:spcBef>
          <a:spcPts val="600"/>
        </a:spcBef>
        <a:buClr>
          <a:schemeClr val="tx1"/>
        </a:buClr>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371600" indent="-274320" algn="l" defTabSz="1097280" rtl="0" eaLnBrk="1" latinLnBrk="0" hangingPunct="1">
        <a:lnSpc>
          <a:spcPct val="90000"/>
        </a:lnSpc>
        <a:spcBef>
          <a:spcPts val="600"/>
        </a:spcBef>
        <a:buClr>
          <a:schemeClr val="tx1"/>
        </a:buClr>
        <a:buFont typeface="Arial" panose="020B0604020202020204" pitchFamily="34" charset="0"/>
        <a:buChar char="•"/>
        <a:defRPr sz="2160" kern="1200">
          <a:solidFill>
            <a:schemeClr val="bg1">
              <a:lumMod val="50000"/>
            </a:schemeClr>
          </a:solidFill>
          <a:latin typeface="Roboto" panose="02000000000000000000" pitchFamily="2" charset="0"/>
          <a:ea typeface="Roboto" panose="02000000000000000000" pitchFamily="2" charset="0"/>
          <a:cs typeface="+mn-cs"/>
        </a:defRPr>
      </a:lvl3pPr>
      <a:lvl4pPr marL="1920240" indent="-274320" algn="l" defTabSz="1097280" rtl="0" eaLnBrk="1" latinLnBrk="0" hangingPunct="1">
        <a:lnSpc>
          <a:spcPct val="90000"/>
        </a:lnSpc>
        <a:spcBef>
          <a:spcPts val="600"/>
        </a:spcBef>
        <a:buClr>
          <a:schemeClr val="tx1"/>
        </a:buClr>
        <a:buFont typeface="Arial" panose="020B0604020202020204" pitchFamily="34" charset="0"/>
        <a:buChar char="•"/>
        <a:defRPr sz="1920" kern="1200">
          <a:solidFill>
            <a:schemeClr val="bg1">
              <a:lumMod val="50000"/>
            </a:schemeClr>
          </a:solidFill>
          <a:latin typeface="Roboto" panose="02000000000000000000" pitchFamily="2" charset="0"/>
          <a:ea typeface="Roboto" panose="02000000000000000000" pitchFamily="2" charset="0"/>
          <a:cs typeface="+mn-cs"/>
        </a:defRPr>
      </a:lvl4pPr>
      <a:lvl5pPr marL="2468880" indent="-274320" algn="l" defTabSz="1097280" rtl="0" eaLnBrk="1" latinLnBrk="0" hangingPunct="1">
        <a:lnSpc>
          <a:spcPct val="90000"/>
        </a:lnSpc>
        <a:spcBef>
          <a:spcPts val="600"/>
        </a:spcBef>
        <a:buClr>
          <a:schemeClr val="tx1"/>
        </a:buClr>
        <a:buFont typeface="Arial" panose="020B0604020202020204" pitchFamily="34" charset="0"/>
        <a:buChar char="•"/>
        <a:defRPr sz="1920" kern="1200">
          <a:solidFill>
            <a:schemeClr val="bg1">
              <a:lumMod val="50000"/>
            </a:schemeClr>
          </a:solidFill>
          <a:latin typeface="Roboto" panose="02000000000000000000" pitchFamily="2" charset="0"/>
          <a:ea typeface="Roboto" panose="02000000000000000000" pitchFamily="2" charset="0"/>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https://fnih.org/sites/all/themes/neviasub/logo.png" TargetMode="External"/><Relationship Id="rId13"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https://nestcc.org/wp-content/uploads/2019/08/new-logo-300x219.p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https://mdic.org/wp-content/uploads/2019/10/logo.png" TargetMode="Externa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https://static1.squarespace.com/static/5da23442c9306a4e83599297/t/5da241722d11583e999d484b/1604530655091/?format=1500w" TargetMode="External"/><Relationship Id="rId9" Type="http://schemas.openxmlformats.org/officeDocument/2006/relationships/image" Target="../media/image12.png"/><Relationship Id="rId1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oundhealingfda2022.eventbrite.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carved figures of humans">
            <a:extLst>
              <a:ext uri="{FF2B5EF4-FFF2-40B4-BE49-F238E27FC236}">
                <a16:creationId xmlns:a16="http://schemas.microsoft.com/office/drawing/2014/main" id="{9CE2FFF1-9275-43E4-A697-FAB4494C5B45}"/>
              </a:ext>
            </a:extLst>
          </p:cNvPr>
          <p:cNvPicPr>
            <a:picLocks noChangeAspect="1"/>
          </p:cNvPicPr>
          <p:nvPr/>
        </p:nvPicPr>
        <p:blipFill rotWithShape="1">
          <a:blip r:embed="rId3"/>
          <a:srcRect t="21053"/>
          <a:stretch/>
        </p:blipFill>
        <p:spPr>
          <a:xfrm>
            <a:off x="-4" y="-1746729"/>
            <a:ext cx="12191981" cy="6857990"/>
          </a:xfrm>
          <a:prstGeom prst="rect">
            <a:avLst/>
          </a:prstGeom>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D6691D-DA57-524C-B101-89D12231FED4}"/>
              </a:ext>
            </a:extLst>
          </p:cNvPr>
          <p:cNvSpPr>
            <a:spLocks noGrp="1"/>
          </p:cNvSpPr>
          <p:nvPr>
            <p:ph type="ctrTitle"/>
          </p:nvPr>
        </p:nvSpPr>
        <p:spPr>
          <a:xfrm>
            <a:off x="404553" y="3091928"/>
            <a:ext cx="9078562" cy="2387600"/>
          </a:xfrm>
        </p:spPr>
        <p:txBody>
          <a:bodyPr>
            <a:normAutofit/>
          </a:bodyPr>
          <a:lstStyle/>
          <a:p>
            <a:r>
              <a:rPr lang="en-US" sz="5600"/>
              <a:t>Wound Care Collaborative Community</a:t>
            </a: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9764234-59FC-384A-9C29-C615D2B990DD}"/>
              </a:ext>
            </a:extLst>
          </p:cNvPr>
          <p:cNvSpPr>
            <a:spLocks noGrp="1"/>
          </p:cNvSpPr>
          <p:nvPr>
            <p:ph type="subTitle" idx="1"/>
          </p:nvPr>
        </p:nvSpPr>
        <p:spPr>
          <a:xfrm>
            <a:off x="1155667" y="5640972"/>
            <a:ext cx="9078562" cy="592975"/>
          </a:xfrm>
        </p:spPr>
        <p:txBody>
          <a:bodyPr anchor="ctr">
            <a:normAutofit/>
          </a:bodyPr>
          <a:lstStyle/>
          <a:p>
            <a:r>
              <a:rPr lang="en-US" dirty="0"/>
              <a:t>Member Meeting January 4, 2022</a:t>
            </a:r>
          </a:p>
        </p:txBody>
      </p:sp>
      <p:sp>
        <p:nvSpPr>
          <p:cNvPr id="6" name="Slide Number Placeholder 5">
            <a:extLst>
              <a:ext uri="{FF2B5EF4-FFF2-40B4-BE49-F238E27FC236}">
                <a16:creationId xmlns:a16="http://schemas.microsoft.com/office/drawing/2014/main" id="{7374114A-BD76-ED47-B232-3FE66D840106}"/>
              </a:ext>
            </a:extLst>
          </p:cNvPr>
          <p:cNvSpPr>
            <a:spLocks noGrp="1"/>
          </p:cNvSpPr>
          <p:nvPr>
            <p:ph type="sldNum" sz="quarter" idx="12"/>
          </p:nvPr>
        </p:nvSpPr>
        <p:spPr/>
        <p:txBody>
          <a:bodyPr/>
          <a:lstStyle/>
          <a:p>
            <a:fld id="{B2DC25EE-239B-4C5F-AAD1-255A7D5F1EE2}" type="slidenum">
              <a:rPr lang="en-US" smtClean="0"/>
              <a:t>0</a:t>
            </a:fld>
            <a:endParaRPr lang="en-US" dirty="0"/>
          </a:p>
        </p:txBody>
      </p:sp>
    </p:spTree>
    <p:extLst>
      <p:ext uri="{BB962C8B-B14F-4D97-AF65-F5344CB8AC3E}">
        <p14:creationId xmlns:p14="http://schemas.microsoft.com/office/powerpoint/2010/main" val="1851073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9F1B-C255-7D48-AC31-D8FAF68496C2}"/>
              </a:ext>
            </a:extLst>
          </p:cNvPr>
          <p:cNvSpPr>
            <a:spLocks noGrp="1"/>
          </p:cNvSpPr>
          <p:nvPr>
            <p:ph type="title"/>
          </p:nvPr>
        </p:nvSpPr>
        <p:spPr>
          <a:xfrm>
            <a:off x="1229382" y="284159"/>
            <a:ext cx="10168128" cy="1179576"/>
          </a:xfrm>
        </p:spPr>
        <p:txBody>
          <a:bodyPr>
            <a:normAutofit/>
          </a:bodyPr>
          <a:lstStyle/>
          <a:p>
            <a:r>
              <a:rPr lang="en-US" sz="3600" dirty="0">
                <a:latin typeface="Avenir Next" panose="020B0503020202020204" pitchFamily="34" charset="0"/>
              </a:rPr>
              <a:t>WCCC Short- and Long-Term Goals</a:t>
            </a:r>
            <a:endParaRPr lang="en-US" sz="3600" dirty="0">
              <a:highlight>
                <a:srgbClr val="FFFF00"/>
              </a:highlight>
              <a:latin typeface="Avenir Next" panose="020B0503020202020204" pitchFamily="34" charset="0"/>
            </a:endParaRPr>
          </a:p>
        </p:txBody>
      </p:sp>
      <p:sp>
        <p:nvSpPr>
          <p:cNvPr id="3" name="Content Placeholder 2">
            <a:extLst>
              <a:ext uri="{FF2B5EF4-FFF2-40B4-BE49-F238E27FC236}">
                <a16:creationId xmlns:a16="http://schemas.microsoft.com/office/drawing/2014/main" id="{A726242F-52C0-DE4B-9A40-B861256584B4}"/>
              </a:ext>
            </a:extLst>
          </p:cNvPr>
          <p:cNvSpPr>
            <a:spLocks noGrp="1"/>
          </p:cNvSpPr>
          <p:nvPr>
            <p:ph sz="half" idx="1"/>
          </p:nvPr>
        </p:nvSpPr>
        <p:spPr>
          <a:xfrm>
            <a:off x="304800" y="1565031"/>
            <a:ext cx="5903814" cy="4884311"/>
          </a:xfrm>
          <a:ln w="19050" cmpd="sng">
            <a:solidFill>
              <a:schemeClr val="accent1"/>
            </a:solidFill>
          </a:ln>
        </p:spPr>
        <p:txBody>
          <a:bodyPr>
            <a:noAutofit/>
          </a:bodyPr>
          <a:lstStyle/>
          <a:p>
            <a:pPr marL="0" indent="0">
              <a:lnSpc>
                <a:spcPct val="100000"/>
              </a:lnSpc>
              <a:buNone/>
            </a:pPr>
            <a:r>
              <a:rPr lang="en-US" sz="1800" b="1" dirty="0">
                <a:solidFill>
                  <a:schemeClr val="accent1"/>
                </a:solidFill>
              </a:rPr>
              <a:t>SHORT TERM</a:t>
            </a:r>
          </a:p>
          <a:p>
            <a:pPr>
              <a:lnSpc>
                <a:spcPct val="100000"/>
              </a:lnSpc>
              <a:buFont typeface="Wingdings" charset="2"/>
              <a:buChar char="§"/>
            </a:pPr>
            <a:r>
              <a:rPr lang="en-US" sz="2200" b="1" dirty="0"/>
              <a:t>Evaluate &amp; validate tools </a:t>
            </a:r>
            <a:r>
              <a:rPr lang="en-US" sz="2200" dirty="0"/>
              <a:t>/ clinical methods of measurement for endpoints </a:t>
            </a:r>
          </a:p>
          <a:p>
            <a:pPr lvl="2"/>
            <a:r>
              <a:rPr lang="en-US" dirty="0"/>
              <a:t>Match validated tools to Endpoints to develop a Core Outcome Set</a:t>
            </a:r>
          </a:p>
          <a:p>
            <a:pPr lvl="3">
              <a:buFont typeface="Courier New"/>
              <a:buChar char="o"/>
            </a:pPr>
            <a:r>
              <a:rPr lang="en-US" dirty="0"/>
              <a:t>Publish Wound Care Core Outcome Set. </a:t>
            </a:r>
            <a:r>
              <a:rPr lang="en-US" sz="1800" dirty="0"/>
              <a:t>Incorporate into clinical trials</a:t>
            </a:r>
            <a:endParaRPr lang="en-US" sz="2100" dirty="0"/>
          </a:p>
          <a:p>
            <a:pPr>
              <a:lnSpc>
                <a:spcPct val="100000"/>
              </a:lnSpc>
              <a:buFont typeface="Wingdings" charset="2"/>
              <a:buChar char="§"/>
            </a:pPr>
            <a:r>
              <a:rPr lang="en-US" sz="2200" b="1" dirty="0"/>
              <a:t>Real-world evidence - </a:t>
            </a:r>
            <a:r>
              <a:rPr lang="en-US" sz="2200" dirty="0"/>
              <a:t>Support ‘value’ in clinical trials for device/drug approvals and access</a:t>
            </a:r>
          </a:p>
          <a:p>
            <a:pPr>
              <a:lnSpc>
                <a:spcPct val="100000"/>
              </a:lnSpc>
              <a:buFont typeface="Wingdings" charset="2"/>
              <a:buChar char="§"/>
            </a:pPr>
            <a:r>
              <a:rPr lang="en-US" sz="2200" dirty="0"/>
              <a:t>Evaluate essential components of clinical and pre-clinical evidence &amp; set standards</a:t>
            </a:r>
          </a:p>
          <a:p>
            <a:pPr>
              <a:lnSpc>
                <a:spcPct val="80000"/>
              </a:lnSpc>
              <a:buFont typeface="Wingdings" charset="2"/>
              <a:buChar char="§"/>
            </a:pPr>
            <a:endParaRPr lang="en-US" sz="1800" dirty="0"/>
          </a:p>
          <a:p>
            <a:pPr marL="0" indent="0">
              <a:lnSpc>
                <a:spcPct val="100000"/>
              </a:lnSpc>
              <a:buNone/>
            </a:pPr>
            <a:endParaRPr lang="en-US" sz="2100" dirty="0"/>
          </a:p>
        </p:txBody>
      </p:sp>
      <p:sp>
        <p:nvSpPr>
          <p:cNvPr id="4" name="Content Placeholder 3"/>
          <p:cNvSpPr>
            <a:spLocks noGrp="1"/>
          </p:cNvSpPr>
          <p:nvPr>
            <p:ph sz="half" idx="2"/>
          </p:nvPr>
        </p:nvSpPr>
        <p:spPr>
          <a:xfrm>
            <a:off x="6313446" y="1565031"/>
            <a:ext cx="5573754" cy="4884311"/>
          </a:xfrm>
          <a:ln w="19050" cmpd="sng">
            <a:solidFill>
              <a:schemeClr val="accent1"/>
            </a:solidFill>
          </a:ln>
        </p:spPr>
        <p:txBody>
          <a:bodyPr>
            <a:normAutofit/>
          </a:bodyPr>
          <a:lstStyle/>
          <a:p>
            <a:pPr marL="0" indent="0">
              <a:buNone/>
            </a:pPr>
            <a:r>
              <a:rPr lang="en-US" sz="1800" b="1" dirty="0">
                <a:solidFill>
                  <a:srgbClr val="3378B9"/>
                </a:solidFill>
              </a:rPr>
              <a:t>LONG TERM</a:t>
            </a:r>
          </a:p>
          <a:p>
            <a:pPr>
              <a:lnSpc>
                <a:spcPct val="100000"/>
              </a:lnSpc>
              <a:buFont typeface="Wingdings" charset="2"/>
              <a:buChar char="§"/>
            </a:pPr>
            <a:r>
              <a:rPr lang="en-US" sz="2100" b="1" dirty="0"/>
              <a:t>GAPS - </a:t>
            </a:r>
            <a:r>
              <a:rPr lang="en-US" sz="2100" dirty="0"/>
              <a:t>Accelerate development of science-based solutions to improve approval &amp; access to effective, high-quality wound care-</a:t>
            </a:r>
            <a:r>
              <a:rPr lang="en-US" sz="1800" dirty="0"/>
              <a:t>Assessments-diagnostics</a:t>
            </a:r>
          </a:p>
          <a:p>
            <a:pPr lvl="1">
              <a:lnSpc>
                <a:spcPct val="100000"/>
              </a:lnSpc>
              <a:buFont typeface="Wingdings" charset="2"/>
              <a:buChar char="§"/>
            </a:pPr>
            <a:r>
              <a:rPr lang="en-US" sz="1800" dirty="0"/>
              <a:t>Scientific </a:t>
            </a:r>
          </a:p>
          <a:p>
            <a:pPr lvl="1">
              <a:lnSpc>
                <a:spcPct val="100000"/>
              </a:lnSpc>
              <a:buFont typeface="Wingdings" charset="2"/>
              <a:buChar char="§"/>
            </a:pPr>
            <a:r>
              <a:rPr lang="en-US" sz="1800" dirty="0"/>
              <a:t>Regulatory</a:t>
            </a:r>
          </a:p>
          <a:p>
            <a:pPr lvl="1">
              <a:lnSpc>
                <a:spcPct val="100000"/>
              </a:lnSpc>
              <a:buFont typeface="Wingdings" charset="2"/>
              <a:buChar char="§"/>
            </a:pPr>
            <a:r>
              <a:rPr lang="en-US" sz="1800" dirty="0"/>
              <a:t>Pre-clinical requirements</a:t>
            </a:r>
          </a:p>
          <a:p>
            <a:pPr lvl="0">
              <a:lnSpc>
                <a:spcPct val="100000"/>
              </a:lnSpc>
              <a:buFont typeface="Wingdings" charset="2"/>
              <a:buChar char="§"/>
            </a:pPr>
            <a:r>
              <a:rPr lang="en-US" sz="2100" dirty="0"/>
              <a:t>Develop consolidated understanding of what constitutes high-quality wound care </a:t>
            </a:r>
          </a:p>
          <a:p>
            <a:pPr lvl="1">
              <a:lnSpc>
                <a:spcPct val="100000"/>
              </a:lnSpc>
            </a:pPr>
            <a:r>
              <a:rPr lang="en-US" sz="1800" dirty="0"/>
              <a:t>Be inclusive of many settings of care (rural, urban, inpatient, long term, rehab, etc.) </a:t>
            </a:r>
            <a:endParaRPr lang="en-US" sz="2200" dirty="0"/>
          </a:p>
          <a:p>
            <a:endParaRPr lang="en-US" dirty="0"/>
          </a:p>
          <a:p>
            <a:endParaRPr lang="en-US" dirty="0"/>
          </a:p>
        </p:txBody>
      </p:sp>
      <p:sp>
        <p:nvSpPr>
          <p:cNvPr id="6" name="Slide Number Placeholder 5">
            <a:extLst>
              <a:ext uri="{FF2B5EF4-FFF2-40B4-BE49-F238E27FC236}">
                <a16:creationId xmlns:a16="http://schemas.microsoft.com/office/drawing/2014/main" id="{67554F5A-2243-2E40-A778-CACCCDCB4D7B}"/>
              </a:ext>
            </a:extLst>
          </p:cNvPr>
          <p:cNvSpPr>
            <a:spLocks noGrp="1"/>
          </p:cNvSpPr>
          <p:nvPr>
            <p:ph type="sldNum" sz="quarter" idx="12"/>
          </p:nvPr>
        </p:nvSpPr>
        <p:spPr/>
        <p:txBody>
          <a:bodyPr/>
          <a:lstStyle/>
          <a:p>
            <a:fld id="{B2DC25EE-239B-4C5F-AAD1-255A7D5F1EE2}" type="slidenum">
              <a:rPr lang="en-US" smtClean="0"/>
              <a:t>9</a:t>
            </a:fld>
            <a:endParaRPr lang="en-US"/>
          </a:p>
        </p:txBody>
      </p:sp>
    </p:spTree>
    <p:extLst>
      <p:ext uri="{BB962C8B-B14F-4D97-AF65-F5344CB8AC3E}">
        <p14:creationId xmlns:p14="http://schemas.microsoft.com/office/powerpoint/2010/main" val="251829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1479FE-2FE2-644B-B679-3FFCD37CC546}"/>
              </a:ext>
            </a:extLst>
          </p:cNvPr>
          <p:cNvSpPr>
            <a:spLocks noGrp="1"/>
          </p:cNvSpPr>
          <p:nvPr>
            <p:ph type="title"/>
          </p:nvPr>
        </p:nvSpPr>
        <p:spPr>
          <a:xfrm>
            <a:off x="838200" y="20159"/>
            <a:ext cx="10922398" cy="1325563"/>
          </a:xfrm>
        </p:spPr>
        <p:txBody>
          <a:bodyPr>
            <a:normAutofit/>
          </a:bodyPr>
          <a:lstStyle/>
          <a:p>
            <a:r>
              <a:rPr lang="en-US" sz="3600" dirty="0">
                <a:latin typeface="Avenir Next" panose="020B0503020202020204" pitchFamily="34" charset="0"/>
              </a:rPr>
              <a:t>REAL WORLD EVIDENCE WORK GROUP</a:t>
            </a:r>
          </a:p>
        </p:txBody>
      </p:sp>
      <p:sp>
        <p:nvSpPr>
          <p:cNvPr id="6" name="Content Placeholder 5">
            <a:extLst>
              <a:ext uri="{FF2B5EF4-FFF2-40B4-BE49-F238E27FC236}">
                <a16:creationId xmlns:a16="http://schemas.microsoft.com/office/drawing/2014/main" id="{D5111137-B3C2-C248-AC5C-E755467C7CF3}"/>
              </a:ext>
            </a:extLst>
          </p:cNvPr>
          <p:cNvSpPr>
            <a:spLocks noGrp="1"/>
          </p:cNvSpPr>
          <p:nvPr>
            <p:ph idx="1"/>
          </p:nvPr>
        </p:nvSpPr>
        <p:spPr>
          <a:xfrm>
            <a:off x="431402" y="1110589"/>
            <a:ext cx="11058233" cy="5727251"/>
          </a:xfrm>
        </p:spPr>
        <p:txBody>
          <a:bodyPr>
            <a:normAutofit fontScale="70000" lnSpcReduction="20000"/>
          </a:bodyPr>
          <a:lstStyle/>
          <a:p>
            <a:pPr marL="0" indent="0">
              <a:buNone/>
            </a:pPr>
            <a:r>
              <a:rPr lang="en-US" b="1" dirty="0"/>
              <a:t>Current state</a:t>
            </a:r>
          </a:p>
          <a:p>
            <a:pPr lvl="1"/>
            <a:r>
              <a:rPr lang="en-US" sz="2600" dirty="0"/>
              <a:t>Clinical trials in wound care are:</a:t>
            </a:r>
          </a:p>
          <a:p>
            <a:pPr lvl="2"/>
            <a:r>
              <a:rPr lang="en-US" sz="2300" dirty="0"/>
              <a:t>under-powered</a:t>
            </a:r>
          </a:p>
          <a:p>
            <a:pPr lvl="2"/>
            <a:r>
              <a:rPr lang="en-US" sz="2300" dirty="0"/>
              <a:t>highly selective</a:t>
            </a:r>
          </a:p>
          <a:p>
            <a:pPr lvl="2"/>
            <a:r>
              <a:rPr lang="en-US" sz="2300" dirty="0"/>
              <a:t>poorly blinded</a:t>
            </a:r>
          </a:p>
          <a:p>
            <a:pPr lvl="2"/>
            <a:r>
              <a:rPr lang="en-US" sz="2300" dirty="0"/>
              <a:t>Expensive</a:t>
            </a:r>
          </a:p>
          <a:p>
            <a:pPr lvl="2"/>
            <a:r>
              <a:rPr lang="en-US" sz="2300" dirty="0"/>
              <a:t>exclude relevant ‘real world’ patients and wounds that are difficult to categorize</a:t>
            </a:r>
          </a:p>
          <a:p>
            <a:pPr lvl="1"/>
            <a:r>
              <a:rPr lang="en-US" dirty="0"/>
              <a:t>RWE</a:t>
            </a:r>
          </a:p>
          <a:p>
            <a:pPr lvl="2"/>
            <a:r>
              <a:rPr lang="en-US" sz="2600" dirty="0"/>
              <a:t>Obstacles</a:t>
            </a:r>
          </a:p>
          <a:p>
            <a:pPr lvl="3"/>
            <a:r>
              <a:rPr lang="en-US" sz="2300" dirty="0"/>
              <a:t>Lack of alignment of evidence requirements for regulatory and payer approvals</a:t>
            </a:r>
          </a:p>
          <a:p>
            <a:pPr lvl="3"/>
            <a:r>
              <a:rPr lang="en-US" sz="2300" dirty="0"/>
              <a:t>Bias</a:t>
            </a:r>
          </a:p>
          <a:p>
            <a:pPr lvl="3"/>
            <a:r>
              <a:rPr lang="en-US" sz="2300" dirty="0"/>
              <a:t>Funding</a:t>
            </a:r>
          </a:p>
          <a:p>
            <a:pPr lvl="3"/>
            <a:r>
              <a:rPr lang="en-US" sz="2300" dirty="0"/>
              <a:t>Operationalizing</a:t>
            </a:r>
          </a:p>
          <a:p>
            <a:pPr lvl="2"/>
            <a:r>
              <a:rPr lang="en-US" sz="2600" dirty="0"/>
              <a:t>Advantages</a:t>
            </a:r>
          </a:p>
          <a:p>
            <a:pPr lvl="3"/>
            <a:r>
              <a:rPr lang="en-US" sz="2300" dirty="0"/>
              <a:t>more generalizable</a:t>
            </a:r>
          </a:p>
          <a:p>
            <a:pPr lvl="3"/>
            <a:r>
              <a:rPr lang="en-US" sz="2300" dirty="0"/>
              <a:t>realistic outcomes </a:t>
            </a:r>
          </a:p>
          <a:p>
            <a:pPr lvl="3"/>
            <a:r>
              <a:rPr lang="en-US" sz="2300" dirty="0"/>
              <a:t>shorter time period</a:t>
            </a:r>
          </a:p>
          <a:p>
            <a:pPr lvl="3"/>
            <a:r>
              <a:rPr lang="en-US" sz="2300" dirty="0"/>
              <a:t>less expense</a:t>
            </a:r>
          </a:p>
          <a:p>
            <a:endParaRPr lang="en-US" dirty="0"/>
          </a:p>
        </p:txBody>
      </p:sp>
    </p:spTree>
    <p:extLst>
      <p:ext uri="{BB962C8B-B14F-4D97-AF65-F5344CB8AC3E}">
        <p14:creationId xmlns:p14="http://schemas.microsoft.com/office/powerpoint/2010/main" val="57332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1479FE-2FE2-644B-B679-3FFCD37CC546}"/>
              </a:ext>
            </a:extLst>
          </p:cNvPr>
          <p:cNvSpPr>
            <a:spLocks noGrp="1"/>
          </p:cNvSpPr>
          <p:nvPr>
            <p:ph type="title"/>
          </p:nvPr>
        </p:nvSpPr>
        <p:spPr>
          <a:xfrm>
            <a:off x="838200" y="20159"/>
            <a:ext cx="11353800" cy="1325563"/>
          </a:xfrm>
        </p:spPr>
        <p:txBody>
          <a:bodyPr>
            <a:normAutofit/>
          </a:bodyPr>
          <a:lstStyle/>
          <a:p>
            <a:r>
              <a:rPr lang="en-US" sz="3600" dirty="0">
                <a:latin typeface="Avenir Next" panose="020B0503020202020204" pitchFamily="34" charset="0"/>
              </a:rPr>
              <a:t>REAL WORLD EVIDENCE WORK GROUP UPDATE</a:t>
            </a:r>
          </a:p>
        </p:txBody>
      </p:sp>
      <p:sp>
        <p:nvSpPr>
          <p:cNvPr id="6" name="Content Placeholder 5">
            <a:extLst>
              <a:ext uri="{FF2B5EF4-FFF2-40B4-BE49-F238E27FC236}">
                <a16:creationId xmlns:a16="http://schemas.microsoft.com/office/drawing/2014/main" id="{D5111137-B3C2-C248-AC5C-E755467C7CF3}"/>
              </a:ext>
            </a:extLst>
          </p:cNvPr>
          <p:cNvSpPr>
            <a:spLocks noGrp="1"/>
          </p:cNvSpPr>
          <p:nvPr>
            <p:ph idx="1"/>
          </p:nvPr>
        </p:nvSpPr>
        <p:spPr>
          <a:xfrm>
            <a:off x="431402" y="1110589"/>
            <a:ext cx="11041811" cy="5727251"/>
          </a:xfrm>
        </p:spPr>
        <p:txBody>
          <a:bodyPr>
            <a:normAutofit/>
          </a:bodyPr>
          <a:lstStyle/>
          <a:p>
            <a:r>
              <a:rPr lang="en-US" dirty="0"/>
              <a:t>Meeting 12/13/21</a:t>
            </a:r>
          </a:p>
          <a:p>
            <a:pPr lvl="1"/>
            <a:r>
              <a:rPr lang="en-US" dirty="0"/>
              <a:t>Multiple FDA guidance documents distributed for review prior to the meeting</a:t>
            </a:r>
          </a:p>
          <a:p>
            <a:pPr lvl="1"/>
            <a:r>
              <a:rPr lang="en-US" b="1" dirty="0"/>
              <a:t>WCCC goal is to Accelerate Innovation</a:t>
            </a:r>
            <a:endParaRPr lang="en-US" dirty="0"/>
          </a:p>
          <a:p>
            <a:pPr lvl="1"/>
            <a:r>
              <a:rPr lang="en-US" dirty="0"/>
              <a:t>Joe Rolley led off with an introduction about Innovation (or lack thereof) in wound care and how Real World Evidence might be an opportunity to accelerate innovation</a:t>
            </a:r>
          </a:p>
          <a:p>
            <a:pPr lvl="1"/>
            <a:r>
              <a:rPr lang="en-US" dirty="0"/>
              <a:t>8 potential projects presented</a:t>
            </a:r>
          </a:p>
          <a:p>
            <a:pPr lvl="1"/>
            <a:r>
              <a:rPr lang="en-US" dirty="0"/>
              <a:t>Voting strategy presented by Marissa Carter</a:t>
            </a:r>
          </a:p>
          <a:p>
            <a:pPr lvl="2"/>
            <a:r>
              <a:rPr lang="en-US" dirty="0"/>
              <a:t>Voted electronically</a:t>
            </a:r>
          </a:p>
          <a:p>
            <a:pPr lvl="2"/>
            <a:r>
              <a:rPr lang="en-US" dirty="0"/>
              <a:t>Votes tallied 1/3/22</a:t>
            </a:r>
          </a:p>
        </p:txBody>
      </p:sp>
    </p:spTree>
    <p:extLst>
      <p:ext uri="{BB962C8B-B14F-4D97-AF65-F5344CB8AC3E}">
        <p14:creationId xmlns:p14="http://schemas.microsoft.com/office/powerpoint/2010/main" val="65857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1479FE-2FE2-644B-B679-3FFCD37CC546}"/>
              </a:ext>
            </a:extLst>
          </p:cNvPr>
          <p:cNvSpPr>
            <a:spLocks noGrp="1"/>
          </p:cNvSpPr>
          <p:nvPr>
            <p:ph type="title"/>
          </p:nvPr>
        </p:nvSpPr>
        <p:spPr>
          <a:xfrm>
            <a:off x="838200" y="20159"/>
            <a:ext cx="11353800" cy="1325563"/>
          </a:xfrm>
        </p:spPr>
        <p:txBody>
          <a:bodyPr>
            <a:normAutofit/>
          </a:bodyPr>
          <a:lstStyle/>
          <a:p>
            <a:r>
              <a:rPr lang="en-US" sz="3600" dirty="0">
                <a:latin typeface="Avenir Next" panose="020B0503020202020204" pitchFamily="34" charset="0"/>
              </a:rPr>
              <a:t>REAL WORLD EVIDENCE WORK GROUP UPDATE</a:t>
            </a:r>
          </a:p>
        </p:txBody>
      </p:sp>
      <p:sp>
        <p:nvSpPr>
          <p:cNvPr id="3" name="Content Placeholder 2">
            <a:extLst>
              <a:ext uri="{FF2B5EF4-FFF2-40B4-BE49-F238E27FC236}">
                <a16:creationId xmlns:a16="http://schemas.microsoft.com/office/drawing/2014/main" id="{45FF7028-6FDF-424B-9CC9-0A5293058976}"/>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0AA8720B-7BD4-4743-9E7D-3E284A01F0D0}"/>
              </a:ext>
            </a:extLst>
          </p:cNvPr>
          <p:cNvSpPr txBox="1"/>
          <p:nvPr/>
        </p:nvSpPr>
        <p:spPr>
          <a:xfrm>
            <a:off x="9765792" y="5718048"/>
            <a:ext cx="2426208" cy="1119793"/>
          </a:xfrm>
          <a:prstGeom prst="rect">
            <a:avLst/>
          </a:prstGeom>
          <a:solidFill>
            <a:schemeClr val="bg1"/>
          </a:solidFill>
        </p:spPr>
        <p:txBody>
          <a:bodyPr wrap="square" rtlCol="0">
            <a:spAutoFit/>
          </a:bodyPr>
          <a:lstStyle/>
          <a:p>
            <a:endParaRPr lang="en-US" dirty="0"/>
          </a:p>
        </p:txBody>
      </p:sp>
      <p:graphicFrame>
        <p:nvGraphicFramePr>
          <p:cNvPr id="7" name="Table 6">
            <a:extLst>
              <a:ext uri="{FF2B5EF4-FFF2-40B4-BE49-F238E27FC236}">
                <a16:creationId xmlns:a16="http://schemas.microsoft.com/office/drawing/2014/main" id="{4B56CFA7-7219-F14A-A313-68CBEA0BD4D8}"/>
              </a:ext>
            </a:extLst>
          </p:cNvPr>
          <p:cNvGraphicFramePr>
            <a:graphicFrameLocks noGrp="1"/>
          </p:cNvGraphicFramePr>
          <p:nvPr>
            <p:extLst>
              <p:ext uri="{D42A27DB-BD31-4B8C-83A1-F6EECF244321}">
                <p14:modId xmlns:p14="http://schemas.microsoft.com/office/powerpoint/2010/main" val="3350966641"/>
              </p:ext>
            </p:extLst>
          </p:nvPr>
        </p:nvGraphicFramePr>
        <p:xfrm>
          <a:off x="660458" y="1167723"/>
          <a:ext cx="10689649" cy="5571071"/>
        </p:xfrm>
        <a:graphic>
          <a:graphicData uri="http://schemas.openxmlformats.org/drawingml/2006/table">
            <a:tbl>
              <a:tblPr firstRow="1" firstCol="1" bandRow="1">
                <a:tableStyleId>{5C22544A-7EE6-4342-B048-85BDC9FD1C3A}</a:tableStyleId>
              </a:tblPr>
              <a:tblGrid>
                <a:gridCol w="1098318">
                  <a:extLst>
                    <a:ext uri="{9D8B030D-6E8A-4147-A177-3AD203B41FA5}">
                      <a16:colId xmlns:a16="http://schemas.microsoft.com/office/drawing/2014/main" val="3140236558"/>
                    </a:ext>
                  </a:extLst>
                </a:gridCol>
                <a:gridCol w="8721485">
                  <a:extLst>
                    <a:ext uri="{9D8B030D-6E8A-4147-A177-3AD203B41FA5}">
                      <a16:colId xmlns:a16="http://schemas.microsoft.com/office/drawing/2014/main" val="2732600654"/>
                    </a:ext>
                  </a:extLst>
                </a:gridCol>
                <a:gridCol w="869846">
                  <a:extLst>
                    <a:ext uri="{9D8B030D-6E8A-4147-A177-3AD203B41FA5}">
                      <a16:colId xmlns:a16="http://schemas.microsoft.com/office/drawing/2014/main" val="313194955"/>
                    </a:ext>
                  </a:extLst>
                </a:gridCol>
              </a:tblGrid>
              <a:tr h="213939">
                <a:tc>
                  <a:txBody>
                    <a:bodyPr/>
                    <a:lstStyle/>
                    <a:p>
                      <a:pPr marL="0" marR="0" algn="ctr">
                        <a:lnSpc>
                          <a:spcPct val="107000"/>
                        </a:lnSpc>
                        <a:spcBef>
                          <a:spcPts val="0"/>
                        </a:spcBef>
                        <a:spcAft>
                          <a:spcPts val="0"/>
                        </a:spcAft>
                      </a:pPr>
                      <a:r>
                        <a:rPr lang="en-US" sz="1100">
                          <a:effectLst/>
                        </a:rPr>
                        <a:t>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gn="ctr">
                        <a:lnSpc>
                          <a:spcPct val="107000"/>
                        </a:lnSpc>
                        <a:spcBef>
                          <a:spcPts val="0"/>
                        </a:spcBef>
                        <a:spcAft>
                          <a:spcPts val="0"/>
                        </a:spcAft>
                      </a:pPr>
                      <a:r>
                        <a:rPr lang="en-US" sz="1100" dirty="0">
                          <a:effectLst/>
                        </a:rPr>
                        <a:t>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gn="ctr">
                        <a:lnSpc>
                          <a:spcPct val="107000"/>
                        </a:lnSpc>
                        <a:spcBef>
                          <a:spcPts val="0"/>
                        </a:spcBef>
                        <a:spcAft>
                          <a:spcPts val="0"/>
                        </a:spcAft>
                      </a:pPr>
                      <a:r>
                        <a:rPr lang="en-US" sz="1100">
                          <a:effectLst/>
                        </a:rPr>
                        <a:t>Votes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extLst>
                  <a:ext uri="{0D108BD9-81ED-4DB2-BD59-A6C34878D82A}">
                    <a16:rowId xmlns:a16="http://schemas.microsoft.com/office/drawing/2014/main" val="2166215716"/>
                  </a:ext>
                </a:extLst>
              </a:tr>
              <a:tr h="578501">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nSpc>
                          <a:spcPct val="107000"/>
                        </a:lnSpc>
                        <a:spcBef>
                          <a:spcPts val="0"/>
                        </a:spcBef>
                        <a:spcAft>
                          <a:spcPts val="0"/>
                        </a:spcAft>
                      </a:pPr>
                      <a:r>
                        <a:rPr lang="en-US" sz="1100" dirty="0">
                          <a:effectLst/>
                        </a:rPr>
                        <a:t>Lower extremity edema management: we lack data on why patients do or do not get compression therapy; need data for how to treat those who cannot tolerate the accepted SOC. A broad-based registry that includes wound centers, VA, geriatrics and vascular surgery clinics is required to capture the wide variety of current treatments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extLst>
                  <a:ext uri="{0D108BD9-81ED-4DB2-BD59-A6C34878D82A}">
                    <a16:rowId xmlns:a16="http://schemas.microsoft.com/office/drawing/2014/main" val="1665331846"/>
                  </a:ext>
                </a:extLst>
              </a:tr>
              <a:tr h="760782">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nSpc>
                          <a:spcPct val="107000"/>
                        </a:lnSpc>
                        <a:spcBef>
                          <a:spcPts val="0"/>
                        </a:spcBef>
                        <a:spcAft>
                          <a:spcPts val="0"/>
                        </a:spcAft>
                      </a:pPr>
                      <a:r>
                        <a:rPr lang="en-US" sz="1100">
                          <a:effectLst/>
                        </a:rPr>
                        <a:t>Explore a well-balanced patient registry in which public/private interests are addressed within its goals, driven from a well-drafted set of objectives which represents the growing needs and challenges faced by industry as well as the disparities we presently face in public health. Use PPP (e.g., NEST initiative under MDIC) to obtain access to grants as means of “seed funding” as well as accessing funding through an industry led partnership.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extLst>
                  <a:ext uri="{0D108BD9-81ED-4DB2-BD59-A6C34878D82A}">
                    <a16:rowId xmlns:a16="http://schemas.microsoft.com/office/drawing/2014/main" val="3334341169"/>
                  </a:ext>
                </a:extLst>
              </a:tr>
              <a:tr h="578501">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nSpc>
                          <a:spcPct val="107000"/>
                        </a:lnSpc>
                        <a:spcBef>
                          <a:spcPts val="0"/>
                        </a:spcBef>
                        <a:spcAft>
                          <a:spcPts val="800"/>
                        </a:spcAft>
                      </a:pPr>
                      <a:r>
                        <a:rPr lang="en-US" sz="1100">
                          <a:effectLst/>
                        </a:rPr>
                        <a:t>Analysis of the correlation between certain comorbid conditions and chronic/recurrent wounds with a goal of identifying specific comorbid diseases that correlate with the development of wounds or their chronicity. Measure impact of some comorbid diseases on outcomes in order to determine what excluding them (or including them) means to a trial.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extLst>
                  <a:ext uri="{0D108BD9-81ED-4DB2-BD59-A6C34878D82A}">
                    <a16:rowId xmlns:a16="http://schemas.microsoft.com/office/drawing/2014/main" val="3546823695"/>
                  </a:ext>
                </a:extLst>
              </a:tr>
              <a:tr h="760782">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nSpc>
                          <a:spcPct val="107000"/>
                        </a:lnSpc>
                        <a:spcBef>
                          <a:spcPts val="0"/>
                        </a:spcBef>
                        <a:spcAft>
                          <a:spcPts val="800"/>
                        </a:spcAft>
                      </a:pPr>
                      <a:r>
                        <a:rPr lang="en-US" sz="1100" dirty="0">
                          <a:effectLst/>
                        </a:rPr>
                        <a:t>Analysis of the “natural history” of patients with wounds. Turn the focus from the wound (regardless of type) to the risk factors we identify in the patient – meaning, number of concurrent wounds, the way that wounds of different “types” co-exist in the same patient, total time in service, wound free days, and the impact of comorbid conditions on time in service. This would be an opportunity to provide a reality check on expected outcomes and perhaps create new metrics of “success.”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extLst>
                  <a:ext uri="{0D108BD9-81ED-4DB2-BD59-A6C34878D82A}">
                    <a16:rowId xmlns:a16="http://schemas.microsoft.com/office/drawing/2014/main" val="3016778182"/>
                  </a:ext>
                </a:extLst>
              </a:tr>
              <a:tr h="943063">
                <a:tc>
                  <a:txBody>
                    <a:bodyPr/>
                    <a:lstStyle/>
                    <a:p>
                      <a:pPr marL="0" marR="0" algn="ctr">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nSpc>
                          <a:spcPct val="107000"/>
                        </a:lnSpc>
                        <a:spcBef>
                          <a:spcPts val="0"/>
                        </a:spcBef>
                        <a:spcAft>
                          <a:spcPts val="0"/>
                        </a:spcAft>
                      </a:pPr>
                      <a:r>
                        <a:rPr lang="en-US" sz="1100">
                          <a:effectLst/>
                        </a:rPr>
                        <a:t>Expand labeling and coverage for skin substitutes beyond DFUs to other chronic wound conditions such as VLUs/PIs.  As it is currently, years and millions of dollars are currently spent to conduct an RCT for a skin substitute to get payer coverage approval for a single indication, almost always DFUs.  In order to obtain coverage for VLUs or PIs, a company must conduct separate RCTs for each even though these are all chronic wounds with poor circulation as a major underlying cause.  As a consequence, few companies conduct studies on anything else other than DFUs leaving patients with other types of chronic wounds fewer treatment options.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extLst>
                  <a:ext uri="{0D108BD9-81ED-4DB2-BD59-A6C34878D82A}">
                    <a16:rowId xmlns:a16="http://schemas.microsoft.com/office/drawing/2014/main" val="3671332341"/>
                  </a:ext>
                </a:extLst>
              </a:tr>
              <a:tr h="760782">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nSpc>
                          <a:spcPct val="107000"/>
                        </a:lnSpc>
                        <a:spcBef>
                          <a:spcPts val="0"/>
                        </a:spcBef>
                        <a:spcAft>
                          <a:spcPts val="0"/>
                        </a:spcAft>
                      </a:pPr>
                      <a:r>
                        <a:rPr lang="en-US" sz="1100">
                          <a:effectLst/>
                        </a:rPr>
                        <a:t>Concomitant use of TCC and/or compression therapy in combination with skin substitutes or other wound treatment protocols for DFUs and VLUs.  This would supplement the existing body of evidence demonstrating the value of combination use. Both of these studies could potentially be conducted using existing registry data from the USWR, NESTcc or other sources.  A review of the existing data would be required to ensure robustness for the study endpoints.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extLst>
                  <a:ext uri="{0D108BD9-81ED-4DB2-BD59-A6C34878D82A}">
                    <a16:rowId xmlns:a16="http://schemas.microsoft.com/office/drawing/2014/main" val="1858761040"/>
                  </a:ext>
                </a:extLst>
              </a:tr>
              <a:tr h="396220">
                <a:tc>
                  <a:txBody>
                    <a:body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nSpc>
                          <a:spcPct val="107000"/>
                        </a:lnSpc>
                        <a:spcBef>
                          <a:spcPts val="0"/>
                        </a:spcBef>
                        <a:spcAft>
                          <a:spcPts val="0"/>
                        </a:spcAft>
                      </a:pPr>
                      <a:r>
                        <a:rPr lang="en-US" sz="1100">
                          <a:effectLst/>
                        </a:rPr>
                        <a:t>Develop a strategy forward for utilizing RWD in wound healing trials starting with following the outcome/decision of the PMA for Integra’s Surgimend product.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extLst>
                  <a:ext uri="{0D108BD9-81ED-4DB2-BD59-A6C34878D82A}">
                    <a16:rowId xmlns:a16="http://schemas.microsoft.com/office/drawing/2014/main" val="945668301"/>
                  </a:ext>
                </a:extLst>
              </a:tr>
              <a:tr h="578501">
                <a:tc>
                  <a:txBody>
                    <a:bodyPr/>
                    <a:lstStyle/>
                    <a:p>
                      <a:pPr marL="0" marR="0" algn="ctr">
                        <a:lnSpc>
                          <a:spcPct val="107000"/>
                        </a:lnSpc>
                        <a:spcBef>
                          <a:spcPts val="0"/>
                        </a:spcBef>
                        <a:spcAft>
                          <a:spcPts val="0"/>
                        </a:spcAft>
                      </a:pPr>
                      <a:r>
                        <a:rPr lang="en-US" sz="11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nSpc>
                          <a:spcPct val="107000"/>
                        </a:lnSpc>
                        <a:spcBef>
                          <a:spcPts val="0"/>
                        </a:spcBef>
                        <a:spcAft>
                          <a:spcPts val="0"/>
                        </a:spcAft>
                      </a:pPr>
                      <a:r>
                        <a:rPr lang="en-US" sz="1100" dirty="0">
                          <a:effectLst/>
                        </a:rPr>
                        <a:t>Develop a method to overcome various forms of bias in real world data (e.g. selection bias, channeling bias, etc.), using FDA guidance docs to identify issues.  Use available registry data to do a test project to see what the barriers and limitations are and what conclusions can be drawn from RWD.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061" marR="33061" marT="0" marB="0"/>
                </a:tc>
                <a:extLst>
                  <a:ext uri="{0D108BD9-81ED-4DB2-BD59-A6C34878D82A}">
                    <a16:rowId xmlns:a16="http://schemas.microsoft.com/office/drawing/2014/main" val="716773726"/>
                  </a:ext>
                </a:extLst>
              </a:tr>
            </a:tbl>
          </a:graphicData>
        </a:graphic>
      </p:graphicFrame>
    </p:spTree>
    <p:extLst>
      <p:ext uri="{BB962C8B-B14F-4D97-AF65-F5344CB8AC3E}">
        <p14:creationId xmlns:p14="http://schemas.microsoft.com/office/powerpoint/2010/main" val="2368952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1479FE-2FE2-644B-B679-3FFCD37CC546}"/>
              </a:ext>
            </a:extLst>
          </p:cNvPr>
          <p:cNvSpPr>
            <a:spLocks noGrp="1"/>
          </p:cNvSpPr>
          <p:nvPr>
            <p:ph type="title"/>
          </p:nvPr>
        </p:nvSpPr>
        <p:spPr>
          <a:xfrm>
            <a:off x="838200" y="20159"/>
            <a:ext cx="11353800" cy="1325563"/>
          </a:xfrm>
        </p:spPr>
        <p:txBody>
          <a:bodyPr>
            <a:normAutofit/>
          </a:bodyPr>
          <a:lstStyle/>
          <a:p>
            <a:r>
              <a:rPr lang="en-US" sz="3600" dirty="0">
                <a:latin typeface="Avenir Next" panose="020B0503020202020204" pitchFamily="34" charset="0"/>
              </a:rPr>
              <a:t>REAL WORLD EVIDENCE WORK GROUP UPDATE</a:t>
            </a:r>
          </a:p>
        </p:txBody>
      </p:sp>
      <p:sp>
        <p:nvSpPr>
          <p:cNvPr id="6" name="Content Placeholder 5">
            <a:extLst>
              <a:ext uri="{FF2B5EF4-FFF2-40B4-BE49-F238E27FC236}">
                <a16:creationId xmlns:a16="http://schemas.microsoft.com/office/drawing/2014/main" id="{D5111137-B3C2-C248-AC5C-E755467C7CF3}"/>
              </a:ext>
            </a:extLst>
          </p:cNvPr>
          <p:cNvSpPr>
            <a:spLocks noGrp="1"/>
          </p:cNvSpPr>
          <p:nvPr>
            <p:ph idx="1"/>
          </p:nvPr>
        </p:nvSpPr>
        <p:spPr>
          <a:xfrm>
            <a:off x="431402" y="1110590"/>
            <a:ext cx="11041811" cy="5264084"/>
          </a:xfrm>
        </p:spPr>
        <p:txBody>
          <a:bodyPr>
            <a:normAutofit/>
          </a:bodyPr>
          <a:lstStyle/>
          <a:p>
            <a:pPr marL="0" indent="0" fontAlgn="t">
              <a:buNone/>
            </a:pPr>
            <a:r>
              <a:rPr lang="en-US" dirty="0"/>
              <a:t>2 clear winners </a:t>
            </a:r>
          </a:p>
          <a:p>
            <a:pPr marL="0" indent="0" fontAlgn="t">
              <a:buNone/>
            </a:pPr>
            <a:r>
              <a:rPr lang="en-US"/>
              <a:t>Will present </a:t>
            </a:r>
            <a:r>
              <a:rPr lang="en-US" dirty="0"/>
              <a:t>at the next meeting (1/10/22)</a:t>
            </a:r>
          </a:p>
          <a:p>
            <a:pPr marL="0" indent="0" fontAlgn="t">
              <a:buNone/>
            </a:pPr>
            <a:r>
              <a:rPr lang="en-US" dirty="0"/>
              <a:t>	To be discussed:</a:t>
            </a:r>
          </a:p>
          <a:p>
            <a:pPr marL="0" indent="0" fontAlgn="t">
              <a:buNone/>
            </a:pPr>
            <a:r>
              <a:rPr lang="en-US" dirty="0"/>
              <a:t>		Implementation</a:t>
            </a:r>
          </a:p>
          <a:p>
            <a:pPr marL="0" indent="0" fontAlgn="t">
              <a:buNone/>
            </a:pPr>
            <a:r>
              <a:rPr lang="en-US" dirty="0"/>
              <a:t>		Funding</a:t>
            </a:r>
          </a:p>
          <a:p>
            <a:pPr marL="0" indent="0" fontAlgn="t">
              <a:buNone/>
            </a:pPr>
            <a:r>
              <a:rPr lang="en-US" dirty="0"/>
              <a:t>		Resources</a:t>
            </a:r>
          </a:p>
        </p:txBody>
      </p:sp>
    </p:spTree>
    <p:extLst>
      <p:ext uri="{BB962C8B-B14F-4D97-AF65-F5344CB8AC3E}">
        <p14:creationId xmlns:p14="http://schemas.microsoft.com/office/powerpoint/2010/main" val="352962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35723-12F8-F746-9B09-646932C14CF6}"/>
              </a:ext>
            </a:extLst>
          </p:cNvPr>
          <p:cNvSpPr>
            <a:spLocks noGrp="1"/>
          </p:cNvSpPr>
          <p:nvPr>
            <p:ph idx="1"/>
          </p:nvPr>
        </p:nvSpPr>
        <p:spPr>
          <a:xfrm>
            <a:off x="520861" y="1345722"/>
            <a:ext cx="11320040" cy="4927756"/>
          </a:xfrm>
        </p:spPr>
        <p:txBody>
          <a:bodyPr>
            <a:normAutofit fontScale="92500" lnSpcReduction="10000"/>
          </a:bodyPr>
          <a:lstStyle/>
          <a:p>
            <a:pPr>
              <a:buFont typeface="Wingdings" pitchFamily="2" charset="2"/>
              <a:buChar char="§"/>
            </a:pPr>
            <a:r>
              <a:rPr lang="en-US" sz="2200" b="1" dirty="0"/>
              <a:t>Background</a:t>
            </a:r>
          </a:p>
          <a:p>
            <a:pPr lvl="1"/>
            <a:r>
              <a:rPr lang="en-US" sz="1800" dirty="0"/>
              <a:t>FDA clearance for new devices, biologicals and drugs in wound care has required complete healing as a primary endpoint in clinical research.  </a:t>
            </a:r>
          </a:p>
          <a:p>
            <a:pPr lvl="1"/>
            <a:r>
              <a:rPr lang="en-US" sz="1800" dirty="0"/>
              <a:t>Evidence provided to FDA supported other endpoints that are clinically meaningful and/ or patient-centered as ‘valid’ primary endpoints.</a:t>
            </a:r>
          </a:p>
          <a:p>
            <a:pPr lvl="1"/>
            <a:r>
              <a:rPr lang="en-US" sz="1800" dirty="0"/>
              <a:t>Valid tools and measurement instruments for these endpoints is needed for adoption of these endpoints in research and clinical evaluations of new products.</a:t>
            </a:r>
          </a:p>
          <a:p>
            <a:pPr lvl="1"/>
            <a:endParaRPr lang="en-US" sz="1800" dirty="0"/>
          </a:p>
          <a:p>
            <a:r>
              <a:rPr lang="en-US" sz="2200" b="1" dirty="0"/>
              <a:t>TWG</a:t>
            </a:r>
          </a:p>
          <a:p>
            <a:pPr lvl="1"/>
            <a:r>
              <a:rPr lang="en-US" sz="1800" dirty="0"/>
              <a:t>Identified draft list of related tools/ instruments for the endpoints validated (CVI O.85 or &gt;) to FDA</a:t>
            </a:r>
          </a:p>
          <a:p>
            <a:pPr lvl="1"/>
            <a:r>
              <a:rPr lang="en-US" sz="1800" dirty="0"/>
              <a:t>Reviewed Guidelines for the Medical Device Development Tool (MDDT) &amp; Drug Development</a:t>
            </a:r>
          </a:p>
          <a:p>
            <a:pPr marL="457200" lvl="1" indent="0">
              <a:buNone/>
            </a:pPr>
            <a:r>
              <a:rPr lang="en-US" sz="1800" dirty="0"/>
              <a:t>    Tools (DDT) available through FDA to validate tools and other approaches</a:t>
            </a:r>
          </a:p>
          <a:p>
            <a:pPr lvl="1"/>
            <a:r>
              <a:rPr lang="en-US" sz="1800" dirty="0"/>
              <a:t>Developed draft list of endpoints with associate tools as initial target for validation approaches</a:t>
            </a:r>
          </a:p>
          <a:p>
            <a:pPr lvl="1"/>
            <a:r>
              <a:rPr lang="en-US" sz="1800" dirty="0"/>
              <a:t>Developing plans for most efficient methods to gather evidence to support validated tools and submit recommendations </a:t>
            </a:r>
          </a:p>
          <a:p>
            <a:pPr lvl="1"/>
            <a:endParaRPr lang="en-US" sz="1800" dirty="0"/>
          </a:p>
        </p:txBody>
      </p:sp>
      <p:sp>
        <p:nvSpPr>
          <p:cNvPr id="2" name="Title 1">
            <a:extLst>
              <a:ext uri="{FF2B5EF4-FFF2-40B4-BE49-F238E27FC236}">
                <a16:creationId xmlns:a16="http://schemas.microsoft.com/office/drawing/2014/main" id="{CA09BD02-4D87-8D49-BF7E-9A9938C77950}"/>
              </a:ext>
            </a:extLst>
          </p:cNvPr>
          <p:cNvSpPr>
            <a:spLocks noGrp="1"/>
          </p:cNvSpPr>
          <p:nvPr>
            <p:ph type="title"/>
          </p:nvPr>
        </p:nvSpPr>
        <p:spPr>
          <a:xfrm>
            <a:off x="1127185" y="365761"/>
            <a:ext cx="9937630" cy="556223"/>
          </a:xfrm>
        </p:spPr>
        <p:txBody>
          <a:bodyPr>
            <a:noAutofit/>
          </a:bodyPr>
          <a:lstStyle/>
          <a:p>
            <a:r>
              <a:rPr lang="en-US" sz="3600" dirty="0">
                <a:latin typeface="Avenir Next" panose="020B0503020202020204" pitchFamily="34" charset="0"/>
              </a:rPr>
              <a:t>TOOLS WORK GROUP</a:t>
            </a:r>
          </a:p>
        </p:txBody>
      </p:sp>
    </p:spTree>
    <p:extLst>
      <p:ext uri="{BB962C8B-B14F-4D97-AF65-F5344CB8AC3E}">
        <p14:creationId xmlns:p14="http://schemas.microsoft.com/office/powerpoint/2010/main" val="2853697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35723-12F8-F746-9B09-646932C14CF6}"/>
              </a:ext>
            </a:extLst>
          </p:cNvPr>
          <p:cNvSpPr>
            <a:spLocks noGrp="1"/>
          </p:cNvSpPr>
          <p:nvPr>
            <p:ph idx="1"/>
          </p:nvPr>
        </p:nvSpPr>
        <p:spPr>
          <a:xfrm>
            <a:off x="520861" y="1345721"/>
            <a:ext cx="11320040" cy="5146517"/>
          </a:xfrm>
        </p:spPr>
        <p:txBody>
          <a:bodyPr>
            <a:normAutofit fontScale="92500" lnSpcReduction="10000"/>
          </a:bodyPr>
          <a:lstStyle/>
          <a:p>
            <a:pPr>
              <a:buFont typeface="Wingdings" pitchFamily="2" charset="2"/>
              <a:buChar char="§"/>
            </a:pPr>
            <a:r>
              <a:rPr lang="en-US" sz="2200" b="1" dirty="0"/>
              <a:t>Update</a:t>
            </a:r>
          </a:p>
          <a:p>
            <a:pPr lvl="1"/>
            <a:r>
              <a:rPr lang="en-US" sz="2000" dirty="0"/>
              <a:t>Conducted several meetings with chair, co-chairs and Dr. Verma (FDA) from Aug-Nov. to understand FDA validation tools and the options and opportunities to use</a:t>
            </a:r>
          </a:p>
          <a:p>
            <a:pPr lvl="1"/>
            <a:endParaRPr lang="en-US" sz="2000" dirty="0"/>
          </a:p>
          <a:p>
            <a:pPr lvl="1"/>
            <a:r>
              <a:rPr lang="en-US" sz="2000" dirty="0"/>
              <a:t>Conducted full Team meeting in Dec. </a:t>
            </a:r>
          </a:p>
          <a:p>
            <a:pPr lvl="2">
              <a:buFont typeface="Courier New" panose="02070309020205020404" pitchFamily="49" charset="0"/>
              <a:buChar char="o"/>
            </a:pPr>
            <a:r>
              <a:rPr lang="en-US" sz="1800" dirty="0"/>
              <a:t>Discuss what we learned and the objective of the TWG</a:t>
            </a:r>
          </a:p>
          <a:p>
            <a:pPr lvl="1"/>
            <a:endParaRPr lang="en-US" sz="2000" dirty="0"/>
          </a:p>
          <a:p>
            <a:pPr lvl="1"/>
            <a:r>
              <a:rPr lang="en-US" sz="2000" dirty="0"/>
              <a:t>Introduced to Dr. </a:t>
            </a:r>
            <a:r>
              <a:rPr lang="en-US" sz="2000" dirty="0" err="1"/>
              <a:t>Mavadia</a:t>
            </a:r>
            <a:r>
              <a:rPr lang="en-US" sz="2000" dirty="0"/>
              <a:t>-Shukla (FDA) involved with the MDDT process</a:t>
            </a:r>
          </a:p>
          <a:p>
            <a:pPr lvl="2">
              <a:buFont typeface="Courier New" panose="02070309020205020404" pitchFamily="49" charset="0"/>
              <a:buChar char="o"/>
            </a:pPr>
            <a:r>
              <a:rPr lang="en-US" sz="1800" dirty="0"/>
              <a:t>She will participate in the TWG and help us with tools that can be included in the MDDT process</a:t>
            </a:r>
            <a:endParaRPr lang="en-US" sz="2000" dirty="0"/>
          </a:p>
          <a:p>
            <a:pPr lvl="1"/>
            <a:endParaRPr lang="en-US" sz="2000" dirty="0"/>
          </a:p>
          <a:p>
            <a:pPr lvl="1"/>
            <a:r>
              <a:rPr lang="en-US" sz="2000" dirty="0"/>
              <a:t>Discussed selection of our priority endpoints to focus on initially work</a:t>
            </a:r>
          </a:p>
          <a:p>
            <a:pPr lvl="1"/>
            <a:endParaRPr lang="en-US" sz="2000" dirty="0"/>
          </a:p>
          <a:p>
            <a:pPr lvl="1"/>
            <a:r>
              <a:rPr lang="en-US" sz="2000" dirty="0"/>
              <a:t>Discussed the tools identified to date </a:t>
            </a:r>
          </a:p>
          <a:p>
            <a:pPr lvl="2">
              <a:buFont typeface="Courier New" panose="02070309020205020404" pitchFamily="49" charset="0"/>
              <a:buChar char="o"/>
            </a:pPr>
            <a:r>
              <a:rPr lang="en-US" sz="1800" dirty="0"/>
              <a:t>Will update at next meeting in Jan.</a:t>
            </a:r>
          </a:p>
          <a:p>
            <a:pPr marL="457200" lvl="1" indent="0">
              <a:buNone/>
            </a:pPr>
            <a:endParaRPr lang="en-US" sz="1800" dirty="0"/>
          </a:p>
        </p:txBody>
      </p:sp>
      <p:sp>
        <p:nvSpPr>
          <p:cNvPr id="2" name="Title 1">
            <a:extLst>
              <a:ext uri="{FF2B5EF4-FFF2-40B4-BE49-F238E27FC236}">
                <a16:creationId xmlns:a16="http://schemas.microsoft.com/office/drawing/2014/main" id="{CA09BD02-4D87-8D49-BF7E-9A9938C77950}"/>
              </a:ext>
            </a:extLst>
          </p:cNvPr>
          <p:cNvSpPr>
            <a:spLocks noGrp="1"/>
          </p:cNvSpPr>
          <p:nvPr>
            <p:ph type="title"/>
          </p:nvPr>
        </p:nvSpPr>
        <p:spPr>
          <a:xfrm>
            <a:off x="1127185" y="365761"/>
            <a:ext cx="9937630" cy="556223"/>
          </a:xfrm>
        </p:spPr>
        <p:txBody>
          <a:bodyPr>
            <a:noAutofit/>
          </a:bodyPr>
          <a:lstStyle/>
          <a:p>
            <a:r>
              <a:rPr lang="en-US" sz="3600" dirty="0">
                <a:latin typeface="Avenir Next" panose="020B0503020202020204" pitchFamily="34" charset="0"/>
              </a:rPr>
              <a:t>TOOLS WORK GROUP UPDATE</a:t>
            </a:r>
          </a:p>
        </p:txBody>
      </p:sp>
    </p:spTree>
    <p:extLst>
      <p:ext uri="{BB962C8B-B14F-4D97-AF65-F5344CB8AC3E}">
        <p14:creationId xmlns:p14="http://schemas.microsoft.com/office/powerpoint/2010/main" val="459738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35723-12F8-F746-9B09-646932C14CF6}"/>
              </a:ext>
            </a:extLst>
          </p:cNvPr>
          <p:cNvSpPr>
            <a:spLocks noGrp="1"/>
          </p:cNvSpPr>
          <p:nvPr>
            <p:ph idx="1"/>
          </p:nvPr>
        </p:nvSpPr>
        <p:spPr>
          <a:xfrm>
            <a:off x="520861" y="1345722"/>
            <a:ext cx="11320040" cy="4927756"/>
          </a:xfrm>
        </p:spPr>
        <p:txBody>
          <a:bodyPr>
            <a:normAutofit lnSpcReduction="10000"/>
          </a:bodyPr>
          <a:lstStyle/>
          <a:p>
            <a:pPr>
              <a:buFont typeface="Wingdings" pitchFamily="2" charset="2"/>
              <a:buChar char="§"/>
            </a:pPr>
            <a:r>
              <a:rPr lang="en-US" sz="2200" b="1" dirty="0"/>
              <a:t>Background</a:t>
            </a:r>
          </a:p>
          <a:p>
            <a:pPr lvl="1"/>
            <a:r>
              <a:rPr lang="en-US" sz="1800" dirty="0"/>
              <a:t>In order to know what is holding us back, we must know the real challenges (GAPS)  in developing new advanced diagnostics and treatments for our patients.</a:t>
            </a:r>
          </a:p>
          <a:p>
            <a:pPr lvl="1"/>
            <a:r>
              <a:rPr lang="en-US" sz="1800" dirty="0"/>
              <a:t>Scope of GAPS : Broad based- i.e., specialty-specific gaps, gaps in preclinical and clinical research,  lack of guidance on utilizing additional </a:t>
            </a:r>
            <a:r>
              <a:rPr lang="en-US" sz="1800" dirty="0">
                <a:solidFill>
                  <a:srgbClr val="000000"/>
                </a:solidFill>
                <a:cs typeface="Times New Roman" panose="02020603050405020304" pitchFamily="18" charset="0"/>
              </a:rPr>
              <a:t>endpoints that are meaningful to patients and providers </a:t>
            </a:r>
            <a:r>
              <a:rPr lang="en-US" sz="1800" dirty="0"/>
              <a:t>that may lead to FDA approval, few number of effective treatments authorized by FDA, inability to achieve complete closure in clinical research trials</a:t>
            </a:r>
          </a:p>
          <a:p>
            <a:r>
              <a:rPr lang="en-US" sz="2200" b="1" dirty="0"/>
              <a:t>GWG</a:t>
            </a:r>
          </a:p>
          <a:p>
            <a:pPr lvl="1"/>
            <a:r>
              <a:rPr lang="en-US" sz="1800" dirty="0"/>
              <a:t>Developing a GAPS survey and distribute to a larger community. The survey will identify gaps in WC by category and most emergent needs. </a:t>
            </a:r>
          </a:p>
          <a:p>
            <a:pPr lvl="1"/>
            <a:r>
              <a:rPr lang="en-US" sz="1800" dirty="0"/>
              <a:t>Develop strategy, resources required and set strategy for course correction. WCCC aims to play a major role in adding structure to the process of taking a product from the benchtop  </a:t>
            </a:r>
          </a:p>
          <a:p>
            <a:pPr lvl="1"/>
            <a:r>
              <a:rPr lang="en-US" sz="1800" dirty="0"/>
              <a:t>Work together with both the FDA and CMS to bring about  transformative change</a:t>
            </a:r>
          </a:p>
          <a:p>
            <a:pPr lvl="1"/>
            <a:r>
              <a:rPr lang="en-US" sz="1800" dirty="0"/>
              <a:t>GAPS in tools and RWE already identified and has WG’s assigned</a:t>
            </a:r>
          </a:p>
          <a:p>
            <a:pPr lvl="1"/>
            <a:endParaRPr lang="en-US" sz="1800" dirty="0"/>
          </a:p>
        </p:txBody>
      </p:sp>
      <p:sp>
        <p:nvSpPr>
          <p:cNvPr id="2" name="Title 1">
            <a:extLst>
              <a:ext uri="{FF2B5EF4-FFF2-40B4-BE49-F238E27FC236}">
                <a16:creationId xmlns:a16="http://schemas.microsoft.com/office/drawing/2014/main" id="{CA09BD02-4D87-8D49-BF7E-9A9938C77950}"/>
              </a:ext>
            </a:extLst>
          </p:cNvPr>
          <p:cNvSpPr>
            <a:spLocks noGrp="1"/>
          </p:cNvSpPr>
          <p:nvPr>
            <p:ph type="title"/>
          </p:nvPr>
        </p:nvSpPr>
        <p:spPr>
          <a:xfrm>
            <a:off x="1127185" y="365761"/>
            <a:ext cx="9937630" cy="556223"/>
          </a:xfrm>
        </p:spPr>
        <p:txBody>
          <a:bodyPr>
            <a:noAutofit/>
          </a:bodyPr>
          <a:lstStyle/>
          <a:p>
            <a:r>
              <a:rPr lang="en-US" sz="3600" dirty="0">
                <a:latin typeface="Avenir Next" panose="020B0503020202020204" pitchFamily="34" charset="0"/>
              </a:rPr>
              <a:t>GAPS WORK GROUP</a:t>
            </a:r>
          </a:p>
        </p:txBody>
      </p:sp>
    </p:spTree>
    <p:extLst>
      <p:ext uri="{BB962C8B-B14F-4D97-AF65-F5344CB8AC3E}">
        <p14:creationId xmlns:p14="http://schemas.microsoft.com/office/powerpoint/2010/main" val="287088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1BEC-147C-D74B-8AF6-736A59E69B97}"/>
              </a:ext>
            </a:extLst>
          </p:cNvPr>
          <p:cNvSpPr>
            <a:spLocks noGrp="1"/>
          </p:cNvSpPr>
          <p:nvPr>
            <p:ph type="title"/>
          </p:nvPr>
        </p:nvSpPr>
        <p:spPr/>
        <p:txBody>
          <a:bodyPr>
            <a:normAutofit/>
          </a:bodyPr>
          <a:lstStyle/>
          <a:p>
            <a:pPr algn="ctr"/>
            <a:r>
              <a:rPr lang="en-US" dirty="0"/>
              <a:t>Collaborative Communities</a:t>
            </a:r>
            <a:br>
              <a:rPr lang="en-US" dirty="0">
                <a:solidFill>
                  <a:srgbClr val="00B050"/>
                </a:solidFill>
              </a:rPr>
            </a:br>
            <a:endParaRPr lang="en-US" sz="2000" dirty="0">
              <a:solidFill>
                <a:srgbClr val="0000FF"/>
              </a:solidFill>
            </a:endParaRPr>
          </a:p>
        </p:txBody>
      </p:sp>
      <p:pic>
        <p:nvPicPr>
          <p:cNvPr id="4" name="Picture 4" descr="CCOI">
            <a:extLst>
              <a:ext uri="{FF2B5EF4-FFF2-40B4-BE49-F238E27FC236}">
                <a16:creationId xmlns:a16="http://schemas.microsoft.com/office/drawing/2014/main" id="{14DEDBA2-DA72-7A49-BAB3-CA106130A27A}"/>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4692320" y="3817524"/>
            <a:ext cx="2603500" cy="6985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1" descr="MDIC">
            <a:extLst>
              <a:ext uri="{FF2B5EF4-FFF2-40B4-BE49-F238E27FC236}">
                <a16:creationId xmlns:a16="http://schemas.microsoft.com/office/drawing/2014/main" id="{6BCD55C9-ABAD-CD44-9737-25BDBC9D566C}"/>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01426" y="1671954"/>
            <a:ext cx="3237603" cy="107899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7" descr="Home">
            <a:extLst>
              <a:ext uri="{FF2B5EF4-FFF2-40B4-BE49-F238E27FC236}">
                <a16:creationId xmlns:a16="http://schemas.microsoft.com/office/drawing/2014/main" id="{3242F683-BB0D-E547-BBB7-255AAB0E1E14}"/>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8738259" y="1538624"/>
            <a:ext cx="2871075" cy="121232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A picture containing text, tool, scissors&#10;&#10;Description automatically generated">
            <a:extLst>
              <a:ext uri="{FF2B5EF4-FFF2-40B4-BE49-F238E27FC236}">
                <a16:creationId xmlns:a16="http://schemas.microsoft.com/office/drawing/2014/main" id="{D085BE1A-4E0F-4D42-BF9C-846F29F33523}"/>
              </a:ext>
            </a:extLst>
          </p:cNvPr>
          <p:cNvPicPr/>
          <p:nvPr/>
        </p:nvPicPr>
        <p:blipFill rotWithShape="1">
          <a:blip r:embed="rId9">
            <a:extLst>
              <a:ext uri="{28A0092B-C50C-407E-A947-70E740481C1C}">
                <a14:useLocalDpi xmlns:a14="http://schemas.microsoft.com/office/drawing/2010/main" val="0"/>
              </a:ext>
            </a:extLst>
          </a:blip>
          <a:srcRect r="12711"/>
          <a:stretch/>
        </p:blipFill>
        <p:spPr>
          <a:xfrm>
            <a:off x="8815036" y="3479113"/>
            <a:ext cx="3109182" cy="1469708"/>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4E8F1953-9E9B-8645-B1FA-5AAD02AD9DE2}"/>
              </a:ext>
            </a:extLst>
          </p:cNvPr>
          <p:cNvPicPr/>
          <p:nvPr/>
        </p:nvPicPr>
        <p:blipFill rotWithShape="1">
          <a:blip r:embed="rId10"/>
          <a:srcRect l="9260" t="11529" b="12175"/>
          <a:stretch/>
        </p:blipFill>
        <p:spPr>
          <a:xfrm>
            <a:off x="4855225" y="5029519"/>
            <a:ext cx="2440595" cy="1066634"/>
          </a:xfrm>
          <a:prstGeom prst="rect">
            <a:avLst/>
          </a:prstGeom>
        </p:spPr>
      </p:pic>
      <p:pic>
        <p:nvPicPr>
          <p:cNvPr id="9" name="Picture 5" descr="NESTcc">
            <a:extLst>
              <a:ext uri="{FF2B5EF4-FFF2-40B4-BE49-F238E27FC236}">
                <a16:creationId xmlns:a16="http://schemas.microsoft.com/office/drawing/2014/main" id="{D8ABCA8E-CFE8-8C44-8C35-7D473A5608F0}"/>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466272" y="3186379"/>
            <a:ext cx="2603500" cy="98039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A picture containing chart&#10;&#10;Description automatically generated">
            <a:extLst>
              <a:ext uri="{FF2B5EF4-FFF2-40B4-BE49-F238E27FC236}">
                <a16:creationId xmlns:a16="http://schemas.microsoft.com/office/drawing/2014/main" id="{1E982F6F-17D0-1946-BCBE-5531F9FB77DD}"/>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621539" y="4602207"/>
            <a:ext cx="2448233" cy="1396707"/>
          </a:xfrm>
          <a:prstGeom prst="rect">
            <a:avLst/>
          </a:prstGeom>
        </p:spPr>
      </p:pic>
      <p:sp>
        <p:nvSpPr>
          <p:cNvPr id="3" name="TextBox 2"/>
          <p:cNvSpPr txBox="1"/>
          <p:nvPr/>
        </p:nvSpPr>
        <p:spPr>
          <a:xfrm>
            <a:off x="4183325" y="4469693"/>
            <a:ext cx="3528956" cy="276999"/>
          </a:xfrm>
          <a:prstGeom prst="rect">
            <a:avLst/>
          </a:prstGeom>
          <a:noFill/>
        </p:spPr>
        <p:txBody>
          <a:bodyPr wrap="none" rtlCol="0">
            <a:spAutoFit/>
          </a:bodyPr>
          <a:lstStyle/>
          <a:p>
            <a:r>
              <a:rPr lang="en-US" sz="1200" dirty="0"/>
              <a:t>Collaborative Community on Ophthalmic Imaging  </a:t>
            </a:r>
          </a:p>
        </p:txBody>
      </p:sp>
      <p:sp>
        <p:nvSpPr>
          <p:cNvPr id="11" name="Rectangle 10"/>
          <p:cNvSpPr/>
          <p:nvPr/>
        </p:nvSpPr>
        <p:spPr>
          <a:xfrm>
            <a:off x="8846243" y="5772198"/>
            <a:ext cx="2794267" cy="646331"/>
          </a:xfrm>
          <a:prstGeom prst="rect">
            <a:avLst/>
          </a:prstGeom>
        </p:spPr>
        <p:txBody>
          <a:bodyPr wrap="none">
            <a:spAutoFit/>
          </a:bodyPr>
          <a:lstStyle/>
          <a:p>
            <a:r>
              <a:rPr lang="en-US" dirty="0">
                <a:solidFill>
                  <a:schemeClr val="bg2">
                    <a:lumMod val="50000"/>
                  </a:schemeClr>
                </a:solidFill>
                <a:latin typeface="Arial Narrow"/>
                <a:cs typeface="Arial Narrow"/>
              </a:rPr>
              <a:t>International Liquid Biopsy </a:t>
            </a:r>
          </a:p>
          <a:p>
            <a:r>
              <a:rPr lang="en-US" dirty="0">
                <a:solidFill>
                  <a:schemeClr val="bg2">
                    <a:lumMod val="50000"/>
                  </a:schemeClr>
                </a:solidFill>
                <a:latin typeface="Arial Narrow"/>
                <a:cs typeface="Arial Narrow"/>
              </a:rPr>
              <a:t>Standardization Alliance (ILSA)</a:t>
            </a:r>
          </a:p>
        </p:txBody>
      </p:sp>
      <p:sp>
        <p:nvSpPr>
          <p:cNvPr id="12" name="Rectangle 11"/>
          <p:cNvSpPr/>
          <p:nvPr/>
        </p:nvSpPr>
        <p:spPr>
          <a:xfrm>
            <a:off x="8823910" y="4948821"/>
            <a:ext cx="3368090" cy="923330"/>
          </a:xfrm>
          <a:prstGeom prst="rect">
            <a:avLst/>
          </a:prstGeom>
        </p:spPr>
        <p:txBody>
          <a:bodyPr wrap="square">
            <a:spAutoFit/>
          </a:bodyPr>
          <a:lstStyle/>
          <a:p>
            <a:r>
              <a:rPr lang="en-US" dirty="0">
                <a:solidFill>
                  <a:schemeClr val="accent3"/>
                </a:solidFill>
              </a:rPr>
              <a:t>Xavier Artificial Intelligence (AI) World Consortium</a:t>
            </a:r>
          </a:p>
          <a:p>
            <a:endParaRPr lang="en-US" dirty="0"/>
          </a:p>
        </p:txBody>
      </p:sp>
      <p:sp>
        <p:nvSpPr>
          <p:cNvPr id="14" name="Slide Number Placeholder 13">
            <a:extLst>
              <a:ext uri="{FF2B5EF4-FFF2-40B4-BE49-F238E27FC236}">
                <a16:creationId xmlns:a16="http://schemas.microsoft.com/office/drawing/2014/main" id="{8883CDAF-9C50-064D-8A11-542EB89D1A17}"/>
              </a:ext>
            </a:extLst>
          </p:cNvPr>
          <p:cNvSpPr>
            <a:spLocks noGrp="1"/>
          </p:cNvSpPr>
          <p:nvPr>
            <p:ph type="sldNum" sz="quarter" idx="12"/>
          </p:nvPr>
        </p:nvSpPr>
        <p:spPr/>
        <p:txBody>
          <a:bodyPr/>
          <a:lstStyle/>
          <a:p>
            <a:fld id="{B2DC25EE-239B-4C5F-AAD1-255A7D5F1EE2}" type="slidenum">
              <a:rPr lang="en-US" smtClean="0"/>
              <a:t>17</a:t>
            </a:fld>
            <a:endParaRPr lang="en-US"/>
          </a:p>
        </p:txBody>
      </p:sp>
      <p:pic>
        <p:nvPicPr>
          <p:cNvPr id="16" name="Picture 15" descr="Logo, company name&#10;&#10;Description automatically generated">
            <a:extLst>
              <a:ext uri="{FF2B5EF4-FFF2-40B4-BE49-F238E27FC236}">
                <a16:creationId xmlns:a16="http://schemas.microsoft.com/office/drawing/2014/main" id="{3047ECCE-C7C0-7D48-AC83-2DBBC551C69F}"/>
              </a:ext>
            </a:extLst>
          </p:cNvPr>
          <p:cNvPicPr>
            <a:picLocks noChangeAspect="1"/>
          </p:cNvPicPr>
          <p:nvPr/>
        </p:nvPicPr>
        <p:blipFill>
          <a:blip r:embed="rId14"/>
          <a:stretch>
            <a:fillRect/>
          </a:stretch>
        </p:blipFill>
        <p:spPr>
          <a:xfrm>
            <a:off x="4692320" y="1666186"/>
            <a:ext cx="2640295" cy="1708895"/>
          </a:xfrm>
          <a:prstGeom prst="rect">
            <a:avLst/>
          </a:prstGeom>
        </p:spPr>
      </p:pic>
    </p:spTree>
    <p:extLst>
      <p:ext uri="{BB962C8B-B14F-4D97-AF65-F5344CB8AC3E}">
        <p14:creationId xmlns:p14="http://schemas.microsoft.com/office/powerpoint/2010/main" val="233425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681E-25C5-447B-BDFA-521EA4FEE54F}"/>
              </a:ext>
            </a:extLst>
          </p:cNvPr>
          <p:cNvSpPr>
            <a:spLocks noGrp="1"/>
          </p:cNvSpPr>
          <p:nvPr>
            <p:ph type="title"/>
          </p:nvPr>
        </p:nvSpPr>
        <p:spPr>
          <a:xfrm>
            <a:off x="1698172" y="520853"/>
            <a:ext cx="10259366" cy="926020"/>
          </a:xfrm>
        </p:spPr>
        <p:txBody>
          <a:bodyPr>
            <a:noAutofit/>
          </a:bodyPr>
          <a:lstStyle/>
          <a:p>
            <a:r>
              <a:rPr lang="en-US" sz="3200" dirty="0"/>
              <a:t>Role of the Wound Care Collaborative Community</a:t>
            </a:r>
          </a:p>
        </p:txBody>
      </p:sp>
      <p:sp>
        <p:nvSpPr>
          <p:cNvPr id="3" name="Content Placeholder 2">
            <a:extLst>
              <a:ext uri="{FF2B5EF4-FFF2-40B4-BE49-F238E27FC236}">
                <a16:creationId xmlns:a16="http://schemas.microsoft.com/office/drawing/2014/main" id="{925703F0-0B66-4297-8B74-8F3137107DC5}"/>
              </a:ext>
            </a:extLst>
          </p:cNvPr>
          <p:cNvSpPr>
            <a:spLocks noGrp="1"/>
          </p:cNvSpPr>
          <p:nvPr>
            <p:ph idx="1"/>
          </p:nvPr>
        </p:nvSpPr>
        <p:spPr>
          <a:xfrm>
            <a:off x="1669145" y="1871336"/>
            <a:ext cx="4983791" cy="4746793"/>
          </a:xfrm>
        </p:spPr>
        <p:txBody>
          <a:bodyPr>
            <a:normAutofit fontScale="92500"/>
          </a:bodyPr>
          <a:lstStyle/>
          <a:p>
            <a:r>
              <a:rPr lang="en-US" sz="2400" dirty="0">
                <a:solidFill>
                  <a:srgbClr val="000000"/>
                </a:solidFill>
                <a:ea typeface="Calibri" panose="020F0502020204030204" pitchFamily="34" charset="0"/>
                <a:cs typeface="Times New Roman" panose="02020603050405020304" pitchFamily="18" charset="0"/>
              </a:rPr>
              <a:t>Many objectives of clinical studies go beyond demonstrating safety and effectiveness for regulatory submissions</a:t>
            </a:r>
          </a:p>
          <a:p>
            <a:r>
              <a:rPr lang="en-US" sz="2400" dirty="0">
                <a:solidFill>
                  <a:srgbClr val="000000"/>
                </a:solidFill>
                <a:ea typeface="Calibri" panose="020F0502020204030204" pitchFamily="34" charset="0"/>
                <a:cs typeface="Times New Roman" panose="02020603050405020304" pitchFamily="18" charset="0"/>
              </a:rPr>
              <a:t>Convenes the broader stakeholder community to address multi-faceted challenges</a:t>
            </a:r>
          </a:p>
          <a:p>
            <a:r>
              <a:rPr lang="en-US" sz="2400" dirty="0">
                <a:solidFill>
                  <a:srgbClr val="000000"/>
                </a:solidFill>
                <a:cs typeface="Times New Roman" panose="02020603050405020304" pitchFamily="18" charset="0"/>
              </a:rPr>
              <a:t>Some challenges go beyond FDA’s regulatory purview</a:t>
            </a:r>
          </a:p>
          <a:p>
            <a:r>
              <a:rPr lang="en-US" sz="2400" dirty="0">
                <a:solidFill>
                  <a:srgbClr val="000000"/>
                </a:solidFill>
                <a:cs typeface="Times New Roman" panose="02020603050405020304" pitchFamily="18" charset="0"/>
              </a:rPr>
              <a:t>FDA participates in the community but does not convene or lead it</a:t>
            </a:r>
          </a:p>
        </p:txBody>
      </p:sp>
      <p:pic>
        <p:nvPicPr>
          <p:cNvPr id="5" name="Picture 4">
            <a:extLst>
              <a:ext uri="{FF2B5EF4-FFF2-40B4-BE49-F238E27FC236}">
                <a16:creationId xmlns:a16="http://schemas.microsoft.com/office/drawing/2014/main" id="{D92DCBAC-EDCB-49A4-A829-389A79A2A3B0}"/>
              </a:ext>
            </a:extLst>
          </p:cNvPr>
          <p:cNvPicPr>
            <a:picLocks noChangeAspect="1"/>
          </p:cNvPicPr>
          <p:nvPr/>
        </p:nvPicPr>
        <p:blipFill>
          <a:blip r:embed="rId3"/>
          <a:stretch>
            <a:fillRect/>
          </a:stretch>
        </p:blipFill>
        <p:spPr>
          <a:xfrm>
            <a:off x="6652936" y="1699004"/>
            <a:ext cx="4015065" cy="4631238"/>
          </a:xfrm>
          <a:prstGeom prst="rect">
            <a:avLst/>
          </a:prstGeom>
        </p:spPr>
      </p:pic>
      <p:sp>
        <p:nvSpPr>
          <p:cNvPr id="9" name="TextBox 8">
            <a:extLst>
              <a:ext uri="{FF2B5EF4-FFF2-40B4-BE49-F238E27FC236}">
                <a16:creationId xmlns:a16="http://schemas.microsoft.com/office/drawing/2014/main" id="{903F5A05-1151-4FA9-BE2B-EA88033F64D0}"/>
              </a:ext>
            </a:extLst>
          </p:cNvPr>
          <p:cNvSpPr txBox="1"/>
          <p:nvPr/>
        </p:nvSpPr>
        <p:spPr>
          <a:xfrm>
            <a:off x="8349344" y="6248797"/>
            <a:ext cx="2541394" cy="369332"/>
          </a:xfrm>
          <a:prstGeom prst="rect">
            <a:avLst/>
          </a:prstGeom>
          <a:noFill/>
        </p:spPr>
        <p:txBody>
          <a:bodyPr wrap="square">
            <a:spAutoFit/>
          </a:bodyPr>
          <a:lstStyle/>
          <a:p>
            <a:r>
              <a:rPr lang="en-US" dirty="0"/>
              <a:t>woundcarecc.org</a:t>
            </a:r>
          </a:p>
        </p:txBody>
      </p:sp>
      <p:sp>
        <p:nvSpPr>
          <p:cNvPr id="4" name="Rectangle 3">
            <a:extLst>
              <a:ext uri="{FF2B5EF4-FFF2-40B4-BE49-F238E27FC236}">
                <a16:creationId xmlns:a16="http://schemas.microsoft.com/office/drawing/2014/main" id="{D34AFAA7-397C-C843-8885-A2E67731811D}"/>
              </a:ext>
            </a:extLst>
          </p:cNvPr>
          <p:cNvSpPr/>
          <p:nvPr/>
        </p:nvSpPr>
        <p:spPr>
          <a:xfrm>
            <a:off x="176847" y="6488668"/>
            <a:ext cx="3407087" cy="338554"/>
          </a:xfrm>
          <a:prstGeom prst="rect">
            <a:avLst/>
          </a:prstGeom>
        </p:spPr>
        <p:txBody>
          <a:bodyPr wrap="none">
            <a:spAutoFit/>
          </a:bodyPr>
          <a:lstStyle/>
          <a:p>
            <a:r>
              <a:rPr lang="en-US" sz="1600" dirty="0"/>
              <a:t>Courtesy of Dr’s Chang and Verma</a:t>
            </a:r>
          </a:p>
        </p:txBody>
      </p:sp>
      <p:sp>
        <p:nvSpPr>
          <p:cNvPr id="6" name="Rectangle 5">
            <a:extLst>
              <a:ext uri="{FF2B5EF4-FFF2-40B4-BE49-F238E27FC236}">
                <a16:creationId xmlns:a16="http://schemas.microsoft.com/office/drawing/2014/main" id="{0F0A371A-AD67-204C-BB27-A51E2F15E910}"/>
              </a:ext>
            </a:extLst>
          </p:cNvPr>
          <p:cNvSpPr/>
          <p:nvPr/>
        </p:nvSpPr>
        <p:spPr>
          <a:xfrm>
            <a:off x="3534065" y="6473279"/>
            <a:ext cx="3417602" cy="369332"/>
          </a:xfrm>
          <a:prstGeom prst="rect">
            <a:avLst/>
          </a:prstGeom>
        </p:spPr>
        <p:txBody>
          <a:bodyPr wrap="none">
            <a:spAutoFit/>
          </a:bodyPr>
          <a:lstStyle/>
          <a:p>
            <a:r>
              <a:rPr lang="en-US" dirty="0"/>
              <a:t>Innovations in Wound Healing:</a:t>
            </a:r>
          </a:p>
        </p:txBody>
      </p:sp>
    </p:spTree>
    <p:extLst>
      <p:ext uri="{BB962C8B-B14F-4D97-AF65-F5344CB8AC3E}">
        <p14:creationId xmlns:p14="http://schemas.microsoft.com/office/powerpoint/2010/main" val="296840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White puzzle with one red piece">
            <a:extLst>
              <a:ext uri="{FF2B5EF4-FFF2-40B4-BE49-F238E27FC236}">
                <a16:creationId xmlns:a16="http://schemas.microsoft.com/office/drawing/2014/main" id="{34AC9535-C07A-478D-AD85-EFD36C21C776}"/>
              </a:ext>
            </a:extLst>
          </p:cNvPr>
          <p:cNvPicPr>
            <a:picLocks noChangeAspect="1"/>
          </p:cNvPicPr>
          <p:nvPr/>
        </p:nvPicPr>
        <p:blipFill rotWithShape="1">
          <a:blip r:embed="rId3"/>
          <a:srcRect l="15252" r="13648"/>
          <a:stretch/>
        </p:blipFill>
        <p:spPr>
          <a:xfrm>
            <a:off x="20" y="10"/>
            <a:ext cx="8668492" cy="6857990"/>
          </a:xfrm>
          <a:prstGeom prst="rect">
            <a:avLst/>
          </a:prstGeom>
        </p:spPr>
      </p:pic>
      <p:sp>
        <p:nvSpPr>
          <p:cNvPr id="18" name="Rectangle 10">
            <a:extLst>
              <a:ext uri="{FF2B5EF4-FFF2-40B4-BE49-F238E27FC236}">
                <a16:creationId xmlns:a16="http://schemas.microsoft.com/office/drawing/2014/main" id="{EFAEC92A-2230-45B0-A12F-07F9F9EA4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201F46-3BBE-3941-8432-118F8ACC110B}"/>
              </a:ext>
            </a:extLst>
          </p:cNvPr>
          <p:cNvSpPr>
            <a:spLocks noGrp="1"/>
          </p:cNvSpPr>
          <p:nvPr>
            <p:ph type="title"/>
          </p:nvPr>
        </p:nvSpPr>
        <p:spPr>
          <a:xfrm>
            <a:off x="8395868" y="1161288"/>
            <a:ext cx="3438144" cy="1124712"/>
          </a:xfrm>
        </p:spPr>
        <p:txBody>
          <a:bodyPr anchor="b">
            <a:normAutofit/>
          </a:bodyPr>
          <a:lstStyle/>
          <a:p>
            <a:r>
              <a:rPr lang="en-US" sz="2800" dirty="0"/>
              <a:t>Agenda-  </a:t>
            </a:r>
          </a:p>
        </p:txBody>
      </p:sp>
      <p:sp>
        <p:nvSpPr>
          <p:cNvPr id="19"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ontent Placeholder 2">
            <a:extLst>
              <a:ext uri="{FF2B5EF4-FFF2-40B4-BE49-F238E27FC236}">
                <a16:creationId xmlns:a16="http://schemas.microsoft.com/office/drawing/2014/main" id="{7B3E3652-035F-7944-8E3E-A7947C847D5D}"/>
              </a:ext>
            </a:extLst>
          </p:cNvPr>
          <p:cNvSpPr>
            <a:spLocks noGrp="1"/>
          </p:cNvSpPr>
          <p:nvPr>
            <p:ph idx="1"/>
          </p:nvPr>
        </p:nvSpPr>
        <p:spPr>
          <a:xfrm>
            <a:off x="8219440" y="2718053"/>
            <a:ext cx="3615334" cy="4003421"/>
          </a:xfrm>
        </p:spPr>
        <p:txBody>
          <a:bodyPr anchor="t">
            <a:normAutofit/>
          </a:bodyPr>
          <a:lstStyle/>
          <a:p>
            <a:r>
              <a:rPr lang="en-US" sz="1800" dirty="0"/>
              <a:t>Welcome</a:t>
            </a:r>
          </a:p>
          <a:p>
            <a:r>
              <a:rPr lang="en-US" sz="1800" dirty="0"/>
              <a:t>Organizational Update</a:t>
            </a:r>
          </a:p>
          <a:p>
            <a:r>
              <a:rPr lang="en-US" sz="1800" dirty="0"/>
              <a:t>Work Group Updates</a:t>
            </a:r>
          </a:p>
          <a:p>
            <a:r>
              <a:rPr lang="en-US" sz="1800" dirty="0"/>
              <a:t>FDA Collaborative Community Workshop Update</a:t>
            </a:r>
          </a:p>
          <a:p>
            <a:r>
              <a:rPr lang="en-US" sz="1800" dirty="0"/>
              <a:t>Innovations in Wound Care Meeting Update</a:t>
            </a:r>
          </a:p>
          <a:p>
            <a:r>
              <a:rPr lang="en-US" sz="1800" dirty="0"/>
              <a:t>Upcoming Events</a:t>
            </a:r>
          </a:p>
          <a:p>
            <a:r>
              <a:rPr lang="en-US" sz="1800" dirty="0"/>
              <a:t>2022 Calendar Review</a:t>
            </a:r>
          </a:p>
          <a:p>
            <a:r>
              <a:rPr lang="en-US" sz="1800" dirty="0"/>
              <a:t>Q&amp;A/Discussion</a:t>
            </a:r>
          </a:p>
          <a:p>
            <a:pPr marL="0" indent="0">
              <a:buNone/>
            </a:pPr>
            <a:endParaRPr lang="en-US" sz="1700" dirty="0"/>
          </a:p>
        </p:txBody>
      </p:sp>
      <p:sp>
        <p:nvSpPr>
          <p:cNvPr id="4" name="Slide Number Placeholder 3">
            <a:extLst>
              <a:ext uri="{FF2B5EF4-FFF2-40B4-BE49-F238E27FC236}">
                <a16:creationId xmlns:a16="http://schemas.microsoft.com/office/drawing/2014/main" id="{8F5D09B0-7499-334C-ACF3-586E26736A9E}"/>
              </a:ext>
            </a:extLst>
          </p:cNvPr>
          <p:cNvSpPr>
            <a:spLocks noGrp="1"/>
          </p:cNvSpPr>
          <p:nvPr>
            <p:ph type="sldNum" sz="quarter" idx="12"/>
          </p:nvPr>
        </p:nvSpPr>
        <p:spPr/>
        <p:txBody>
          <a:bodyPr/>
          <a:lstStyle/>
          <a:p>
            <a:fld id="{B2DC25EE-239B-4C5F-AAD1-255A7D5F1EE2}" type="slidenum">
              <a:rPr lang="en-US" smtClean="0"/>
              <a:t>1</a:t>
            </a:fld>
            <a:endParaRPr lang="en-US"/>
          </a:p>
        </p:txBody>
      </p:sp>
    </p:spTree>
    <p:extLst>
      <p:ext uri="{BB962C8B-B14F-4D97-AF65-F5344CB8AC3E}">
        <p14:creationId xmlns:p14="http://schemas.microsoft.com/office/powerpoint/2010/main" val="5788106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681E-25C5-447B-BDFA-521EA4FEE54F}"/>
              </a:ext>
            </a:extLst>
          </p:cNvPr>
          <p:cNvSpPr>
            <a:spLocks noGrp="1"/>
          </p:cNvSpPr>
          <p:nvPr>
            <p:ph type="title"/>
          </p:nvPr>
        </p:nvSpPr>
        <p:spPr>
          <a:xfrm>
            <a:off x="1524001" y="357355"/>
            <a:ext cx="9143999" cy="926020"/>
          </a:xfrm>
        </p:spPr>
        <p:txBody>
          <a:bodyPr>
            <a:normAutofit fontScale="90000"/>
          </a:bodyPr>
          <a:lstStyle/>
          <a:p>
            <a:br>
              <a:rPr lang="en-US" dirty="0"/>
            </a:br>
            <a:r>
              <a:rPr lang="en-US" dirty="0"/>
              <a:t>Collaborative Community: </a:t>
            </a:r>
            <a:br>
              <a:rPr lang="en-US" dirty="0"/>
            </a:br>
            <a:r>
              <a:rPr lang="en-US" dirty="0"/>
              <a:t>Opportunities to Develop </a:t>
            </a:r>
            <a:br>
              <a:rPr lang="en-US" dirty="0"/>
            </a:br>
            <a:r>
              <a:rPr lang="en-US" dirty="0"/>
              <a:t>Endpoints and Tools</a:t>
            </a:r>
          </a:p>
        </p:txBody>
      </p:sp>
      <p:sp>
        <p:nvSpPr>
          <p:cNvPr id="3" name="Content Placeholder 2">
            <a:extLst>
              <a:ext uri="{FF2B5EF4-FFF2-40B4-BE49-F238E27FC236}">
                <a16:creationId xmlns:a16="http://schemas.microsoft.com/office/drawing/2014/main" id="{925703F0-0B66-4297-8B74-8F3137107DC5}"/>
              </a:ext>
            </a:extLst>
          </p:cNvPr>
          <p:cNvSpPr>
            <a:spLocks noGrp="1"/>
          </p:cNvSpPr>
          <p:nvPr>
            <p:ph idx="1"/>
          </p:nvPr>
        </p:nvSpPr>
        <p:spPr>
          <a:xfrm>
            <a:off x="1841448" y="2358738"/>
            <a:ext cx="8509103" cy="4286043"/>
          </a:xfrm>
        </p:spPr>
        <p:txBody>
          <a:bodyPr>
            <a:normAutofit fontScale="85000" lnSpcReduction="10000"/>
          </a:bodyPr>
          <a:lstStyle/>
          <a:p>
            <a:r>
              <a:rPr lang="en-US" dirty="0">
                <a:solidFill>
                  <a:srgbClr val="000000"/>
                </a:solidFill>
                <a:cs typeface="Times New Roman" panose="02020603050405020304" pitchFamily="18" charset="0"/>
              </a:rPr>
              <a:t>Endpoints that are meaningful to patients and  providers</a:t>
            </a:r>
          </a:p>
          <a:p>
            <a:r>
              <a:rPr lang="en-US" dirty="0">
                <a:solidFill>
                  <a:srgbClr val="000000"/>
                </a:solidFill>
                <a:cs typeface="Times New Roman" panose="02020603050405020304" pitchFamily="18" charset="0"/>
              </a:rPr>
              <a:t>Clinical outcome measure development and validation</a:t>
            </a:r>
          </a:p>
          <a:p>
            <a:pPr lvl="1"/>
            <a:r>
              <a:rPr lang="en-US" sz="3200" dirty="0">
                <a:solidFill>
                  <a:srgbClr val="000000"/>
                </a:solidFill>
                <a:cs typeface="Times New Roman" panose="02020603050405020304" pitchFamily="18" charset="0"/>
              </a:rPr>
              <a:t>Develop appropriate tools </a:t>
            </a:r>
          </a:p>
          <a:p>
            <a:pPr lvl="1"/>
            <a:r>
              <a:rPr lang="en-US" sz="3200" dirty="0">
                <a:solidFill>
                  <a:srgbClr val="000000"/>
                </a:solidFill>
                <a:cs typeface="Times New Roman" panose="02020603050405020304" pitchFamily="18" charset="0"/>
              </a:rPr>
              <a:t>Determine the context of use</a:t>
            </a:r>
          </a:p>
          <a:p>
            <a:r>
              <a:rPr lang="en-US" dirty="0">
                <a:solidFill>
                  <a:srgbClr val="000000"/>
                </a:solidFill>
                <a:cs typeface="Times New Roman" panose="02020603050405020304" pitchFamily="18" charset="0"/>
              </a:rPr>
              <a:t>Deliverables may include </a:t>
            </a:r>
          </a:p>
          <a:p>
            <a:pPr lvl="1"/>
            <a:r>
              <a:rPr lang="en-US" sz="3200" dirty="0">
                <a:solidFill>
                  <a:srgbClr val="000000"/>
                </a:solidFill>
                <a:cs typeface="Times New Roman" panose="02020603050405020304" pitchFamily="18" charset="0"/>
              </a:rPr>
              <a:t>Publications </a:t>
            </a:r>
          </a:p>
          <a:p>
            <a:pPr lvl="1"/>
            <a:r>
              <a:rPr lang="en-US" sz="3200" dirty="0">
                <a:solidFill>
                  <a:srgbClr val="000000"/>
                </a:solidFill>
                <a:cs typeface="Times New Roman" panose="02020603050405020304" pitchFamily="18" charset="0"/>
              </a:rPr>
              <a:t>Submissions to the FDA MDDT/DDT programs</a:t>
            </a:r>
          </a:p>
          <a:p>
            <a:endParaRPr lang="en-US" dirty="0"/>
          </a:p>
        </p:txBody>
      </p:sp>
      <p:sp>
        <p:nvSpPr>
          <p:cNvPr id="4" name="Rectangle 3">
            <a:extLst>
              <a:ext uri="{FF2B5EF4-FFF2-40B4-BE49-F238E27FC236}">
                <a16:creationId xmlns:a16="http://schemas.microsoft.com/office/drawing/2014/main" id="{BAF7C122-EE2E-1243-B603-06A20A83E5FD}"/>
              </a:ext>
            </a:extLst>
          </p:cNvPr>
          <p:cNvSpPr/>
          <p:nvPr/>
        </p:nvSpPr>
        <p:spPr>
          <a:xfrm>
            <a:off x="0" y="6500645"/>
            <a:ext cx="3816814" cy="369332"/>
          </a:xfrm>
          <a:prstGeom prst="rect">
            <a:avLst/>
          </a:prstGeom>
        </p:spPr>
        <p:txBody>
          <a:bodyPr wrap="none">
            <a:spAutoFit/>
          </a:bodyPr>
          <a:lstStyle/>
          <a:p>
            <a:r>
              <a:rPr lang="en-US" dirty="0"/>
              <a:t>Courtesy of Dr’s Chang and Verma</a:t>
            </a:r>
          </a:p>
        </p:txBody>
      </p:sp>
      <p:sp>
        <p:nvSpPr>
          <p:cNvPr id="5" name="Rectangle 4">
            <a:extLst>
              <a:ext uri="{FF2B5EF4-FFF2-40B4-BE49-F238E27FC236}">
                <a16:creationId xmlns:a16="http://schemas.microsoft.com/office/drawing/2014/main" id="{35CA8C35-8418-104D-A560-940472BE4F32}"/>
              </a:ext>
            </a:extLst>
          </p:cNvPr>
          <p:cNvSpPr/>
          <p:nvPr/>
        </p:nvSpPr>
        <p:spPr>
          <a:xfrm>
            <a:off x="3816814" y="6488668"/>
            <a:ext cx="3417602" cy="369332"/>
          </a:xfrm>
          <a:prstGeom prst="rect">
            <a:avLst/>
          </a:prstGeom>
        </p:spPr>
        <p:txBody>
          <a:bodyPr wrap="none">
            <a:spAutoFit/>
          </a:bodyPr>
          <a:lstStyle/>
          <a:p>
            <a:r>
              <a:rPr lang="en-US" dirty="0"/>
              <a:t>Innovations in Wound Healing:</a:t>
            </a:r>
          </a:p>
        </p:txBody>
      </p:sp>
    </p:spTree>
    <p:extLst>
      <p:ext uri="{BB962C8B-B14F-4D97-AF65-F5344CB8AC3E}">
        <p14:creationId xmlns:p14="http://schemas.microsoft.com/office/powerpoint/2010/main" val="2255164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68A395-EACF-4C9B-89C2-F0B49296FC36}"/>
              </a:ext>
            </a:extLst>
          </p:cNvPr>
          <p:cNvSpPr txBox="1"/>
          <p:nvPr/>
        </p:nvSpPr>
        <p:spPr>
          <a:xfrm>
            <a:off x="1623683" y="5935746"/>
            <a:ext cx="9515272" cy="523220"/>
          </a:xfrm>
          <a:prstGeom prst="rect">
            <a:avLst/>
          </a:prstGeom>
          <a:noFill/>
        </p:spPr>
        <p:txBody>
          <a:bodyPr wrap="square">
            <a:spAutoFit/>
          </a:bodyPr>
          <a:lstStyle/>
          <a:p>
            <a:pPr algn="ctr"/>
            <a:r>
              <a:rPr lang="en-US" sz="2800" u="sng" dirty="0">
                <a:solidFill>
                  <a:srgbClr val="0000FF"/>
                </a:solidFill>
                <a:effectLst/>
                <a:latin typeface="+mn-lt"/>
                <a:ea typeface="Times New Roman" panose="02020603050405020304" pitchFamily="18" charset="0"/>
                <a:hlinkClick r:id="rId3"/>
              </a:rPr>
              <a:t>https://woundhealingfda2022.eventbrite.com/</a:t>
            </a:r>
            <a:endParaRPr lang="en-US" sz="2800" dirty="0">
              <a:latin typeface="+mn-lt"/>
            </a:endParaRPr>
          </a:p>
        </p:txBody>
      </p:sp>
      <p:sp>
        <p:nvSpPr>
          <p:cNvPr id="7" name="Rectangle 6">
            <a:extLst>
              <a:ext uri="{FF2B5EF4-FFF2-40B4-BE49-F238E27FC236}">
                <a16:creationId xmlns:a16="http://schemas.microsoft.com/office/drawing/2014/main" id="{8B885C02-D3C1-48C8-8BAF-7463A06DD277}"/>
              </a:ext>
            </a:extLst>
          </p:cNvPr>
          <p:cNvSpPr/>
          <p:nvPr/>
        </p:nvSpPr>
        <p:spPr>
          <a:xfrm>
            <a:off x="10720304" y="0"/>
            <a:ext cx="1186774" cy="13967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raphical user interface, website&#10;&#10;Description automatically generated">
            <a:extLst>
              <a:ext uri="{FF2B5EF4-FFF2-40B4-BE49-F238E27FC236}">
                <a16:creationId xmlns:a16="http://schemas.microsoft.com/office/drawing/2014/main" id="{50197E33-8AD4-4158-B868-099DF62D9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81" y="698378"/>
            <a:ext cx="10085910" cy="5042955"/>
          </a:xfrm>
          <a:prstGeom prst="rect">
            <a:avLst/>
          </a:prstGeom>
        </p:spPr>
      </p:pic>
      <p:sp>
        <p:nvSpPr>
          <p:cNvPr id="2" name="Rectangle 1">
            <a:extLst>
              <a:ext uri="{FF2B5EF4-FFF2-40B4-BE49-F238E27FC236}">
                <a16:creationId xmlns:a16="http://schemas.microsoft.com/office/drawing/2014/main" id="{AC39B9E6-3620-E048-B1A3-E1913FBF4208}"/>
              </a:ext>
            </a:extLst>
          </p:cNvPr>
          <p:cNvSpPr/>
          <p:nvPr/>
        </p:nvSpPr>
        <p:spPr>
          <a:xfrm>
            <a:off x="107962" y="6488668"/>
            <a:ext cx="3816814" cy="369332"/>
          </a:xfrm>
          <a:prstGeom prst="rect">
            <a:avLst/>
          </a:prstGeom>
        </p:spPr>
        <p:txBody>
          <a:bodyPr wrap="none">
            <a:spAutoFit/>
          </a:bodyPr>
          <a:lstStyle/>
          <a:p>
            <a:r>
              <a:rPr lang="en-US" dirty="0"/>
              <a:t>Courtesy of Dr’s Chang and Verma</a:t>
            </a:r>
          </a:p>
        </p:txBody>
      </p:sp>
      <p:sp>
        <p:nvSpPr>
          <p:cNvPr id="3" name="Rectangle 2">
            <a:extLst>
              <a:ext uri="{FF2B5EF4-FFF2-40B4-BE49-F238E27FC236}">
                <a16:creationId xmlns:a16="http://schemas.microsoft.com/office/drawing/2014/main" id="{E1A7BD50-FDE1-E149-831A-7A1CEB95F0EF}"/>
              </a:ext>
            </a:extLst>
          </p:cNvPr>
          <p:cNvSpPr/>
          <p:nvPr/>
        </p:nvSpPr>
        <p:spPr>
          <a:xfrm>
            <a:off x="3824491" y="6488668"/>
            <a:ext cx="3417602" cy="369332"/>
          </a:xfrm>
          <a:prstGeom prst="rect">
            <a:avLst/>
          </a:prstGeom>
        </p:spPr>
        <p:txBody>
          <a:bodyPr wrap="none">
            <a:spAutoFit/>
          </a:bodyPr>
          <a:lstStyle/>
          <a:p>
            <a:r>
              <a:rPr lang="en-US" dirty="0"/>
              <a:t>Innovations in Wound Healing:</a:t>
            </a:r>
          </a:p>
        </p:txBody>
      </p:sp>
    </p:spTree>
    <p:extLst>
      <p:ext uri="{BB962C8B-B14F-4D97-AF65-F5344CB8AC3E}">
        <p14:creationId xmlns:p14="http://schemas.microsoft.com/office/powerpoint/2010/main" val="4122105246"/>
      </p:ext>
    </p:extLst>
  </p:cSld>
  <p:clrMapOvr>
    <a:masterClrMapping/>
  </p:clrMapOvr>
  <mc:AlternateContent xmlns:mc="http://schemas.openxmlformats.org/markup-compatibility/2006" xmlns:p14="http://schemas.microsoft.com/office/powerpoint/2010/main">
    <mc:Choice Requires="p14">
      <p:transition spd="slow" p14:dur="2000" advTm="51034"/>
    </mc:Choice>
    <mc:Fallback xmlns="">
      <p:transition spd="slow" advTm="5103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899CA-C12E-CD40-A607-DDE279890C1A}"/>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defTabSz="914400"/>
            <a:r>
              <a:rPr lang="en-US" sz="5400" b="1">
                <a:latin typeface="+mj-lt"/>
                <a:ea typeface="+mj-ea"/>
              </a:rPr>
              <a:t>WCCC MEETING SCHEDULE</a:t>
            </a:r>
          </a:p>
        </p:txBody>
      </p:sp>
      <p:pic>
        <p:nvPicPr>
          <p:cNvPr id="5" name="Picture 4" descr="Conference room table">
            <a:extLst>
              <a:ext uri="{FF2B5EF4-FFF2-40B4-BE49-F238E27FC236}">
                <a16:creationId xmlns:a16="http://schemas.microsoft.com/office/drawing/2014/main" id="{6F67D717-C2B4-4D89-8AC7-825DDD29B58C}"/>
              </a:ext>
            </a:extLst>
          </p:cNvPr>
          <p:cNvPicPr>
            <a:picLocks noChangeAspect="1"/>
          </p:cNvPicPr>
          <p:nvPr/>
        </p:nvPicPr>
        <p:blipFill rotWithShape="1">
          <a:blip r:embed="rId3"/>
          <a:srcRect l="3938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027AE6D9-DB1C-304A-94F4-49BDBDBAEB46}"/>
              </a:ext>
            </a:extLst>
          </p:cNvPr>
          <p:cNvSpPr>
            <a:spLocks noGrp="1"/>
          </p:cNvSpPr>
          <p:nvPr>
            <p:ph idx="1"/>
          </p:nvPr>
        </p:nvSpPr>
        <p:spPr>
          <a:xfrm>
            <a:off x="5297762" y="2706624"/>
            <a:ext cx="6251110" cy="3483864"/>
          </a:xfrm>
        </p:spPr>
        <p:txBody>
          <a:bodyPr vert="horz" lIns="91440" tIns="45720" rIns="91440" bIns="45720" rtlCol="0">
            <a:normAutofit/>
          </a:bodyPr>
          <a:lstStyle/>
          <a:p>
            <a:pPr indent="-228600" defTabSz="914400">
              <a:buClr>
                <a:schemeClr val="accent6">
                  <a:lumMod val="50000"/>
                </a:schemeClr>
              </a:buClr>
            </a:pPr>
            <a:r>
              <a:rPr lang="en-US" sz="2400" dirty="0">
                <a:solidFill>
                  <a:schemeClr val="tx1"/>
                </a:solidFill>
                <a:latin typeface="+mn-lt"/>
                <a:ea typeface="+mn-ea"/>
              </a:rPr>
              <a:t>Board of Directors	 Q 8 weeks, 12/14/21</a:t>
            </a:r>
          </a:p>
          <a:p>
            <a:pPr indent="-228600" defTabSz="914400">
              <a:buClr>
                <a:schemeClr val="accent6">
                  <a:lumMod val="50000"/>
                </a:schemeClr>
              </a:buClr>
            </a:pPr>
            <a:r>
              <a:rPr lang="en-US" sz="2400" dirty="0">
                <a:solidFill>
                  <a:schemeClr val="tx1"/>
                </a:solidFill>
                <a:latin typeface="+mn-lt"/>
                <a:ea typeface="+mn-ea"/>
              </a:rPr>
              <a:t>Steering Committee	 Q 8 weeks,  11/16/21</a:t>
            </a:r>
          </a:p>
          <a:p>
            <a:pPr indent="-228600" defTabSz="914400">
              <a:buClr>
                <a:schemeClr val="accent6">
                  <a:lumMod val="50000"/>
                </a:schemeClr>
              </a:buClr>
            </a:pPr>
            <a:r>
              <a:rPr lang="en-US" sz="2400" dirty="0">
                <a:solidFill>
                  <a:schemeClr val="tx1"/>
                </a:solidFill>
                <a:latin typeface="+mn-lt"/>
                <a:ea typeface="+mn-ea"/>
              </a:rPr>
              <a:t>General Members	 Q 8 weeks  01/04/22</a:t>
            </a:r>
          </a:p>
          <a:p>
            <a:pPr indent="-228600" defTabSz="914400">
              <a:buClr>
                <a:schemeClr val="accent6">
                  <a:lumMod val="50000"/>
                </a:schemeClr>
              </a:buClr>
            </a:pPr>
            <a:r>
              <a:rPr lang="en-US" sz="2400" dirty="0">
                <a:solidFill>
                  <a:schemeClr val="tx1"/>
                </a:solidFill>
                <a:latin typeface="+mn-lt"/>
                <a:ea typeface="+mn-ea"/>
              </a:rPr>
              <a:t>Gaps Work Group	 1st Monday 12/06/21</a:t>
            </a:r>
          </a:p>
          <a:p>
            <a:pPr indent="-228600" defTabSz="914400">
              <a:buClr>
                <a:schemeClr val="accent6">
                  <a:lumMod val="50000"/>
                </a:schemeClr>
              </a:buClr>
            </a:pPr>
            <a:r>
              <a:rPr lang="en-US" sz="2400" dirty="0">
                <a:solidFill>
                  <a:schemeClr val="tx1"/>
                </a:solidFill>
                <a:latin typeface="+mn-lt"/>
                <a:ea typeface="+mn-ea"/>
              </a:rPr>
              <a:t>RWE Work Group	 2nd Monday 12/13/21</a:t>
            </a:r>
          </a:p>
          <a:p>
            <a:pPr indent="-228600" defTabSz="914400">
              <a:buClr>
                <a:schemeClr val="accent6">
                  <a:lumMod val="50000"/>
                </a:schemeClr>
              </a:buClr>
            </a:pPr>
            <a:r>
              <a:rPr lang="en-US" sz="2400" dirty="0">
                <a:solidFill>
                  <a:schemeClr val="tx1"/>
                </a:solidFill>
                <a:latin typeface="+mn-lt"/>
                <a:ea typeface="+mn-ea"/>
              </a:rPr>
              <a:t>Tools Work Group	 4th Wednesday 12/15/21</a:t>
            </a:r>
          </a:p>
          <a:p>
            <a:pPr marL="0" indent="-228600" defTabSz="914400">
              <a:buClr>
                <a:schemeClr val="accent6">
                  <a:lumMod val="50000"/>
                </a:schemeClr>
              </a:buClr>
            </a:pPr>
            <a:endParaRPr lang="en-US" sz="2000" dirty="0">
              <a:solidFill>
                <a:schemeClr val="tx1"/>
              </a:solidFill>
              <a:latin typeface="+mn-lt"/>
              <a:ea typeface="+mn-ea"/>
            </a:endParaRPr>
          </a:p>
        </p:txBody>
      </p:sp>
    </p:spTree>
    <p:extLst>
      <p:ext uri="{BB962C8B-B14F-4D97-AF65-F5344CB8AC3E}">
        <p14:creationId xmlns:p14="http://schemas.microsoft.com/office/powerpoint/2010/main" val="2487682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8EE94D8D-BC47-413E-91AB-A2FCCE172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19A8F5-5C57-D249-B8EE-F464B6BFB1B2}"/>
              </a:ext>
            </a:extLst>
          </p:cNvPr>
          <p:cNvSpPr>
            <a:spLocks noGrp="1"/>
          </p:cNvSpPr>
          <p:nvPr>
            <p:ph type="title"/>
          </p:nvPr>
        </p:nvSpPr>
        <p:spPr>
          <a:xfrm>
            <a:off x="838200" y="4271749"/>
            <a:ext cx="10515600" cy="1771754"/>
          </a:xfrm>
        </p:spPr>
        <p:txBody>
          <a:bodyPr vert="horz" lIns="91440" tIns="45720" rIns="91440" bIns="45720" rtlCol="0" anchor="b">
            <a:normAutofit/>
          </a:bodyPr>
          <a:lstStyle/>
          <a:p>
            <a:pPr algn="ctr"/>
            <a:r>
              <a:rPr lang="en-US" dirty="0"/>
              <a:t>NEX</a:t>
            </a:r>
          </a:p>
        </p:txBody>
      </p:sp>
      <p:sp useBgFill="1">
        <p:nvSpPr>
          <p:cNvPr id="33" name="Rectangle 32">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41771"/>
            <a:ext cx="10515599"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5905709"/>
            <a:ext cx="109728"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7269D9E-D1A1-7045-96A9-50D4BABED839}"/>
              </a:ext>
            </a:extLst>
          </p:cNvPr>
          <p:cNvSpPr>
            <a:spLocks noGrp="1"/>
          </p:cNvSpPr>
          <p:nvPr>
            <p:ph type="sldNum" sz="quarter" idx="12"/>
          </p:nvPr>
        </p:nvSpPr>
        <p:spPr/>
        <p:txBody>
          <a:bodyPr/>
          <a:lstStyle/>
          <a:p>
            <a:fld id="{B2DC25EE-239B-4C5F-AAD1-255A7D5F1EE2}" type="slidenum">
              <a:rPr lang="en-US" smtClean="0"/>
              <a:t>22</a:t>
            </a:fld>
            <a:endParaRPr lang="en-US"/>
          </a:p>
        </p:txBody>
      </p:sp>
      <p:pic>
        <p:nvPicPr>
          <p:cNvPr id="12" name="Picture 11" descr="Logo, company name&#10;&#10;Description automatically generated">
            <a:extLst>
              <a:ext uri="{FF2B5EF4-FFF2-40B4-BE49-F238E27FC236}">
                <a16:creationId xmlns:a16="http://schemas.microsoft.com/office/drawing/2014/main" id="{176ED94C-CAD3-8A44-AC8F-7B35A56B6910}"/>
              </a:ext>
            </a:extLst>
          </p:cNvPr>
          <p:cNvPicPr>
            <a:picLocks noChangeAspect="1"/>
          </p:cNvPicPr>
          <p:nvPr/>
        </p:nvPicPr>
        <p:blipFill>
          <a:blip r:embed="rId3"/>
          <a:stretch>
            <a:fillRect/>
          </a:stretch>
        </p:blipFill>
        <p:spPr>
          <a:xfrm>
            <a:off x="4431552" y="578738"/>
            <a:ext cx="3127488" cy="2154580"/>
          </a:xfrm>
          <a:prstGeom prst="rect">
            <a:avLst/>
          </a:prstGeom>
        </p:spPr>
      </p:pic>
      <p:sp>
        <p:nvSpPr>
          <p:cNvPr id="6" name="Content Placeholder 5">
            <a:extLst>
              <a:ext uri="{FF2B5EF4-FFF2-40B4-BE49-F238E27FC236}">
                <a16:creationId xmlns:a16="http://schemas.microsoft.com/office/drawing/2014/main" id="{0FB8969A-2ED1-6C44-892C-03B1E3938714}"/>
              </a:ext>
            </a:extLst>
          </p:cNvPr>
          <p:cNvSpPr>
            <a:spLocks noGrp="1"/>
          </p:cNvSpPr>
          <p:nvPr>
            <p:ph idx="1"/>
          </p:nvPr>
        </p:nvSpPr>
        <p:spPr>
          <a:xfrm>
            <a:off x="1011934" y="2786803"/>
            <a:ext cx="10168128" cy="2796791"/>
          </a:xfrm>
        </p:spPr>
        <p:txBody>
          <a:bodyPr/>
          <a:lstStyle/>
          <a:p>
            <a:pPr marL="0" indent="0" algn="ctr">
              <a:buNone/>
            </a:pPr>
            <a:r>
              <a:rPr lang="en-US" dirty="0"/>
              <a:t>Q&amp;A/DISCUSSION</a:t>
            </a:r>
          </a:p>
          <a:p>
            <a:pPr marL="0" indent="0" algn="ctr">
              <a:buNone/>
            </a:pPr>
            <a:endParaRPr lang="en-US" sz="2000" dirty="0"/>
          </a:p>
          <a:p>
            <a:pPr marL="0" indent="0" algn="ctr">
              <a:buNone/>
            </a:pPr>
            <a:r>
              <a:rPr lang="en-US" dirty="0"/>
              <a:t>NEXT MEMBER MEETING</a:t>
            </a:r>
          </a:p>
          <a:p>
            <a:pPr marL="0" indent="0" algn="ctr">
              <a:buNone/>
            </a:pPr>
            <a:r>
              <a:rPr lang="en-US" dirty="0"/>
              <a:t>MARCH 4, 2022</a:t>
            </a:r>
          </a:p>
          <a:p>
            <a:pPr marL="0" indent="0" algn="ctr">
              <a:buNone/>
            </a:pPr>
            <a:r>
              <a:rPr lang="en-US" sz="2400" dirty="0"/>
              <a:t>4:00 pm ET/3:00 pm CT/2:00 pm MT/1:00 pm PT</a:t>
            </a:r>
          </a:p>
          <a:p>
            <a:endParaRPr lang="en-US" dirty="0"/>
          </a:p>
        </p:txBody>
      </p:sp>
    </p:spTree>
    <p:extLst>
      <p:ext uri="{BB962C8B-B14F-4D97-AF65-F5344CB8AC3E}">
        <p14:creationId xmlns:p14="http://schemas.microsoft.com/office/powerpoint/2010/main" val="67327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8CD4C-08DA-E743-80A4-7563FBA6DAB7}"/>
              </a:ext>
            </a:extLst>
          </p:cNvPr>
          <p:cNvSpPr>
            <a:spLocks noGrp="1"/>
          </p:cNvSpPr>
          <p:nvPr>
            <p:ph idx="1"/>
          </p:nvPr>
        </p:nvSpPr>
        <p:spPr>
          <a:xfrm>
            <a:off x="1127185" y="1345722"/>
            <a:ext cx="10621470" cy="4699670"/>
          </a:xfrm>
        </p:spPr>
        <p:txBody>
          <a:bodyPr/>
          <a:lstStyle/>
          <a:p>
            <a:pPr marL="0" indent="0">
              <a:buNone/>
            </a:pPr>
            <a:r>
              <a:rPr lang="en-US" dirty="0"/>
              <a:t>The overall mission of the Wound Care Collaborative Community (WCCC) is to help assure patients and health care professionals have access to safe, effective, and high-quality medical devices and drugs to treat complex wounds.</a:t>
            </a:r>
          </a:p>
          <a:p>
            <a:pPr>
              <a:buFont typeface="Wingdings" pitchFamily="2" charset="2"/>
              <a:buChar char="§"/>
            </a:pPr>
            <a:r>
              <a:rPr lang="en-US" dirty="0"/>
              <a:t>Articulate mission back to respective organizations</a:t>
            </a:r>
          </a:p>
          <a:p>
            <a:pPr>
              <a:buFont typeface="Wingdings" pitchFamily="2" charset="2"/>
              <a:buChar char="§"/>
            </a:pPr>
            <a:r>
              <a:rPr lang="en-US" dirty="0"/>
              <a:t>Discussion</a:t>
            </a:r>
          </a:p>
          <a:p>
            <a:pPr lvl="1"/>
            <a:r>
              <a:rPr lang="en-US" dirty="0"/>
              <a:t>Mission intended to foster collaboration</a:t>
            </a:r>
          </a:p>
          <a:p>
            <a:pPr lvl="1"/>
            <a:r>
              <a:rPr lang="en-US" dirty="0"/>
              <a:t>Aim is to facilitate research that will help us achieve our mission</a:t>
            </a:r>
          </a:p>
        </p:txBody>
      </p:sp>
      <p:sp>
        <p:nvSpPr>
          <p:cNvPr id="2" name="Title 1">
            <a:extLst>
              <a:ext uri="{FF2B5EF4-FFF2-40B4-BE49-F238E27FC236}">
                <a16:creationId xmlns:a16="http://schemas.microsoft.com/office/drawing/2014/main" id="{FE533033-411A-6C4C-A37B-49078697A3F9}"/>
              </a:ext>
            </a:extLst>
          </p:cNvPr>
          <p:cNvSpPr>
            <a:spLocks noGrp="1"/>
          </p:cNvSpPr>
          <p:nvPr>
            <p:ph type="title"/>
          </p:nvPr>
        </p:nvSpPr>
        <p:spPr>
          <a:xfrm>
            <a:off x="1127185" y="365761"/>
            <a:ext cx="9937630" cy="556223"/>
          </a:xfrm>
        </p:spPr>
        <p:txBody>
          <a:bodyPr>
            <a:noAutofit/>
          </a:bodyPr>
          <a:lstStyle/>
          <a:p>
            <a:r>
              <a:rPr lang="en-US" sz="3600" dirty="0"/>
              <a:t>Mission Statement</a:t>
            </a:r>
          </a:p>
        </p:txBody>
      </p:sp>
    </p:spTree>
    <p:extLst>
      <p:ext uri="{BB962C8B-B14F-4D97-AF65-F5344CB8AC3E}">
        <p14:creationId xmlns:p14="http://schemas.microsoft.com/office/powerpoint/2010/main" val="186852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D6FE-DD59-E74B-92C9-A1B51AF4DD49}"/>
              </a:ext>
            </a:extLst>
          </p:cNvPr>
          <p:cNvSpPr>
            <a:spLocks noGrp="1"/>
          </p:cNvSpPr>
          <p:nvPr>
            <p:ph type="title"/>
          </p:nvPr>
        </p:nvSpPr>
        <p:spPr>
          <a:xfrm>
            <a:off x="804200" y="-120664"/>
            <a:ext cx="10498255" cy="2629319"/>
          </a:xfrm>
        </p:spPr>
        <p:txBody>
          <a:bodyPr>
            <a:normAutofit/>
          </a:bodyPr>
          <a:lstStyle/>
          <a:p>
            <a:pPr lvl="2"/>
            <a:br>
              <a:rPr lang="en-US" sz="3200" dirty="0">
                <a:solidFill>
                  <a:schemeClr val="accent1">
                    <a:lumMod val="75000"/>
                  </a:schemeClr>
                </a:solidFill>
              </a:rPr>
            </a:br>
            <a:r>
              <a:rPr lang="en-US" sz="3600" b="1" dirty="0">
                <a:solidFill>
                  <a:schemeClr val="tx1"/>
                </a:solidFill>
                <a:latin typeface="+mj-lt"/>
              </a:rPr>
              <a:t>Organizational Update</a:t>
            </a:r>
            <a:br>
              <a:rPr lang="en-US" sz="3600" dirty="0">
                <a:solidFill>
                  <a:schemeClr val="tx1"/>
                </a:solidFill>
              </a:rPr>
            </a:br>
            <a:r>
              <a:rPr lang="en-US" sz="3200" dirty="0">
                <a:solidFill>
                  <a:schemeClr val="accent1">
                    <a:lumMod val="75000"/>
                  </a:schemeClr>
                </a:solidFill>
              </a:rPr>
              <a:t> </a:t>
            </a:r>
            <a:br>
              <a:rPr lang="en-US" sz="3200" b="1" dirty="0"/>
            </a:br>
            <a:br>
              <a:rPr lang="en-US" dirty="0"/>
            </a:br>
            <a:endParaRPr lang="en-US" dirty="0"/>
          </a:p>
        </p:txBody>
      </p:sp>
      <p:sp>
        <p:nvSpPr>
          <p:cNvPr id="3" name="Content Placeholder 2">
            <a:extLst>
              <a:ext uri="{FF2B5EF4-FFF2-40B4-BE49-F238E27FC236}">
                <a16:creationId xmlns:a16="http://schemas.microsoft.com/office/drawing/2014/main" id="{30C3344B-1373-B245-99D9-C0C2AD33D64D}"/>
              </a:ext>
            </a:extLst>
          </p:cNvPr>
          <p:cNvSpPr>
            <a:spLocks noGrp="1"/>
          </p:cNvSpPr>
          <p:nvPr>
            <p:ph sz="half" idx="1"/>
          </p:nvPr>
        </p:nvSpPr>
        <p:spPr>
          <a:xfrm>
            <a:off x="571318" y="2250831"/>
            <a:ext cx="5774617" cy="3952000"/>
          </a:xfrm>
        </p:spPr>
        <p:txBody>
          <a:bodyPr>
            <a:normAutofit/>
          </a:bodyPr>
          <a:lstStyle/>
          <a:p>
            <a:pPr lvl="1">
              <a:buFont typeface="Wingdings" charset="2"/>
              <a:buChar char="§"/>
            </a:pPr>
            <a:r>
              <a:rPr lang="en-US" dirty="0"/>
              <a:t>Develop 501 (c)3 and structure</a:t>
            </a:r>
          </a:p>
          <a:p>
            <a:pPr lvl="1">
              <a:buFont typeface="Wingdings" charset="2"/>
              <a:buChar char="§"/>
            </a:pPr>
            <a:r>
              <a:rPr lang="en-US" dirty="0"/>
              <a:t>Develop Board of Directors</a:t>
            </a:r>
          </a:p>
          <a:p>
            <a:pPr lvl="1">
              <a:buFont typeface="Wingdings" charset="2"/>
              <a:buChar char="§"/>
            </a:pPr>
            <a:r>
              <a:rPr lang="en-US" dirty="0"/>
              <a:t>Develop Steering Committee</a:t>
            </a:r>
          </a:p>
          <a:p>
            <a:pPr lvl="1"/>
            <a:r>
              <a:rPr lang="en-US" dirty="0"/>
              <a:t>Creation of 3 Work Groups</a:t>
            </a:r>
          </a:p>
          <a:p>
            <a:pPr lvl="3">
              <a:buFont typeface="Courier New"/>
              <a:buChar char="o"/>
            </a:pPr>
            <a:r>
              <a:rPr lang="en-US" b="1" dirty="0"/>
              <a:t>Valid tools and methods</a:t>
            </a:r>
          </a:p>
          <a:p>
            <a:pPr lvl="4"/>
            <a:r>
              <a:rPr lang="en-US" dirty="0"/>
              <a:t>Present baseline data</a:t>
            </a:r>
          </a:p>
          <a:p>
            <a:pPr lvl="3">
              <a:buFont typeface="Courier New"/>
              <a:buChar char="o"/>
            </a:pPr>
            <a:r>
              <a:rPr lang="en-US" b="1" dirty="0"/>
              <a:t>Real world evidence</a:t>
            </a:r>
          </a:p>
          <a:p>
            <a:pPr lvl="3">
              <a:buFont typeface="Courier New"/>
              <a:buChar char="o"/>
            </a:pPr>
            <a:r>
              <a:rPr lang="en-US" b="1" dirty="0"/>
              <a:t>Gaps </a:t>
            </a:r>
          </a:p>
        </p:txBody>
      </p:sp>
      <p:sp>
        <p:nvSpPr>
          <p:cNvPr id="4" name="Content Placeholder 3">
            <a:extLst>
              <a:ext uri="{FF2B5EF4-FFF2-40B4-BE49-F238E27FC236}">
                <a16:creationId xmlns:a16="http://schemas.microsoft.com/office/drawing/2014/main" id="{40A87D62-BF15-9A45-815A-5B0F43DF4DBA}"/>
              </a:ext>
            </a:extLst>
          </p:cNvPr>
          <p:cNvSpPr>
            <a:spLocks noGrp="1"/>
          </p:cNvSpPr>
          <p:nvPr>
            <p:ph sz="half" idx="2"/>
          </p:nvPr>
        </p:nvSpPr>
        <p:spPr>
          <a:xfrm>
            <a:off x="5382884" y="2250831"/>
            <a:ext cx="6419476" cy="3846175"/>
          </a:xfrm>
        </p:spPr>
        <p:txBody>
          <a:bodyPr>
            <a:normAutofit/>
          </a:bodyPr>
          <a:lstStyle/>
          <a:p>
            <a:pPr lvl="3">
              <a:buFont typeface="Wingdings" pitchFamily="2" charset="2"/>
              <a:buChar char="§"/>
            </a:pPr>
            <a:r>
              <a:rPr lang="en-US" sz="2400" dirty="0"/>
              <a:t>Identify strategy, process, timelines and resources for success</a:t>
            </a:r>
          </a:p>
          <a:p>
            <a:pPr lvl="3">
              <a:buFont typeface="Wingdings" pitchFamily="2" charset="2"/>
              <a:buChar char="§"/>
            </a:pPr>
            <a:r>
              <a:rPr lang="en-US" sz="2400" dirty="0"/>
              <a:t>Communicate widely,  include leaders from all sectors </a:t>
            </a:r>
          </a:p>
          <a:p>
            <a:pPr lvl="3">
              <a:buFont typeface="Wingdings" pitchFamily="2" charset="2"/>
              <a:buChar char="§"/>
            </a:pPr>
            <a:r>
              <a:rPr lang="en-US" sz="2400" dirty="0"/>
              <a:t>Stay focused </a:t>
            </a:r>
          </a:p>
          <a:p>
            <a:pPr lvl="3">
              <a:buFont typeface="Wingdings" pitchFamily="2" charset="2"/>
              <a:buChar char="§"/>
            </a:pPr>
            <a:r>
              <a:rPr lang="en-US" sz="2400" dirty="0"/>
              <a:t>Patients needs come first</a:t>
            </a:r>
          </a:p>
          <a:p>
            <a:pPr lvl="3">
              <a:buFont typeface="Wingdings" pitchFamily="2" charset="2"/>
              <a:buChar char="§"/>
            </a:pPr>
            <a:r>
              <a:rPr lang="en-US" sz="2400" dirty="0"/>
              <a:t>Keep egos off the table</a:t>
            </a:r>
          </a:p>
          <a:p>
            <a:pPr lvl="3">
              <a:buFont typeface="Courier New"/>
              <a:buChar char="o"/>
            </a:pPr>
            <a:endParaRPr lang="en-US" sz="2400" dirty="0"/>
          </a:p>
        </p:txBody>
      </p:sp>
      <p:sp>
        <p:nvSpPr>
          <p:cNvPr id="6" name="Slide Number Placeholder 5">
            <a:extLst>
              <a:ext uri="{FF2B5EF4-FFF2-40B4-BE49-F238E27FC236}">
                <a16:creationId xmlns:a16="http://schemas.microsoft.com/office/drawing/2014/main" id="{67E99924-BF51-FC4E-B9FA-E393AB2C811B}"/>
              </a:ext>
            </a:extLst>
          </p:cNvPr>
          <p:cNvSpPr>
            <a:spLocks noGrp="1"/>
          </p:cNvSpPr>
          <p:nvPr>
            <p:ph type="sldNum" sz="quarter" idx="12"/>
          </p:nvPr>
        </p:nvSpPr>
        <p:spPr/>
        <p:txBody>
          <a:bodyPr/>
          <a:lstStyle/>
          <a:p>
            <a:fld id="{B2DC25EE-239B-4C5F-AAD1-255A7D5F1EE2}" type="slidenum">
              <a:rPr lang="en-US" smtClean="0"/>
              <a:t>3</a:t>
            </a:fld>
            <a:endParaRPr lang="en-US"/>
          </a:p>
        </p:txBody>
      </p:sp>
      <p:pic>
        <p:nvPicPr>
          <p:cNvPr id="7" name="Picture 6" descr="Logo, company name&#10;&#10;Description automatically generated">
            <a:extLst>
              <a:ext uri="{FF2B5EF4-FFF2-40B4-BE49-F238E27FC236}">
                <a16:creationId xmlns:a16="http://schemas.microsoft.com/office/drawing/2014/main" id="{E5FCBE2C-EB04-9E43-905E-F692A31BB60E}"/>
              </a:ext>
            </a:extLst>
          </p:cNvPr>
          <p:cNvPicPr>
            <a:picLocks noChangeAspect="1"/>
          </p:cNvPicPr>
          <p:nvPr/>
        </p:nvPicPr>
        <p:blipFill>
          <a:blip r:embed="rId3"/>
          <a:stretch>
            <a:fillRect/>
          </a:stretch>
        </p:blipFill>
        <p:spPr>
          <a:xfrm>
            <a:off x="8455701" y="356424"/>
            <a:ext cx="2064471" cy="1417320"/>
          </a:xfrm>
          <a:prstGeom prst="rect">
            <a:avLst/>
          </a:prstGeom>
        </p:spPr>
      </p:pic>
    </p:spTree>
    <p:extLst>
      <p:ext uri="{BB962C8B-B14F-4D97-AF65-F5344CB8AC3E}">
        <p14:creationId xmlns:p14="http://schemas.microsoft.com/office/powerpoint/2010/main" val="392578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398BE-5880-CA49-BC96-55127D1C1A97}"/>
              </a:ext>
            </a:extLst>
          </p:cNvPr>
          <p:cNvSpPr>
            <a:spLocks noGrp="1"/>
          </p:cNvSpPr>
          <p:nvPr>
            <p:ph type="title"/>
          </p:nvPr>
        </p:nvSpPr>
        <p:spPr>
          <a:xfrm>
            <a:off x="655320" y="429030"/>
            <a:ext cx="3154680" cy="5457589"/>
          </a:xfrm>
        </p:spPr>
        <p:txBody>
          <a:bodyPr vert="horz" lIns="91440" tIns="45720" rIns="91440" bIns="45720" rtlCol="0" anchor="ctr">
            <a:normAutofit/>
          </a:bodyPr>
          <a:lstStyle/>
          <a:p>
            <a:r>
              <a:rPr lang="en-US" sz="4000" dirty="0"/>
              <a:t>WCCC</a:t>
            </a:r>
            <a:br>
              <a:rPr lang="en-US" sz="4000" dirty="0"/>
            </a:br>
            <a:r>
              <a:rPr lang="en-US" sz="4000" dirty="0"/>
              <a:t>Board of Directors</a:t>
            </a:r>
          </a:p>
        </p:txBody>
      </p:sp>
      <p:graphicFrame>
        <p:nvGraphicFramePr>
          <p:cNvPr id="5" name="Content Placeholder 1">
            <a:extLst>
              <a:ext uri="{FF2B5EF4-FFF2-40B4-BE49-F238E27FC236}">
                <a16:creationId xmlns:a16="http://schemas.microsoft.com/office/drawing/2014/main" id="{33C89693-959F-4808-8BC9-177863B55FD3}"/>
              </a:ext>
            </a:extLst>
          </p:cNvPr>
          <p:cNvGraphicFramePr>
            <a:graphicFrameLocks noGrp="1"/>
          </p:cNvGraphicFramePr>
          <p:nvPr>
            <p:ph idx="1"/>
            <p:extLst>
              <p:ext uri="{D42A27DB-BD31-4B8C-83A1-F6EECF244321}">
                <p14:modId xmlns:p14="http://schemas.microsoft.com/office/powerpoint/2010/main" val="3670954728"/>
              </p:ext>
            </p:extLst>
          </p:nvPr>
        </p:nvGraphicFramePr>
        <p:xfrm>
          <a:off x="3838470" y="429030"/>
          <a:ext cx="7452360" cy="545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246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23CF-D5FF-F147-93A5-361005961B32}"/>
              </a:ext>
            </a:extLst>
          </p:cNvPr>
          <p:cNvSpPr>
            <a:spLocks noGrp="1"/>
          </p:cNvSpPr>
          <p:nvPr>
            <p:ph type="title"/>
          </p:nvPr>
        </p:nvSpPr>
        <p:spPr>
          <a:xfrm>
            <a:off x="842772" y="574210"/>
            <a:ext cx="10506456" cy="1014984"/>
          </a:xfrm>
        </p:spPr>
        <p:txBody>
          <a:bodyPr anchor="b">
            <a:normAutofit fontScale="90000"/>
          </a:bodyPr>
          <a:lstStyle/>
          <a:p>
            <a:pPr algn="ctr"/>
            <a:r>
              <a:rPr lang="en-US" dirty="0"/>
              <a:t> Representing Many</a:t>
            </a:r>
            <a:br>
              <a:rPr lang="en-US" dirty="0"/>
            </a:br>
            <a:r>
              <a:rPr lang="en-US" dirty="0"/>
              <a:t>Steering &amp; Work Group Representation</a:t>
            </a:r>
          </a:p>
        </p:txBody>
      </p:sp>
      <p:sp>
        <p:nvSpPr>
          <p:cNvPr id="5" name="Slide Number Placeholder 4">
            <a:extLst>
              <a:ext uri="{FF2B5EF4-FFF2-40B4-BE49-F238E27FC236}">
                <a16:creationId xmlns:a16="http://schemas.microsoft.com/office/drawing/2014/main" id="{87D9E09E-57D5-164C-999C-1451891AD5A7}"/>
              </a:ext>
            </a:extLst>
          </p:cNvPr>
          <p:cNvSpPr>
            <a:spLocks noGrp="1"/>
          </p:cNvSpPr>
          <p:nvPr>
            <p:ph type="sldNum" sz="quarter" idx="12"/>
          </p:nvPr>
        </p:nvSpPr>
        <p:spPr>
          <a:xfrm>
            <a:off x="8873254" y="6356350"/>
            <a:ext cx="2477498" cy="365125"/>
          </a:xfrm>
        </p:spPr>
        <p:txBody>
          <a:bodyPr>
            <a:normAutofit/>
          </a:bodyPr>
          <a:lstStyle/>
          <a:p>
            <a:pPr>
              <a:spcAft>
                <a:spcPts val="600"/>
              </a:spcAft>
            </a:pPr>
            <a:fld id="{B2DC25EE-239B-4C5F-AAD1-255A7D5F1EE2}" type="slidenum">
              <a:rPr lang="en-US" smtClean="0"/>
              <a:pPr>
                <a:spcAft>
                  <a:spcPts val="600"/>
                </a:spcAft>
              </a:pPr>
              <a:t>5</a:t>
            </a:fld>
            <a:endParaRPr lang="en-US"/>
          </a:p>
        </p:txBody>
      </p:sp>
      <p:graphicFrame>
        <p:nvGraphicFramePr>
          <p:cNvPr id="7" name="Content Placeholder 2">
            <a:extLst>
              <a:ext uri="{FF2B5EF4-FFF2-40B4-BE49-F238E27FC236}">
                <a16:creationId xmlns:a16="http://schemas.microsoft.com/office/drawing/2014/main" id="{4713D900-10AF-4C29-A498-B9FDDA13C70A}"/>
              </a:ext>
            </a:extLst>
          </p:cNvPr>
          <p:cNvGraphicFramePr>
            <a:graphicFrameLocks noGrp="1"/>
          </p:cNvGraphicFramePr>
          <p:nvPr>
            <p:ph idx="1"/>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08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0E1D-713F-2A48-A0C7-2B55DBA849BB}"/>
              </a:ext>
            </a:extLst>
          </p:cNvPr>
          <p:cNvSpPr>
            <a:spLocks noGrp="1"/>
          </p:cNvSpPr>
          <p:nvPr>
            <p:ph type="title"/>
          </p:nvPr>
        </p:nvSpPr>
        <p:spPr>
          <a:xfrm>
            <a:off x="659234" y="957447"/>
            <a:ext cx="3383280" cy="4943105"/>
          </a:xfrm>
        </p:spPr>
        <p:txBody>
          <a:bodyPr anchor="ctr">
            <a:normAutofit/>
          </a:bodyPr>
          <a:lstStyle/>
          <a:p>
            <a:r>
              <a:rPr lang="en-US" dirty="0"/>
              <a:t>WCCC</a:t>
            </a:r>
            <a:br>
              <a:rPr lang="en-US" dirty="0"/>
            </a:br>
            <a:r>
              <a:rPr lang="en-US" dirty="0"/>
              <a:t>Steering Committee</a:t>
            </a:r>
          </a:p>
        </p:txBody>
      </p:sp>
      <p:sp>
        <p:nvSpPr>
          <p:cNvPr id="5" name="Slide Number Placeholder 4">
            <a:extLst>
              <a:ext uri="{FF2B5EF4-FFF2-40B4-BE49-F238E27FC236}">
                <a16:creationId xmlns:a16="http://schemas.microsoft.com/office/drawing/2014/main" id="{674B6834-AD0D-004A-BF25-EFD8144C064D}"/>
              </a:ext>
            </a:extLst>
          </p:cNvPr>
          <p:cNvSpPr>
            <a:spLocks noGrp="1"/>
          </p:cNvSpPr>
          <p:nvPr>
            <p:ph type="sldNum" sz="quarter" idx="12"/>
          </p:nvPr>
        </p:nvSpPr>
        <p:spPr>
          <a:xfrm>
            <a:off x="8860536" y="6356350"/>
            <a:ext cx="2490216" cy="365125"/>
          </a:xfrm>
        </p:spPr>
        <p:txBody>
          <a:bodyPr>
            <a:normAutofit/>
          </a:bodyPr>
          <a:lstStyle/>
          <a:p>
            <a:pPr>
              <a:spcAft>
                <a:spcPts val="600"/>
              </a:spcAft>
            </a:pPr>
            <a:fld id="{B2DC25EE-239B-4C5F-AAD1-255A7D5F1EE2}" type="slidenum">
              <a:rPr lang="en-US" smtClean="0"/>
              <a:pPr>
                <a:spcAft>
                  <a:spcPts val="600"/>
                </a:spcAft>
              </a:pPr>
              <a:t>6</a:t>
            </a:fld>
            <a:endParaRPr lang="en-US"/>
          </a:p>
        </p:txBody>
      </p:sp>
      <p:graphicFrame>
        <p:nvGraphicFramePr>
          <p:cNvPr id="20" name="Content Placeholder 2">
            <a:extLst>
              <a:ext uri="{FF2B5EF4-FFF2-40B4-BE49-F238E27FC236}">
                <a16:creationId xmlns:a16="http://schemas.microsoft.com/office/drawing/2014/main" id="{146FC120-FD0E-473F-B58E-C75E4CAD06C8}"/>
              </a:ext>
            </a:extLst>
          </p:cNvPr>
          <p:cNvGraphicFramePr>
            <a:graphicFrameLocks noGrp="1"/>
          </p:cNvGraphicFramePr>
          <p:nvPr>
            <p:ph idx="1"/>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50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A04B-3B63-8E46-816B-24B7A14FE112}"/>
              </a:ext>
            </a:extLst>
          </p:cNvPr>
          <p:cNvSpPr>
            <a:spLocks noGrp="1"/>
          </p:cNvSpPr>
          <p:nvPr>
            <p:ph type="title"/>
          </p:nvPr>
        </p:nvSpPr>
        <p:spPr>
          <a:xfrm>
            <a:off x="651111" y="497713"/>
            <a:ext cx="10168128" cy="1179576"/>
          </a:xfrm>
        </p:spPr>
        <p:txBody>
          <a:bodyPr>
            <a:normAutofit/>
          </a:bodyPr>
          <a:lstStyle/>
          <a:p>
            <a:r>
              <a:rPr lang="en-US" sz="3200" dirty="0"/>
              <a:t> </a:t>
            </a:r>
            <a:br>
              <a:rPr lang="en-US" sz="2800" dirty="0"/>
            </a:br>
            <a:r>
              <a:rPr lang="en-US" sz="3600" dirty="0"/>
              <a:t>Who Does What </a:t>
            </a:r>
            <a:endParaRPr lang="en-US" sz="3600" b="0" dirty="0"/>
          </a:p>
        </p:txBody>
      </p:sp>
      <p:graphicFrame>
        <p:nvGraphicFramePr>
          <p:cNvPr id="8" name="Content Placeholder 2">
            <a:extLst>
              <a:ext uri="{FF2B5EF4-FFF2-40B4-BE49-F238E27FC236}">
                <a16:creationId xmlns:a16="http://schemas.microsoft.com/office/drawing/2014/main" id="{C0661350-C37C-4BCE-AEA0-93DE0A9C395D}"/>
              </a:ext>
            </a:extLst>
          </p:cNvPr>
          <p:cNvGraphicFramePr>
            <a:graphicFrameLocks noGrp="1"/>
          </p:cNvGraphicFramePr>
          <p:nvPr>
            <p:ph idx="1"/>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857DBA6-06E0-EB45-BFA6-4FEF0FDB5557}"/>
              </a:ext>
            </a:extLst>
          </p:cNvPr>
          <p:cNvSpPr>
            <a:spLocks noGrp="1"/>
          </p:cNvSpPr>
          <p:nvPr>
            <p:ph type="sldNum" sz="quarter" idx="12"/>
          </p:nvPr>
        </p:nvSpPr>
        <p:spPr/>
        <p:txBody>
          <a:bodyPr/>
          <a:lstStyle/>
          <a:p>
            <a:fld id="{B2DC25EE-239B-4C5F-AAD1-255A7D5F1EE2}" type="slidenum">
              <a:rPr lang="en-US" smtClean="0"/>
              <a:t>7</a:t>
            </a:fld>
            <a:endParaRPr lang="en-US"/>
          </a:p>
        </p:txBody>
      </p:sp>
      <p:pic>
        <p:nvPicPr>
          <p:cNvPr id="6" name="Picture 5" descr="Logo, company name&#10;&#10;Description automatically generated">
            <a:extLst>
              <a:ext uri="{FF2B5EF4-FFF2-40B4-BE49-F238E27FC236}">
                <a16:creationId xmlns:a16="http://schemas.microsoft.com/office/drawing/2014/main" id="{C9AB1265-7E8E-6C42-BBC7-38BF434F63D5}"/>
              </a:ext>
            </a:extLst>
          </p:cNvPr>
          <p:cNvPicPr>
            <a:picLocks noChangeAspect="1"/>
          </p:cNvPicPr>
          <p:nvPr/>
        </p:nvPicPr>
        <p:blipFill>
          <a:blip r:embed="rId8"/>
          <a:stretch>
            <a:fillRect/>
          </a:stretch>
        </p:blipFill>
        <p:spPr>
          <a:xfrm>
            <a:off x="8455701" y="356424"/>
            <a:ext cx="2064471" cy="1417320"/>
          </a:xfrm>
          <a:prstGeom prst="rect">
            <a:avLst/>
          </a:prstGeom>
        </p:spPr>
      </p:pic>
    </p:spTree>
    <p:extLst>
      <p:ext uri="{BB962C8B-B14F-4D97-AF65-F5344CB8AC3E}">
        <p14:creationId xmlns:p14="http://schemas.microsoft.com/office/powerpoint/2010/main" val="272022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4B4DB53-86A8-CC4B-ACA3-F6410F5A839C}"/>
              </a:ext>
            </a:extLst>
          </p:cNvPr>
          <p:cNvGrpSpPr/>
          <p:nvPr/>
        </p:nvGrpSpPr>
        <p:grpSpPr>
          <a:xfrm>
            <a:off x="1305601" y="1819049"/>
            <a:ext cx="2856020" cy="3603911"/>
            <a:chOff x="654341" y="1442906"/>
            <a:chExt cx="2606547" cy="3003259"/>
          </a:xfrm>
        </p:grpSpPr>
        <p:grpSp>
          <p:nvGrpSpPr>
            <p:cNvPr id="5" name="Group 4">
              <a:extLst>
                <a:ext uri="{FF2B5EF4-FFF2-40B4-BE49-F238E27FC236}">
                  <a16:creationId xmlns:a16="http://schemas.microsoft.com/office/drawing/2014/main" id="{D5DE2BF6-D2F3-7547-82FB-0788DE31F850}"/>
                </a:ext>
              </a:extLst>
            </p:cNvPr>
            <p:cNvGrpSpPr/>
            <p:nvPr/>
          </p:nvGrpSpPr>
          <p:grpSpPr>
            <a:xfrm>
              <a:off x="654341" y="1442906"/>
              <a:ext cx="2606547" cy="3003259"/>
              <a:chOff x="654341" y="1442906"/>
              <a:chExt cx="2606547" cy="3003259"/>
            </a:xfrm>
          </p:grpSpPr>
          <p:sp>
            <p:nvSpPr>
              <p:cNvPr id="7" name="Rectangle 6">
                <a:extLst>
                  <a:ext uri="{FF2B5EF4-FFF2-40B4-BE49-F238E27FC236}">
                    <a16:creationId xmlns:a16="http://schemas.microsoft.com/office/drawing/2014/main" id="{8E8A7BA0-828C-A545-9612-9DBAC06C80F5}"/>
                  </a:ext>
                </a:extLst>
              </p:cNvPr>
              <p:cNvSpPr/>
              <p:nvPr/>
            </p:nvSpPr>
            <p:spPr>
              <a:xfrm>
                <a:off x="654341" y="1442906"/>
                <a:ext cx="2606547" cy="3003259"/>
              </a:xfrm>
              <a:prstGeom prst="rect">
                <a:avLst/>
              </a:prstGeom>
              <a:gradFill flip="none" rotWithShape="1">
                <a:gsLst>
                  <a:gs pos="100000">
                    <a:schemeClr val="accent2"/>
                  </a:gs>
                  <a:gs pos="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dirty="0">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C1BE5AB7-03C8-9445-8C1F-55E3876A759E}"/>
                  </a:ext>
                </a:extLst>
              </p:cNvPr>
              <p:cNvSpPr/>
              <p:nvPr/>
            </p:nvSpPr>
            <p:spPr>
              <a:xfrm>
                <a:off x="771588" y="1551962"/>
                <a:ext cx="2379984" cy="2785145"/>
              </a:xfrm>
              <a:prstGeom prst="rect">
                <a:avLst/>
              </a:prstGeom>
              <a:solidFill>
                <a:schemeClr val="bg1"/>
              </a:solidFill>
              <a:ln w="28575">
                <a:solidFill>
                  <a:srgbClr val="E09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dirty="0">
                  <a:latin typeface="Roboto" panose="02000000000000000000" pitchFamily="2" charset="0"/>
                  <a:ea typeface="Roboto" panose="02000000000000000000" pitchFamily="2" charset="0"/>
                </a:endParaRPr>
              </a:p>
            </p:txBody>
          </p:sp>
        </p:grpSp>
        <p:sp>
          <p:nvSpPr>
            <p:cNvPr id="6" name="Rectangle 5">
              <a:extLst>
                <a:ext uri="{FF2B5EF4-FFF2-40B4-BE49-F238E27FC236}">
                  <a16:creationId xmlns:a16="http://schemas.microsoft.com/office/drawing/2014/main" id="{35BB45A0-9FD4-9645-8614-9C5BFCE1F2BA}"/>
                </a:ext>
              </a:extLst>
            </p:cNvPr>
            <p:cNvSpPr/>
            <p:nvPr/>
          </p:nvSpPr>
          <p:spPr>
            <a:xfrm>
              <a:off x="840979" y="1637687"/>
              <a:ext cx="2285862" cy="2611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t" anchorCtr="0" forceAA="0" compatLnSpc="1">
              <a:prstTxWarp prst="textNoShape">
                <a:avLst/>
              </a:prstTxWarp>
              <a:noAutofit/>
            </a:bodyPr>
            <a:lstStyle/>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Chair: Oscar Alvarez, PhD</a:t>
              </a: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Research</a:t>
              </a:r>
            </a:p>
            <a:p>
              <a:pPr algn="ctr">
                <a:buClr>
                  <a:srgbClr val="0B906D"/>
                </a:buClr>
                <a:buSzPct val="120000"/>
              </a:pPr>
              <a:endParaRPr lang="en-US" sz="1560" dirty="0">
                <a:solidFill>
                  <a:srgbClr val="7F7F7F"/>
                </a:solidFill>
                <a:highlight>
                  <a:srgbClr val="FFFF00"/>
                </a:highlight>
                <a:latin typeface="Roboto" panose="02000000000000000000" pitchFamily="2" charset="0"/>
                <a:ea typeface="Roboto" panose="02000000000000000000" pitchFamily="2" charset="0"/>
                <a:cs typeface="Calibri" panose="020F0502020204030204" pitchFamily="34" charset="0"/>
              </a:endParaRP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Robert Snyder DPM, MBA</a:t>
              </a: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Clinical</a:t>
              </a:r>
            </a:p>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Tod Brindle, PhD, </a:t>
              </a:r>
              <a:r>
                <a:rPr lang="en-US" sz="1560" dirty="0">
                  <a:solidFill>
                    <a:schemeClr val="bg1">
                      <a:lumMod val="50000"/>
                    </a:schemeClr>
                  </a:solidFill>
                  <a:latin typeface="Roboto" panose="02000000000000000000" pitchFamily="2" charset="0"/>
                  <a:ea typeface="Roboto" panose="02000000000000000000" pitchFamily="2" charset="0"/>
                  <a:cs typeface="Calibri" panose="020F0502020204030204" pitchFamily="34" charset="0"/>
                </a:rPr>
                <a:t>MSN</a:t>
              </a: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Industry</a:t>
              </a:r>
            </a:p>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K. Dev Verma, MD</a:t>
              </a: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FDA</a:t>
              </a:r>
            </a:p>
          </p:txBody>
        </p:sp>
      </p:grpSp>
      <p:grpSp>
        <p:nvGrpSpPr>
          <p:cNvPr id="9" name="Group 8">
            <a:extLst>
              <a:ext uri="{FF2B5EF4-FFF2-40B4-BE49-F238E27FC236}">
                <a16:creationId xmlns:a16="http://schemas.microsoft.com/office/drawing/2014/main" id="{BE99EAC9-BD4A-AE40-A92E-E163C48A1060}"/>
              </a:ext>
            </a:extLst>
          </p:cNvPr>
          <p:cNvGrpSpPr/>
          <p:nvPr/>
        </p:nvGrpSpPr>
        <p:grpSpPr>
          <a:xfrm>
            <a:off x="8030380" y="1819285"/>
            <a:ext cx="2856020" cy="3603911"/>
            <a:chOff x="654341" y="1442906"/>
            <a:chExt cx="2606547" cy="3003259"/>
          </a:xfrm>
        </p:grpSpPr>
        <p:sp>
          <p:nvSpPr>
            <p:cNvPr id="10" name="Rectangle 9">
              <a:extLst>
                <a:ext uri="{FF2B5EF4-FFF2-40B4-BE49-F238E27FC236}">
                  <a16:creationId xmlns:a16="http://schemas.microsoft.com/office/drawing/2014/main" id="{56CFDD31-A06E-8047-8054-806640CD0493}"/>
                </a:ext>
              </a:extLst>
            </p:cNvPr>
            <p:cNvSpPr/>
            <p:nvPr/>
          </p:nvSpPr>
          <p:spPr>
            <a:xfrm>
              <a:off x="654341" y="1442906"/>
              <a:ext cx="2606547" cy="3003259"/>
            </a:xfrm>
            <a:prstGeom prst="rect">
              <a:avLst/>
            </a:prstGeom>
            <a:gradFill>
              <a:gsLst>
                <a:gs pos="0">
                  <a:schemeClr val="accent2"/>
                </a:gs>
                <a:gs pos="10000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Roboto" panose="02000000000000000000" pitchFamily="2" charset="0"/>
              </a:endParaRPr>
            </a:p>
          </p:txBody>
        </p:sp>
        <p:sp>
          <p:nvSpPr>
            <p:cNvPr id="11" name="Rectangle 10">
              <a:extLst>
                <a:ext uri="{FF2B5EF4-FFF2-40B4-BE49-F238E27FC236}">
                  <a16:creationId xmlns:a16="http://schemas.microsoft.com/office/drawing/2014/main" id="{62835183-E1D3-974C-A7F1-3D413F6743A0}"/>
                </a:ext>
              </a:extLst>
            </p:cNvPr>
            <p:cNvSpPr/>
            <p:nvPr/>
          </p:nvSpPr>
          <p:spPr>
            <a:xfrm>
              <a:off x="771588" y="1551962"/>
              <a:ext cx="2379983" cy="2785145"/>
            </a:xfrm>
            <a:prstGeom prst="rect">
              <a:avLst/>
            </a:prstGeom>
            <a:solidFill>
              <a:schemeClr val="bg1"/>
            </a:solidFill>
            <a:ln w="28575">
              <a:solidFill>
                <a:srgbClr val="E09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Roboto" panose="02000000000000000000" pitchFamily="2" charset="0"/>
              </a:endParaRPr>
            </a:p>
          </p:txBody>
        </p:sp>
      </p:grpSp>
      <p:grpSp>
        <p:nvGrpSpPr>
          <p:cNvPr id="12" name="Group 11">
            <a:extLst>
              <a:ext uri="{FF2B5EF4-FFF2-40B4-BE49-F238E27FC236}">
                <a16:creationId xmlns:a16="http://schemas.microsoft.com/office/drawing/2014/main" id="{11A2C3F2-1065-BB4B-806D-495F7C159DC3}"/>
              </a:ext>
            </a:extLst>
          </p:cNvPr>
          <p:cNvGrpSpPr/>
          <p:nvPr/>
        </p:nvGrpSpPr>
        <p:grpSpPr>
          <a:xfrm>
            <a:off x="4696917" y="1819049"/>
            <a:ext cx="2856020" cy="3603911"/>
            <a:chOff x="654341" y="1442906"/>
            <a:chExt cx="2606547" cy="3003259"/>
          </a:xfrm>
        </p:grpSpPr>
        <p:sp>
          <p:nvSpPr>
            <p:cNvPr id="13" name="Rectangle 12">
              <a:extLst>
                <a:ext uri="{FF2B5EF4-FFF2-40B4-BE49-F238E27FC236}">
                  <a16:creationId xmlns:a16="http://schemas.microsoft.com/office/drawing/2014/main" id="{BFC9FE3B-5A7A-8D44-820B-6CBDAEC3757C}"/>
                </a:ext>
              </a:extLst>
            </p:cNvPr>
            <p:cNvSpPr/>
            <p:nvPr/>
          </p:nvSpPr>
          <p:spPr>
            <a:xfrm>
              <a:off x="654341" y="1442906"/>
              <a:ext cx="2606547" cy="3003259"/>
            </a:xfrm>
            <a:prstGeom prst="rect">
              <a:avLst/>
            </a:prstGeom>
            <a:solidFill>
              <a:srgbClr val="339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Roboto" panose="02000000000000000000" pitchFamily="2" charset="0"/>
              </a:endParaRPr>
            </a:p>
          </p:txBody>
        </p:sp>
        <p:sp>
          <p:nvSpPr>
            <p:cNvPr id="14" name="Rectangle 13">
              <a:extLst>
                <a:ext uri="{FF2B5EF4-FFF2-40B4-BE49-F238E27FC236}">
                  <a16:creationId xmlns:a16="http://schemas.microsoft.com/office/drawing/2014/main" id="{0526C33C-C2A4-5F4C-8952-C655F9146E54}"/>
                </a:ext>
              </a:extLst>
            </p:cNvPr>
            <p:cNvSpPr/>
            <p:nvPr/>
          </p:nvSpPr>
          <p:spPr>
            <a:xfrm>
              <a:off x="771588" y="1551962"/>
              <a:ext cx="2379983" cy="2785145"/>
            </a:xfrm>
            <a:prstGeom prst="rect">
              <a:avLst/>
            </a:prstGeom>
            <a:solidFill>
              <a:schemeClr val="bg1"/>
            </a:solidFill>
            <a:ln w="28575">
              <a:solidFill>
                <a:srgbClr val="E09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Roboto" panose="02000000000000000000" pitchFamily="2" charset="0"/>
              </a:endParaRPr>
            </a:p>
          </p:txBody>
        </p:sp>
      </p:grpSp>
      <p:sp>
        <p:nvSpPr>
          <p:cNvPr id="15" name="Rectangle 14">
            <a:extLst>
              <a:ext uri="{FF2B5EF4-FFF2-40B4-BE49-F238E27FC236}">
                <a16:creationId xmlns:a16="http://schemas.microsoft.com/office/drawing/2014/main" id="{891B2386-5266-C343-8AAA-E48C68F6C292}"/>
              </a:ext>
            </a:extLst>
          </p:cNvPr>
          <p:cNvSpPr/>
          <p:nvPr/>
        </p:nvSpPr>
        <p:spPr>
          <a:xfrm>
            <a:off x="4874094" y="2054267"/>
            <a:ext cx="2501664" cy="313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t" anchorCtr="0" forceAA="0" compatLnSpc="1">
            <a:prstTxWarp prst="textNoShape">
              <a:avLst/>
            </a:prstTxWarp>
            <a:noAutofit/>
          </a:bodyPr>
          <a:lstStyle/>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Chair: Marissa Carter, PhD</a:t>
            </a: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Research</a:t>
            </a:r>
          </a:p>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John Lantis, MD</a:t>
            </a: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Clinical</a:t>
            </a:r>
          </a:p>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Joseph Rolley, MS</a:t>
            </a: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Industry</a:t>
            </a:r>
          </a:p>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K. Dev Verma, MD</a:t>
            </a: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FDA</a:t>
            </a:r>
          </a:p>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marL="342900" indent="-342900">
              <a:buClr>
                <a:srgbClr val="0B906D"/>
              </a:buClr>
              <a:buSzPct val="120000"/>
              <a:buFont typeface="Arial" panose="020B0604020202020204" pitchFamily="34" charset="0"/>
              <a:buChar char="•"/>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p:txBody>
      </p:sp>
      <p:sp>
        <p:nvSpPr>
          <p:cNvPr id="16" name="Rectangle 15">
            <a:extLst>
              <a:ext uri="{FF2B5EF4-FFF2-40B4-BE49-F238E27FC236}">
                <a16:creationId xmlns:a16="http://schemas.microsoft.com/office/drawing/2014/main" id="{B36EA341-E0A6-414F-80F3-9C8F5481BDE1}"/>
              </a:ext>
            </a:extLst>
          </p:cNvPr>
          <p:cNvSpPr/>
          <p:nvPr/>
        </p:nvSpPr>
        <p:spPr>
          <a:xfrm>
            <a:off x="8167536" y="2052788"/>
            <a:ext cx="2599084" cy="313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t" anchorCtr="0" forceAA="0" compatLnSpc="1">
            <a:prstTxWarp prst="textNoShape">
              <a:avLst/>
            </a:prstTxWarp>
            <a:noAutofit/>
          </a:bodyPr>
          <a:lstStyle/>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Chair: Thomas Serena, MD</a:t>
            </a: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Clinical/Research</a:t>
            </a:r>
          </a:p>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William Li, MD</a:t>
            </a: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Clinical/Research</a:t>
            </a:r>
          </a:p>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Randy Schwartz, BA</a:t>
            </a: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Industry</a:t>
            </a:r>
          </a:p>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K. Dev Verma, MD</a:t>
            </a:r>
          </a:p>
          <a:p>
            <a:pPr algn="ctr">
              <a:buClr>
                <a:srgbClr val="0B906D"/>
              </a:buClr>
              <a:buSzPct val="120000"/>
            </a:pPr>
            <a:r>
              <a:rPr lang="en-US" sz="1560" dirty="0">
                <a:solidFill>
                  <a:srgbClr val="7F7F7F"/>
                </a:solidFill>
                <a:latin typeface="Roboto" panose="02000000000000000000" pitchFamily="2" charset="0"/>
                <a:ea typeface="Roboto" panose="02000000000000000000" pitchFamily="2" charset="0"/>
                <a:cs typeface="Calibri" panose="020F0502020204030204" pitchFamily="34" charset="0"/>
              </a:rPr>
              <a:t>FDA</a:t>
            </a:r>
          </a:p>
          <a:p>
            <a:pPr algn="ct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a:p>
            <a:pPr>
              <a:buClr>
                <a:srgbClr val="0B906D"/>
              </a:buClr>
              <a:buSzPct val="120000"/>
            </a:pPr>
            <a:endParaRPr lang="en-US" sz="1560" dirty="0">
              <a:solidFill>
                <a:srgbClr val="7F7F7F"/>
              </a:solidFill>
              <a:latin typeface="Roboto" panose="02000000000000000000" pitchFamily="2" charset="0"/>
              <a:ea typeface="Roboto" panose="02000000000000000000" pitchFamily="2" charset="0"/>
              <a:cs typeface="Calibri" panose="020F0502020204030204" pitchFamily="34" charset="0"/>
            </a:endParaRPr>
          </a:p>
        </p:txBody>
      </p:sp>
      <p:sp>
        <p:nvSpPr>
          <p:cNvPr id="17" name="TextBox 16">
            <a:extLst>
              <a:ext uri="{FF2B5EF4-FFF2-40B4-BE49-F238E27FC236}">
                <a16:creationId xmlns:a16="http://schemas.microsoft.com/office/drawing/2014/main" id="{50CAA696-77F2-8B42-853A-0F92FFBAE3D1}"/>
              </a:ext>
            </a:extLst>
          </p:cNvPr>
          <p:cNvSpPr txBox="1"/>
          <p:nvPr/>
        </p:nvSpPr>
        <p:spPr>
          <a:xfrm>
            <a:off x="10013355" y="535931"/>
            <a:ext cx="4814594" cy="424732"/>
          </a:xfrm>
          <a:prstGeom prst="rect">
            <a:avLst/>
          </a:prstGeom>
          <a:noFill/>
        </p:spPr>
        <p:txBody>
          <a:bodyPr wrap="square" rtlCol="0">
            <a:spAutoFit/>
          </a:bodyPr>
          <a:lstStyle/>
          <a:p>
            <a:r>
              <a:rPr lang="en-US" sz="2160" dirty="0">
                <a:solidFill>
                  <a:srgbClr val="C00000"/>
                </a:solidFill>
              </a:rPr>
              <a:t> </a:t>
            </a:r>
          </a:p>
        </p:txBody>
      </p:sp>
      <p:sp>
        <p:nvSpPr>
          <p:cNvPr id="2" name="Rectangle 1">
            <a:extLst>
              <a:ext uri="{FF2B5EF4-FFF2-40B4-BE49-F238E27FC236}">
                <a16:creationId xmlns:a16="http://schemas.microsoft.com/office/drawing/2014/main" id="{76A9BD7E-0038-9148-8408-9645ADB00685}"/>
              </a:ext>
            </a:extLst>
          </p:cNvPr>
          <p:cNvSpPr/>
          <p:nvPr/>
        </p:nvSpPr>
        <p:spPr>
          <a:xfrm>
            <a:off x="1467740" y="1371517"/>
            <a:ext cx="2531740" cy="424732"/>
          </a:xfrm>
          <a:prstGeom prst="rect">
            <a:avLst/>
          </a:prstGeom>
        </p:spPr>
        <p:txBody>
          <a:bodyPr wrap="square">
            <a:spAutoFit/>
          </a:bodyPr>
          <a:lstStyle/>
          <a:p>
            <a:pPr algn="ctr">
              <a:buClr>
                <a:srgbClr val="0B906D"/>
              </a:buClr>
              <a:buSzPct val="120000"/>
            </a:pPr>
            <a:r>
              <a:rPr lang="en-US" sz="2160" b="1" dirty="0">
                <a:solidFill>
                  <a:srgbClr val="7F7F7F"/>
                </a:solidFill>
                <a:latin typeface="Roboto" panose="02000000000000000000" pitchFamily="2" charset="0"/>
                <a:ea typeface="Roboto" panose="02000000000000000000" pitchFamily="2" charset="0"/>
                <a:cs typeface="Calibri" panose="020F0502020204030204" pitchFamily="34" charset="0"/>
              </a:rPr>
              <a:t>Tools</a:t>
            </a:r>
          </a:p>
        </p:txBody>
      </p:sp>
      <p:sp>
        <p:nvSpPr>
          <p:cNvPr id="18" name="Rectangle 17">
            <a:extLst>
              <a:ext uri="{FF2B5EF4-FFF2-40B4-BE49-F238E27FC236}">
                <a16:creationId xmlns:a16="http://schemas.microsoft.com/office/drawing/2014/main" id="{FF0E2AF2-E646-0A41-B686-849256E190B1}"/>
              </a:ext>
            </a:extLst>
          </p:cNvPr>
          <p:cNvSpPr/>
          <p:nvPr/>
        </p:nvSpPr>
        <p:spPr>
          <a:xfrm>
            <a:off x="4720998" y="1147920"/>
            <a:ext cx="2654760" cy="757130"/>
          </a:xfrm>
          <a:prstGeom prst="rect">
            <a:avLst/>
          </a:prstGeom>
        </p:spPr>
        <p:txBody>
          <a:bodyPr wrap="square">
            <a:spAutoFit/>
          </a:bodyPr>
          <a:lstStyle/>
          <a:p>
            <a:pPr algn="ctr">
              <a:buClr>
                <a:srgbClr val="0B906D"/>
              </a:buClr>
              <a:buSzPct val="120000"/>
            </a:pPr>
            <a:r>
              <a:rPr lang="en-US" sz="2160" b="1" dirty="0">
                <a:solidFill>
                  <a:srgbClr val="7F7F7F"/>
                </a:solidFill>
                <a:latin typeface="Roboto" panose="02000000000000000000" pitchFamily="2" charset="0"/>
                <a:ea typeface="Roboto" panose="02000000000000000000" pitchFamily="2" charset="0"/>
                <a:cs typeface="Calibri" panose="020F0502020204030204" pitchFamily="34" charset="0"/>
              </a:rPr>
              <a:t>Real World Evidence</a:t>
            </a:r>
          </a:p>
        </p:txBody>
      </p:sp>
      <p:sp>
        <p:nvSpPr>
          <p:cNvPr id="19" name="Rectangle 18">
            <a:extLst>
              <a:ext uri="{FF2B5EF4-FFF2-40B4-BE49-F238E27FC236}">
                <a16:creationId xmlns:a16="http://schemas.microsoft.com/office/drawing/2014/main" id="{5B4009FF-C8DE-734F-8409-5A687E2FB47B}"/>
              </a:ext>
            </a:extLst>
          </p:cNvPr>
          <p:cNvSpPr/>
          <p:nvPr/>
        </p:nvSpPr>
        <p:spPr>
          <a:xfrm>
            <a:off x="8039067" y="1373087"/>
            <a:ext cx="2856020" cy="424732"/>
          </a:xfrm>
          <a:prstGeom prst="rect">
            <a:avLst/>
          </a:prstGeom>
        </p:spPr>
        <p:txBody>
          <a:bodyPr wrap="square">
            <a:spAutoFit/>
          </a:bodyPr>
          <a:lstStyle/>
          <a:p>
            <a:pPr algn="ctr">
              <a:buClr>
                <a:srgbClr val="0B906D"/>
              </a:buClr>
              <a:buSzPct val="120000"/>
            </a:pPr>
            <a:r>
              <a:rPr lang="en-US" sz="2160" b="1" dirty="0">
                <a:solidFill>
                  <a:srgbClr val="7F7F7F"/>
                </a:solidFill>
                <a:latin typeface="Roboto" panose="02000000000000000000" pitchFamily="2" charset="0"/>
                <a:ea typeface="Roboto" panose="02000000000000000000" pitchFamily="2" charset="0"/>
                <a:cs typeface="Calibri" panose="020F0502020204030204" pitchFamily="34" charset="0"/>
              </a:rPr>
              <a:t>Gaps</a:t>
            </a:r>
          </a:p>
        </p:txBody>
      </p:sp>
      <p:sp>
        <p:nvSpPr>
          <p:cNvPr id="22" name="Title 21">
            <a:extLst>
              <a:ext uri="{FF2B5EF4-FFF2-40B4-BE49-F238E27FC236}">
                <a16:creationId xmlns:a16="http://schemas.microsoft.com/office/drawing/2014/main" id="{2D239B66-0CFB-A44A-9A07-65368B48C25A}"/>
              </a:ext>
            </a:extLst>
          </p:cNvPr>
          <p:cNvSpPr>
            <a:spLocks noGrp="1"/>
          </p:cNvSpPr>
          <p:nvPr>
            <p:ph type="title"/>
          </p:nvPr>
        </p:nvSpPr>
        <p:spPr>
          <a:xfrm>
            <a:off x="0" y="45954"/>
            <a:ext cx="12191999" cy="1325563"/>
          </a:xfrm>
        </p:spPr>
        <p:txBody>
          <a:bodyPr>
            <a:normAutofit/>
          </a:bodyPr>
          <a:lstStyle/>
          <a:p>
            <a:pPr algn="ctr"/>
            <a:r>
              <a:rPr lang="en-US" sz="3600" dirty="0"/>
              <a:t>WCCC WORK GROUP CHAIRS AND CO-CHAIRS</a:t>
            </a:r>
          </a:p>
        </p:txBody>
      </p:sp>
    </p:spTree>
    <p:extLst>
      <p:ext uri="{BB962C8B-B14F-4D97-AF65-F5344CB8AC3E}">
        <p14:creationId xmlns:p14="http://schemas.microsoft.com/office/powerpoint/2010/main" val="1043285503"/>
      </p:ext>
    </p:extLst>
  </p:cSld>
  <p:clrMapOvr>
    <a:masterClrMapping/>
  </p:clrMapOvr>
</p:sld>
</file>

<file path=ppt/theme/theme1.xml><?xml version="1.0" encoding="utf-8"?>
<a:theme xmlns:a="http://schemas.openxmlformats.org/drawingml/2006/main" name="AccentBoxVTI">
  <a:themeElements>
    <a:clrScheme name="AnalogousFromRegularSeed_2SEEDS">
      <a:dk1>
        <a:srgbClr val="000000"/>
      </a:dk1>
      <a:lt1>
        <a:srgbClr val="FFFFFF"/>
      </a:lt1>
      <a:dk2>
        <a:srgbClr val="3B2E22"/>
      </a:dk2>
      <a:lt2>
        <a:srgbClr val="E8E5E2"/>
      </a:lt2>
      <a:accent1>
        <a:srgbClr val="3378B9"/>
      </a:accent1>
      <a:accent2>
        <a:srgbClr val="3FB0B9"/>
      </a:accent2>
      <a:accent3>
        <a:srgbClr val="4552CB"/>
      </a:accent3>
      <a:accent4>
        <a:srgbClr val="B93C33"/>
      </a:accent4>
      <a:accent5>
        <a:srgbClr val="CB8645"/>
      </a:accent5>
      <a:accent6>
        <a:srgbClr val="B0A330"/>
      </a:accent6>
      <a:hlink>
        <a:srgbClr val="B0743A"/>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Custom Design">
  <a:themeElements>
    <a:clrScheme name="WCCC 2021 1">
      <a:dk1>
        <a:srgbClr val="15906E"/>
      </a:dk1>
      <a:lt1>
        <a:srgbClr val="FFFFFF"/>
      </a:lt1>
      <a:dk2>
        <a:srgbClr val="15906E"/>
      </a:dk2>
      <a:lt2>
        <a:srgbClr val="FFFFFF"/>
      </a:lt2>
      <a:accent1>
        <a:srgbClr val="D7793B"/>
      </a:accent1>
      <a:accent2>
        <a:srgbClr val="208CB3"/>
      </a:accent2>
      <a:accent3>
        <a:srgbClr val="15906E"/>
      </a:accent3>
      <a:accent4>
        <a:srgbClr val="B3D6C4"/>
      </a:accent4>
      <a:accent5>
        <a:srgbClr val="094C7B"/>
      </a:accent5>
      <a:accent6>
        <a:srgbClr val="084169"/>
      </a:accent6>
      <a:hlink>
        <a:srgbClr val="D7793B"/>
      </a:hlink>
      <a:folHlink>
        <a:srgbClr val="208CB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WCCC 2021 1">
      <a:dk1>
        <a:srgbClr val="15906E"/>
      </a:dk1>
      <a:lt1>
        <a:srgbClr val="FFFFFF"/>
      </a:lt1>
      <a:dk2>
        <a:srgbClr val="15906E"/>
      </a:dk2>
      <a:lt2>
        <a:srgbClr val="FFFFFF"/>
      </a:lt2>
      <a:accent1>
        <a:srgbClr val="D7793B"/>
      </a:accent1>
      <a:accent2>
        <a:srgbClr val="208CB3"/>
      </a:accent2>
      <a:accent3>
        <a:srgbClr val="15906E"/>
      </a:accent3>
      <a:accent4>
        <a:srgbClr val="B3D6C4"/>
      </a:accent4>
      <a:accent5>
        <a:srgbClr val="094C7B"/>
      </a:accent5>
      <a:accent6>
        <a:srgbClr val="084169"/>
      </a:accent6>
      <a:hlink>
        <a:srgbClr val="D7793B"/>
      </a:hlink>
      <a:folHlink>
        <a:srgbClr val="208CB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14577</TotalTime>
  <Words>3596</Words>
  <Application>Microsoft Macintosh PowerPoint</Application>
  <PresentationFormat>Widescreen</PresentationFormat>
  <Paragraphs>373</Paragraphs>
  <Slides>23</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Arial</vt:lpstr>
      <vt:lpstr>Arial Narrow</vt:lpstr>
      <vt:lpstr>Avenir Next</vt:lpstr>
      <vt:lpstr>Avenir Next LT Pro</vt:lpstr>
      <vt:lpstr>Calibri</vt:lpstr>
      <vt:lpstr>Calibri Light</vt:lpstr>
      <vt:lpstr>Courier New</vt:lpstr>
      <vt:lpstr>Roboto</vt:lpstr>
      <vt:lpstr>Wingdings</vt:lpstr>
      <vt:lpstr>AccentBoxVTI</vt:lpstr>
      <vt:lpstr>Custom Design</vt:lpstr>
      <vt:lpstr>1_Custom Design</vt:lpstr>
      <vt:lpstr>Wound Care Collaborative Community</vt:lpstr>
      <vt:lpstr>Agenda-  </vt:lpstr>
      <vt:lpstr>Mission Statement</vt:lpstr>
      <vt:lpstr> Organizational Update    </vt:lpstr>
      <vt:lpstr>WCCC Board of Directors</vt:lpstr>
      <vt:lpstr> Representing Many Steering &amp; Work Group Representation</vt:lpstr>
      <vt:lpstr>WCCC Steering Committee</vt:lpstr>
      <vt:lpstr>  Who Does What </vt:lpstr>
      <vt:lpstr>WCCC WORK GROUP CHAIRS AND CO-CHAIRS</vt:lpstr>
      <vt:lpstr>WCCC Short- and Long-Term Goals</vt:lpstr>
      <vt:lpstr>REAL WORLD EVIDENCE WORK GROUP</vt:lpstr>
      <vt:lpstr>REAL WORLD EVIDENCE WORK GROUP UPDATE</vt:lpstr>
      <vt:lpstr>REAL WORLD EVIDENCE WORK GROUP UPDATE</vt:lpstr>
      <vt:lpstr>REAL WORLD EVIDENCE WORK GROUP UPDATE</vt:lpstr>
      <vt:lpstr>TOOLS WORK GROUP</vt:lpstr>
      <vt:lpstr>TOOLS WORK GROUP UPDATE</vt:lpstr>
      <vt:lpstr>GAPS WORK GROUP</vt:lpstr>
      <vt:lpstr>Collaborative Communities </vt:lpstr>
      <vt:lpstr>Role of the Wound Care Collaborative Community</vt:lpstr>
      <vt:lpstr> Collaborative Community:  Opportunities to Develop  Endpoints and Tools</vt:lpstr>
      <vt:lpstr>PowerPoint Presentation</vt:lpstr>
      <vt:lpstr>WCCC MEETING SCHEDULE</vt:lpstr>
      <vt:lpstr>NEX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Care Collaborative Community</dc:title>
  <dc:creator>Dr Vickie Driver</dc:creator>
  <cp:lastModifiedBy>Dana Rigdon</cp:lastModifiedBy>
  <cp:revision>233</cp:revision>
  <cp:lastPrinted>2021-03-03T03:35:03Z</cp:lastPrinted>
  <dcterms:created xsi:type="dcterms:W3CDTF">2021-02-22T23:36:13Z</dcterms:created>
  <dcterms:modified xsi:type="dcterms:W3CDTF">2022-01-04T20:53:56Z</dcterms:modified>
</cp:coreProperties>
</file>