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  <p:sldMasterId id="2147483935" r:id="rId2"/>
  </p:sldMasterIdLst>
  <p:notesMasterIdLst>
    <p:notesMasterId r:id="rId11"/>
  </p:notesMasterIdLst>
  <p:handoutMasterIdLst>
    <p:handoutMasterId r:id="rId12"/>
  </p:handoutMasterIdLst>
  <p:sldIdLst>
    <p:sldId id="1140" r:id="rId3"/>
    <p:sldId id="1223" r:id="rId4"/>
    <p:sldId id="1217" r:id="rId5"/>
    <p:sldId id="529" r:id="rId6"/>
    <p:sldId id="528" r:id="rId7"/>
    <p:sldId id="1216" r:id="rId8"/>
    <p:sldId id="1226" r:id="rId9"/>
    <p:sldId id="504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06D"/>
    <a:srgbClr val="7F7F7F"/>
    <a:srgbClr val="E09B6E"/>
    <a:srgbClr val="2E8AA9"/>
    <a:srgbClr val="3397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/>
    <p:restoredTop sz="84437"/>
  </p:normalViewPr>
  <p:slideViewPr>
    <p:cSldViewPr snapToGrid="0" snapToObjects="1" showGuides="1">
      <p:cViewPr varScale="1">
        <p:scale>
          <a:sx n="118" d="100"/>
          <a:sy n="118" d="100"/>
        </p:scale>
        <p:origin x="1592" y="20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32B3F-0E68-174C-AFF0-5D38B3DBD4DE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FC039-7DFC-B64B-BC5E-AD7E611A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04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BE7A6890-0578-E043-9BFB-E7688058A44C}" type="datetimeFigureOut">
              <a:rPr lang="en-US" smtClean="0"/>
              <a:pPr/>
              <a:t>2/28/22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2BFACC70-5381-CB40-9989-D9234D46C2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43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3232" rtl="0" eaLnBrk="1" latinLnBrk="0" hangingPunct="1">
      <a:defRPr sz="936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4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5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Clinical trials in wound care are under-powered, highly selective, poorly blinded, expensive and exclude relevant ‘real world’ patients and wounds that are difficult to categorize</a:t>
            </a:r>
          </a:p>
          <a:p>
            <a:pPr lvl="1"/>
            <a:r>
              <a:rPr lang="en-US" dirty="0"/>
              <a:t>RWE has the potential to be more generalizable, with more realistic outcomes in shorter time period at less expense</a:t>
            </a:r>
          </a:p>
          <a:p>
            <a:pPr lvl="1"/>
            <a:r>
              <a:rPr lang="en-US" dirty="0"/>
              <a:t>Obstacles in terms of operationalizing, preventing bias, funding</a:t>
            </a:r>
          </a:p>
          <a:p>
            <a:r>
              <a:rPr lang="en-US" b="1" dirty="0"/>
              <a:t>RWE Work Group</a:t>
            </a:r>
          </a:p>
          <a:p>
            <a:pPr lvl="1"/>
            <a:r>
              <a:rPr lang="en-US" dirty="0"/>
              <a:t>Reviewing FDA guidance documents</a:t>
            </a:r>
          </a:p>
          <a:p>
            <a:pPr lvl="2"/>
            <a:r>
              <a:rPr lang="en-US" dirty="0"/>
              <a:t>RWE for drugs/biologics, RWE for devices, Registries</a:t>
            </a:r>
          </a:p>
          <a:p>
            <a:pPr lvl="1"/>
            <a:r>
              <a:rPr lang="en-US" dirty="0"/>
              <a:t>Developing priority list of potential projects (Registries, hybrid trials, expansion of RCTs)</a:t>
            </a:r>
          </a:p>
          <a:p>
            <a:pPr lvl="2"/>
            <a:r>
              <a:rPr lang="en-US" dirty="0"/>
              <a:t>incorporate FDA guidance</a:t>
            </a:r>
          </a:p>
          <a:p>
            <a:pPr lvl="2"/>
            <a:r>
              <a:rPr lang="en-US" dirty="0"/>
              <a:t>Strategy must be inclusive: patient diversity, health system inequities, independent and commercial wound centers, academic and independent health systems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CC70-5381-CB40-9989-D9234D46C2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11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26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2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FDA84B9-824E-6741-B1D8-4B2438B0F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6043" y="0"/>
            <a:ext cx="9476085" cy="5785368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698B7AB-A80C-D34C-8ACA-31E6AAE78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1" y="419530"/>
            <a:ext cx="3141376" cy="2327236"/>
          </a:xfrm>
          <a:prstGeom prst="rect">
            <a:avLst/>
          </a:prstGeom>
          <a:effectLst>
            <a:glow rad="88900">
              <a:schemeClr val="bg1">
                <a:alpha val="68000"/>
              </a:schemeClr>
            </a:glo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B76B1D-F306-9F41-8AFF-9A2997183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71" y="2860375"/>
            <a:ext cx="3141376" cy="917995"/>
          </a:xfrm>
          <a:prstGeom prst="rect">
            <a:avLst/>
          </a:prstGeom>
        </p:spPr>
        <p:txBody>
          <a:bodyPr anchor="ctr"/>
          <a:lstStyle>
            <a:lvl1pPr algn="ctr"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935CD-CC2A-434C-9B5F-EAD3DD68F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80459" y="4114800"/>
            <a:ext cx="2844800" cy="13287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LOGO or PIC</a:t>
            </a:r>
          </a:p>
        </p:txBody>
      </p:sp>
    </p:spTree>
    <p:extLst>
      <p:ext uri="{BB962C8B-B14F-4D97-AF65-F5344CB8AC3E}">
        <p14:creationId xmlns:p14="http://schemas.microsoft.com/office/powerpoint/2010/main" val="377821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418657" y="0"/>
            <a:ext cx="8375585" cy="1682338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425196" y="0"/>
            <a:ext cx="8366760" cy="167640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374126" y="656127"/>
            <a:ext cx="96012" cy="586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457200"/>
            <a:ext cx="7626096" cy="98298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065020"/>
            <a:ext cx="7626096" cy="307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5296959"/>
            <a:ext cx="2057400" cy="304271"/>
          </a:xfrm>
        </p:spPr>
        <p:txBody>
          <a:bodyPr/>
          <a:lstStyle/>
          <a:p>
            <a:fld id="{86BC6CF7-3064-9F41-857D-7FC57276DAD7}" type="datetime1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WCCC 12 11 2021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5296959"/>
            <a:ext cx="2057400" cy="304271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9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5350-C64D-BA41-AB16-73355C146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E7A09-D172-CE44-A301-F395E2E5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8C94E-0E5F-5448-8D4D-AD2F66794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28C-9CB5-754F-8328-4A1729D9B7AE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D552E-2CDA-2142-8294-916760D0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5D512-BEA3-D948-8982-7DABF901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D5AB-401A-0D43-A5CB-461ED839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062-27F1-4D5B-B88D-99ABAF0FE6E1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E90-C8E0-443F-A67B-2C338EA2A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271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062-27F1-4D5B-B88D-99ABAF0FE6E1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E90-C8E0-443F-A67B-2C338EA2A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62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062-27F1-4D5B-B88D-99ABAF0FE6E1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E90-C8E0-443F-A67B-2C338EA2A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36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062-27F1-4D5B-B88D-99ABAF0FE6E1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E90-C8E0-443F-A67B-2C338EA2A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812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8450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9512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A66EB6-061B-3D4B-BBD6-533F224C69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5"/>
          <a:stretch/>
        </p:blipFill>
        <p:spPr>
          <a:xfrm rot="5400000">
            <a:off x="4558487" y="46186"/>
            <a:ext cx="115101" cy="1067906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08FB7B5-1891-6447-8B94-33FCB8213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29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115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ogo w/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B2590-0ED2-A641-A387-293FB2F7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1121435"/>
            <a:ext cx="8281358" cy="39163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18D110A-9E54-D14B-A12A-B30CB90B4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04580-94CF-5D4A-9D31-BDB8FC192EDC}"/>
              </a:ext>
            </a:extLst>
          </p:cNvPr>
          <p:cNvSpPr txBox="1"/>
          <p:nvPr userDrawn="1"/>
        </p:nvSpPr>
        <p:spPr>
          <a:xfrm>
            <a:off x="168166" y="893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215B26-4AD3-6B48-B98E-42EE3415D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42" t="44240" r="106" b="54861"/>
          <a:stretch/>
        </p:blipFill>
        <p:spPr>
          <a:xfrm>
            <a:off x="-510638" y="868408"/>
            <a:ext cx="9970018" cy="45719"/>
          </a:xfrm>
          <a:prstGeom prst="rect">
            <a:avLst/>
          </a:prstGeom>
          <a:ln w="285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6DA429-B190-F941-9824-AE75A4C6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855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050315-0520-4941-A419-49BC6704B8EC}"/>
              </a:ext>
            </a:extLst>
          </p:cNvPr>
          <p:cNvSpPr/>
          <p:nvPr userDrawn="1"/>
        </p:nvSpPr>
        <p:spPr>
          <a:xfrm>
            <a:off x="1" y="1000664"/>
            <a:ext cx="9144000" cy="391541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>
                  <a:lumMod val="75000"/>
                  <a:alpha val="6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0" i="0" dirty="0">
              <a:latin typeface="Roboto" panose="02000000000000000000" pitchFamily="2" charset="0"/>
            </a:endParaRPr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5C84431-CE62-F844-B717-24EF7E305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5"/>
          <a:stretch/>
        </p:blipFill>
        <p:spPr>
          <a:xfrm rot="5400000">
            <a:off x="4558487" y="46186"/>
            <a:ext cx="115101" cy="10679069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02B16D1-6F14-0049-890F-1130F9CB2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90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9575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4731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A2BB3-5638-3743-ADFC-090F362436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0877" y="1190625"/>
            <a:ext cx="8093075" cy="40176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65302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FDA84B9-824E-6741-B1D8-4B2438B0FC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6043" y="0"/>
            <a:ext cx="9476085" cy="5785368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698B7AB-A80C-D34C-8ACA-31E6AAE78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1" y="419530"/>
            <a:ext cx="3141376" cy="2327236"/>
          </a:xfrm>
          <a:prstGeom prst="rect">
            <a:avLst/>
          </a:prstGeom>
          <a:effectLst>
            <a:glow rad="88900">
              <a:schemeClr val="bg1">
                <a:alpha val="68000"/>
              </a:schemeClr>
            </a:glo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B76B1D-F306-9F41-8AFF-9A2997183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71" y="2860375"/>
            <a:ext cx="3141376" cy="917995"/>
          </a:xfrm>
          <a:prstGeom prst="rect">
            <a:avLst/>
          </a:prstGeom>
        </p:spPr>
        <p:txBody>
          <a:bodyPr anchor="ctr"/>
          <a:lstStyle>
            <a:lvl1pPr algn="ctr"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935CD-CC2A-434C-9B5F-EAD3DD68F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80459" y="4114800"/>
            <a:ext cx="2844800" cy="13287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LOGO or PIC</a:t>
            </a:r>
          </a:p>
        </p:txBody>
      </p:sp>
    </p:spTree>
    <p:extLst>
      <p:ext uri="{BB962C8B-B14F-4D97-AF65-F5344CB8AC3E}">
        <p14:creationId xmlns:p14="http://schemas.microsoft.com/office/powerpoint/2010/main" val="14541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Logo w/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B2590-0ED2-A641-A387-293FB2F7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1121435"/>
            <a:ext cx="8281358" cy="39163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18D110A-9E54-D14B-A12A-B30CB90B4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04580-94CF-5D4A-9D31-BDB8FC192EDC}"/>
              </a:ext>
            </a:extLst>
          </p:cNvPr>
          <p:cNvSpPr txBox="1"/>
          <p:nvPr userDrawn="1"/>
        </p:nvSpPr>
        <p:spPr>
          <a:xfrm>
            <a:off x="168166" y="893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215B26-4AD3-6B48-B98E-42EE3415D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42" t="44240" r="106" b="54861"/>
          <a:stretch/>
        </p:blipFill>
        <p:spPr>
          <a:xfrm>
            <a:off x="-510638" y="868408"/>
            <a:ext cx="9970018" cy="45719"/>
          </a:xfrm>
          <a:prstGeom prst="rect">
            <a:avLst/>
          </a:prstGeom>
          <a:ln w="285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6DA429-B190-F941-9824-AE75A4C6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954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2877-4B73-4241-AF12-DD957E05F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321" y="1147313"/>
            <a:ext cx="4064479" cy="38818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0BD51-B0F2-F640-BC20-3FC66C44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47313"/>
            <a:ext cx="4064478" cy="388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E77FE15-DE29-0146-A789-4AAB00230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F473007-F099-644B-8958-2C7AC1E20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5"/>
          <a:stretch/>
        </p:blipFill>
        <p:spPr>
          <a:xfrm rot="5400000">
            <a:off x="4558487" y="46186"/>
            <a:ext cx="115101" cy="1067906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9D78B86-7C5B-E64D-9ADB-F7FF88BAD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8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5A1B04-836B-1649-A734-54F71B279E02}"/>
              </a:ext>
            </a:extLst>
          </p:cNvPr>
          <p:cNvSpPr/>
          <p:nvPr userDrawn="1"/>
        </p:nvSpPr>
        <p:spPr>
          <a:xfrm>
            <a:off x="1" y="1363859"/>
            <a:ext cx="2425147" cy="298727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>
                  <a:lumMod val="75000"/>
                  <a:alpha val="6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0" i="0" dirty="0">
              <a:latin typeface="Roboto" panose="02000000000000000000" pitchFamily="2" charset="0"/>
            </a:endParaRPr>
          </a:p>
        </p:txBody>
      </p:sp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id="{6BCBEBC9-B25A-C846-96F8-5253D31008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1508" y="1363860"/>
            <a:ext cx="2987279" cy="298727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D1B45A-E91A-EA42-8EF8-65069624122B}"/>
              </a:ext>
            </a:extLst>
          </p:cNvPr>
          <p:cNvSpPr/>
          <p:nvPr userDrawn="1"/>
        </p:nvSpPr>
        <p:spPr>
          <a:xfrm>
            <a:off x="8897023" y="1363859"/>
            <a:ext cx="246977" cy="2987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0" i="0" dirty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1746A-03BA-B641-B4BA-57CB71CD0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9705922-E3F0-5A4B-98F8-491D5D56D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933321-5C91-8D41-A769-0A71F161B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42" t="44240" r="106" b="54861"/>
          <a:stretch/>
        </p:blipFill>
        <p:spPr>
          <a:xfrm>
            <a:off x="-510638" y="868408"/>
            <a:ext cx="9970018" cy="4571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3885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8B51-9A3F-BD47-A038-76E2A8174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E862CDD-6B87-BB41-AA8C-C1328383A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5"/>
          <a:stretch/>
        </p:blipFill>
        <p:spPr>
          <a:xfrm rot="5400000">
            <a:off x="4558487" y="46186"/>
            <a:ext cx="115101" cy="1067906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37538D8-607B-BB47-B510-41243584C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5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14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778220-0D34-F34E-9E9D-F6521560ED03}"/>
              </a:ext>
            </a:extLst>
          </p:cNvPr>
          <p:cNvSpPr/>
          <p:nvPr userDrawn="1"/>
        </p:nvSpPr>
        <p:spPr>
          <a:xfrm>
            <a:off x="155274" y="103415"/>
            <a:ext cx="8833449" cy="48006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>
                  <a:lumMod val="75000"/>
                  <a:alpha val="6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0" i="0" dirty="0">
              <a:latin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56748-1227-424B-8C4F-BD755F0B3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124" y="701109"/>
            <a:ext cx="4079875" cy="3605212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9B7652C-14DF-9F48-9701-A122C1A9B0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9200" y="465138"/>
            <a:ext cx="3741738" cy="4005262"/>
          </a:xfrm>
          <a:ln w="254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4E4A57A-66B1-5D43-BDE5-330392E2C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5"/>
          <a:stretch/>
        </p:blipFill>
        <p:spPr>
          <a:xfrm rot="5400000">
            <a:off x="4558487" y="46186"/>
            <a:ext cx="115101" cy="1067906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D294C29-7BF0-A54B-9FB9-ECB61B103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48738AB-B3AE-CB48-B228-0E0174B39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5"/>
          <a:stretch/>
        </p:blipFill>
        <p:spPr>
          <a:xfrm rot="5400000">
            <a:off x="4558487" y="46186"/>
            <a:ext cx="115101" cy="1067906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A33ACDD-9057-AF40-BA9C-47941374CE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4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3FB36E-E7C3-F84A-A74F-A0868E2780A3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0" i="0" dirty="0">
              <a:latin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78220-0D34-F34E-9E9D-F6521560ED03}"/>
              </a:ext>
            </a:extLst>
          </p:cNvPr>
          <p:cNvSpPr/>
          <p:nvPr userDrawn="1"/>
        </p:nvSpPr>
        <p:spPr>
          <a:xfrm>
            <a:off x="163901" y="115478"/>
            <a:ext cx="8833449" cy="48006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>
                  <a:lumMod val="75000"/>
                  <a:alpha val="6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0" i="0" dirty="0">
              <a:latin typeface="Roboto" panose="02000000000000000000" pitchFamily="2" charset="0"/>
            </a:endParaRPr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B951F2-2B99-DD46-9A3A-2990C8B03E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5"/>
          <a:stretch/>
        </p:blipFill>
        <p:spPr>
          <a:xfrm rot="5400000">
            <a:off x="4558487" y="46186"/>
            <a:ext cx="115101" cy="10679069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62E6703-BB8F-604C-8938-3EA75DDAC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9BD289-6963-8F4B-9610-0E5CCC618148}"/>
              </a:ext>
            </a:extLst>
          </p:cNvPr>
          <p:cNvSpPr/>
          <p:nvPr userDrawn="1"/>
        </p:nvSpPr>
        <p:spPr>
          <a:xfrm>
            <a:off x="1" y="1000664"/>
            <a:ext cx="9144000" cy="391541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>
                  <a:lumMod val="75000"/>
                  <a:alpha val="6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b="0" i="0" dirty="0">
              <a:latin typeface="Roboto" panose="020000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1D123-73BE-9C4D-808C-EC0E102FA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1000664"/>
            <a:ext cx="4787106" cy="391541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1A322-FB35-9A4C-A947-20F473EC6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107" y="1121434"/>
            <a:ext cx="2949575" cy="369210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624F440-171A-5049-940A-8A0CAD4C9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EB9A27-0E4B-DA46-A849-EFF82FB98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5"/>
          <a:stretch/>
        </p:blipFill>
        <p:spPr>
          <a:xfrm rot="5400000">
            <a:off x="4558487" y="46186"/>
            <a:ext cx="115101" cy="1067906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BC42E3F-E3F7-C74E-8FDE-069314F2B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3976" y="5113759"/>
            <a:ext cx="1451331" cy="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4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ACD60-2CBC-8645-A437-C92DE37D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21" y="1224951"/>
            <a:ext cx="8281358" cy="381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1944880D-33CB-CA41-897E-C445D3FD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304800"/>
            <a:ext cx="8281358" cy="46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5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5" r:id="rId2"/>
    <p:sldLayoutId id="2147483757" r:id="rId3"/>
    <p:sldLayoutId id="2147483763" r:id="rId4"/>
    <p:sldLayoutId id="2147483767" r:id="rId5"/>
    <p:sldLayoutId id="2147483764" r:id="rId6"/>
    <p:sldLayoutId id="2147483759" r:id="rId7"/>
    <p:sldLayoutId id="2147483768" r:id="rId8"/>
    <p:sldLayoutId id="2147483762" r:id="rId9"/>
    <p:sldLayoutId id="2147483769" r:id="rId10"/>
    <p:sldLayoutId id="21474837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2062-27F1-4D5B-B88D-99ABAF0FE6E1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7E90-C8E0-443F-A67B-2C338EA2A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8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B353DD1-4E3A-F04F-986C-18A09521F36C}"/>
              </a:ext>
            </a:extLst>
          </p:cNvPr>
          <p:cNvSpPr txBox="1">
            <a:spLocks/>
          </p:cNvSpPr>
          <p:nvPr/>
        </p:nvSpPr>
        <p:spPr>
          <a:xfrm>
            <a:off x="243841" y="3150108"/>
            <a:ext cx="4108703" cy="917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March 1, 2022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Member Meeting</a:t>
            </a:r>
          </a:p>
        </p:txBody>
      </p:sp>
    </p:spTree>
    <p:extLst>
      <p:ext uri="{BB962C8B-B14F-4D97-AF65-F5344CB8AC3E}">
        <p14:creationId xmlns:p14="http://schemas.microsoft.com/office/powerpoint/2010/main" val="18957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8CD4C-08DA-E743-80A4-7563FBA6D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1042736"/>
            <a:ext cx="8686799" cy="405106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Agenda Review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I.	Welcome and Opening Remarks			Dr. Driver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II.	Core Outcome Sets -				Prof. Thomas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	A Success Story From Dermatology	</a:t>
            </a:r>
            <a:endParaRPr lang="en-US" sz="1950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III.	Tools Work Group Update				Dr. Alvarez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IV.	Gaps Work Group Update				Dr. Driver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V.	Real World Evidence Work Group Update		Dr. Carter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VI.	Analysis of the Natural History of Patients with 	J. Rolley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	Wounds RWE Project 4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VII.	WCCC Upcoming Meetings			Dr. Driver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VIII.	Q&amp;A/Discussion					Dr. Driver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33033-411A-6C4C-A37B-49078697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1440"/>
            <a:ext cx="8686800" cy="82296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Welcome and Agenda</a:t>
            </a:r>
          </a:p>
        </p:txBody>
      </p:sp>
    </p:spTree>
    <p:extLst>
      <p:ext uri="{BB962C8B-B14F-4D97-AF65-F5344CB8AC3E}">
        <p14:creationId xmlns:p14="http://schemas.microsoft.com/office/powerpoint/2010/main" val="85734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35723-12F8-F746-9B09-646932C1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3" y="1028700"/>
            <a:ext cx="8879614" cy="46205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dirty="0"/>
              <a:t>Conducting full team meetings since Dec. w/ goals </a:t>
            </a:r>
            <a:r>
              <a:rPr lang="en-US" sz="1800" dirty="0"/>
              <a:t> 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Selected priority endpoints for initially focus 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Updated charts for ‘focus’ endpoints &amp; related tools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Obtained FDA feedback on ‘validation’ definition 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dirty="0"/>
              <a:t>Introduced to Dr. </a:t>
            </a:r>
            <a:r>
              <a:rPr lang="en-US" sz="2400" dirty="0" err="1"/>
              <a:t>Mavadia</a:t>
            </a:r>
            <a:r>
              <a:rPr lang="en-US" sz="2400" dirty="0"/>
              <a:t>-Shukla (FDA) involved w/ MDDT process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Will participate in the TWG &amp; assist team w/ tools that qualify for the MDDT process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dirty="0"/>
              <a:t>Invited Drs. Klassen and </a:t>
            </a:r>
            <a:r>
              <a:rPr lang="en-US" sz="2400" dirty="0" err="1"/>
              <a:t>Pusic</a:t>
            </a:r>
            <a:r>
              <a:rPr lang="en-US" sz="2400" dirty="0"/>
              <a:t> co-developers of the PRO-Tool Wound-Q tool to join our last call (join our WG)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They explained validation work for Wound-Q and noted that it had not undergone the MDDT process 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6EC84E9-CBF8-A64A-9F5A-CB86C9EA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1440"/>
            <a:ext cx="8686800" cy="82296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Tools Work Group Update</a:t>
            </a:r>
          </a:p>
        </p:txBody>
      </p:sp>
    </p:spTree>
    <p:extLst>
      <p:ext uri="{BB962C8B-B14F-4D97-AF65-F5344CB8AC3E}">
        <p14:creationId xmlns:p14="http://schemas.microsoft.com/office/powerpoint/2010/main" val="287242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35723-12F8-F746-9B09-646932C1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3" y="1028700"/>
            <a:ext cx="8941040" cy="46205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dirty="0"/>
              <a:t>Contacted Dr. Amit Garg, C3 Chairperson (Director Research Program for Outcomes in dermatology) 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Explore synergies w/ two of their COS groups related to wounds (cutaneous PG and HS)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dirty="0"/>
              <a:t>Reached out to several other wound measurement device developers to assist us in populating our respective charts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dirty="0"/>
              <a:t>Contacted developers of Wound QOL to also help to provide information regarding their clinical validation data 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dirty="0"/>
              <a:t>Continued to encourage participants to help populate and complete charts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6EC84E9-CBF8-A64A-9F5A-CB86C9EA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1440"/>
            <a:ext cx="8686800" cy="82296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Tools Work Group Update</a:t>
            </a:r>
          </a:p>
        </p:txBody>
      </p:sp>
    </p:spTree>
    <p:extLst>
      <p:ext uri="{BB962C8B-B14F-4D97-AF65-F5344CB8AC3E}">
        <p14:creationId xmlns:p14="http://schemas.microsoft.com/office/powerpoint/2010/main" val="50823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4DFE-A989-A34D-8530-7C196F45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936768"/>
            <a:ext cx="8661400" cy="42887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Survey, draft ready for Gaps committee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The WG agreed that GAPS should be divided into: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(1) short term 1-2 years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(2) intermediate 2-4 years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(3) long term &gt;4 years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800" u="sng" dirty="0"/>
              <a:t>This strategy involves a focus on the resources and time required to address the GAPS that are being considered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2200" dirty="0"/>
              <a:t>Selected one GAP - Pre-Clinical </a:t>
            </a:r>
            <a:r>
              <a:rPr lang="en-US" sz="2200"/>
              <a:t>Models </a:t>
            </a:r>
          </a:p>
          <a:p>
            <a:pPr>
              <a:lnSpc>
                <a:spcPct val="120000"/>
              </a:lnSpc>
            </a:pPr>
            <a:r>
              <a:rPr lang="en-US" sz="2200"/>
              <a:t>Plan </a:t>
            </a:r>
            <a:r>
              <a:rPr lang="en-US" sz="2200" dirty="0"/>
              <a:t>to select at least one short-term goal for a quick win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Clinical trial design standards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375AB2B-FA88-0746-901D-47DDF329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1440"/>
            <a:ext cx="8686800" cy="82296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Gaps Work Group Update</a:t>
            </a:r>
          </a:p>
        </p:txBody>
      </p:sp>
    </p:spTree>
    <p:extLst>
      <p:ext uri="{BB962C8B-B14F-4D97-AF65-F5344CB8AC3E}">
        <p14:creationId xmlns:p14="http://schemas.microsoft.com/office/powerpoint/2010/main" val="277395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111137-B3C2-C248-AC5C-E755467C7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2" y="957944"/>
            <a:ext cx="8526534" cy="4013450"/>
          </a:xfrm>
        </p:spPr>
        <p:txBody>
          <a:bodyPr>
            <a:normAutofit fontScale="40000" lnSpcReduction="20000"/>
          </a:bodyPr>
          <a:lstStyle/>
          <a:p>
            <a:r>
              <a:rPr lang="en-US" sz="5500" dirty="0"/>
              <a:t>Projects updates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000" dirty="0"/>
              <a:t>#4: Natural history of patients with wounds</a:t>
            </a:r>
          </a:p>
          <a:p>
            <a:pPr lvl="2">
              <a:buFont typeface="Wingdings" pitchFamily="2" charset="2"/>
              <a:buChar char="§"/>
            </a:pPr>
            <a:r>
              <a:rPr lang="en-US" sz="5000" dirty="0"/>
              <a:t>I asked Joe Rolley to scope the project (outline, issues, timelines, resources, funding etc.) and he will present a full update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000" dirty="0"/>
              <a:t>#8: Develop a method to overcome bias in RWE</a:t>
            </a:r>
          </a:p>
          <a:p>
            <a:pPr lvl="2">
              <a:buFont typeface="Wingdings" pitchFamily="2" charset="2"/>
              <a:buChar char="§"/>
            </a:pPr>
            <a:r>
              <a:rPr lang="en-US" sz="5000" dirty="0"/>
              <a:t>Dr. Caroline Fife is heading up this team; team has been selected and they are in active discussion to cover all elements, an estimate of funding, and whether a year will be sufficient</a:t>
            </a:r>
          </a:p>
          <a:p>
            <a:pPr lvl="2">
              <a:buFont typeface="Wingdings" pitchFamily="2" charset="2"/>
              <a:buChar char="§"/>
            </a:pPr>
            <a:r>
              <a:rPr lang="en-US" sz="5000" dirty="0"/>
              <a:t>We are trying to find a CONSORT organization member to be a resource</a:t>
            </a:r>
          </a:p>
          <a:p>
            <a:pPr lvl="2">
              <a:buFont typeface="Wingdings" pitchFamily="2" charset="2"/>
              <a:buChar char="§"/>
            </a:pPr>
            <a:r>
              <a:rPr lang="en-US" sz="5000" dirty="0"/>
              <a:t>May need to do a small registry project to verify bias identification</a:t>
            </a:r>
          </a:p>
          <a:p>
            <a:r>
              <a:rPr lang="en-US" sz="5500" dirty="0"/>
              <a:t>Meeting schedules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000" dirty="0"/>
              <a:t>Meeting at SAWC and then every 2 months.	</a:t>
            </a:r>
          </a:p>
          <a:p>
            <a:endParaRPr lang="en-US" sz="6000" dirty="0"/>
          </a:p>
          <a:p>
            <a:pPr marL="0" indent="0" fontAlgn="t">
              <a:buNone/>
            </a:pPr>
            <a:r>
              <a:rPr lang="en-US" dirty="0"/>
              <a:t>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1479FE-2FE2-644B-B679-3FFCD37C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1440"/>
            <a:ext cx="8686800" cy="82296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Real World Evidence Work Group Update</a:t>
            </a:r>
          </a:p>
        </p:txBody>
      </p:sp>
    </p:spTree>
    <p:extLst>
      <p:ext uri="{BB962C8B-B14F-4D97-AF65-F5344CB8AC3E}">
        <p14:creationId xmlns:p14="http://schemas.microsoft.com/office/powerpoint/2010/main" val="352962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8CD4C-08DA-E743-80A4-7563FBA6D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2" y="1065925"/>
            <a:ext cx="8718017" cy="39163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FDA Wound Workshop - April 28-29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Alliance Wound Care Evidence Summit - May 19-20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WHS/SAWC - April 6-10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Advanced Wound Care Innovation Meeting - July 12-13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Serena Leadership in Wound Care - September 16-17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Inova Healthcare Meeting - September 30-Oct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33033-411A-6C4C-A37B-49078697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1440"/>
            <a:ext cx="8686800" cy="82296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Upcoming Events</a:t>
            </a: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A0BD472-0F63-0348-ACB6-1B4165F44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91" y="3748025"/>
            <a:ext cx="3604198" cy="18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2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working in an office&#10;&#10;Description automatically generated with medium confidence">
            <a:extLst>
              <a:ext uri="{FF2B5EF4-FFF2-40B4-BE49-F238E27FC236}">
                <a16:creationId xmlns:a16="http://schemas.microsoft.com/office/drawing/2014/main" id="{EAABB723-C4DB-284F-A0B3-211E05F301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715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46423C-0B53-EE40-936A-33E879BA3985}"/>
              </a:ext>
            </a:extLst>
          </p:cNvPr>
          <p:cNvSpPr/>
          <p:nvPr/>
        </p:nvSpPr>
        <p:spPr>
          <a:xfrm>
            <a:off x="3789773" y="1095130"/>
            <a:ext cx="4923806" cy="131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NEXT MEETING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Tuesday, April 26, 2022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4:00 pm EST/1:00 pm PST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1C96266-6924-CD48-959E-147984F5E9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764" y="3555610"/>
            <a:ext cx="1895824" cy="1404490"/>
          </a:xfrm>
          <a:prstGeom prst="rect">
            <a:avLst/>
          </a:prstGeom>
          <a:solidFill>
            <a:schemeClr val="bg1">
              <a:alpha val="20000"/>
            </a:schemeClr>
          </a:solidFill>
          <a:effectLst>
            <a:glow rad="88900">
              <a:schemeClr val="bg1">
                <a:alpha val="68000"/>
              </a:schemeClr>
            </a:glo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8A471A-CFB9-E043-B26D-900C2A655F4B}"/>
              </a:ext>
            </a:extLst>
          </p:cNvPr>
          <p:cNvSpPr/>
          <p:nvPr/>
        </p:nvSpPr>
        <p:spPr>
          <a:xfrm>
            <a:off x="-63439" y="5012755"/>
            <a:ext cx="9207439" cy="702245"/>
          </a:xfrm>
          <a:prstGeom prst="rect">
            <a:avLst/>
          </a:prstGeom>
          <a:gradFill flip="none" rotWithShape="1">
            <a:gsLst>
              <a:gs pos="50000">
                <a:schemeClr val="accent5">
                  <a:lumMod val="100000"/>
                  <a:alpha val="51000"/>
                </a:schemeClr>
              </a:gs>
              <a:gs pos="0">
                <a:schemeClr val="tx1">
                  <a:alpha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" name="Text Box 28">
            <a:extLst>
              <a:ext uri="{FF2B5EF4-FFF2-40B4-BE49-F238E27FC236}">
                <a16:creationId xmlns:a16="http://schemas.microsoft.com/office/drawing/2014/main" id="{4F22AAA5-986D-CC4D-A41B-1E3C6BA5D598}"/>
              </a:ext>
            </a:extLst>
          </p:cNvPr>
          <p:cNvSpPr txBox="1"/>
          <p:nvPr/>
        </p:nvSpPr>
        <p:spPr>
          <a:xfrm>
            <a:off x="-63438" y="5200618"/>
            <a:ext cx="9104696" cy="40907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www.woundcarecc.org</a:t>
            </a:r>
            <a:r>
              <a:rPr lang="en-US" sz="2400" dirty="0">
                <a:solidFill>
                  <a:schemeClr val="bg1"/>
                </a:solidFill>
                <a:effectLst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1697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CCC 2021 1">
      <a:dk1>
        <a:srgbClr val="15906E"/>
      </a:dk1>
      <a:lt1>
        <a:srgbClr val="FFFFFF"/>
      </a:lt1>
      <a:dk2>
        <a:srgbClr val="15906E"/>
      </a:dk2>
      <a:lt2>
        <a:srgbClr val="FFFFFF"/>
      </a:lt2>
      <a:accent1>
        <a:srgbClr val="D7793B"/>
      </a:accent1>
      <a:accent2>
        <a:srgbClr val="208CB3"/>
      </a:accent2>
      <a:accent3>
        <a:srgbClr val="15906E"/>
      </a:accent3>
      <a:accent4>
        <a:srgbClr val="B3D6C4"/>
      </a:accent4>
      <a:accent5>
        <a:srgbClr val="094C7B"/>
      </a:accent5>
      <a:accent6>
        <a:srgbClr val="084169"/>
      </a:accent6>
      <a:hlink>
        <a:srgbClr val="D7793B"/>
      </a:hlink>
      <a:folHlink>
        <a:srgbClr val="208CB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S19-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S19-light" id="{38EA79C6-8F2A-3649-B3E3-16910FA6C906}" vid="{E3601ECA-7165-EA4F-82F1-BF0EC908B8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4665</TotalTime>
  <Words>727</Words>
  <Application>Microsoft Macintosh PowerPoint</Application>
  <PresentationFormat>On-screen Show (16:10)</PresentationFormat>
  <Paragraphs>75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Roboto</vt:lpstr>
      <vt:lpstr>Wingdings</vt:lpstr>
      <vt:lpstr>Custom Design</vt:lpstr>
      <vt:lpstr>AGS19-light</vt:lpstr>
      <vt:lpstr>PowerPoint Presentation</vt:lpstr>
      <vt:lpstr>Welcome and Agenda</vt:lpstr>
      <vt:lpstr>Tools Work Group Update</vt:lpstr>
      <vt:lpstr>Tools Work Group Update</vt:lpstr>
      <vt:lpstr>Gaps Work Group Update</vt:lpstr>
      <vt:lpstr>Real World Evidence Work Group Update</vt:lpstr>
      <vt:lpstr>Upcoming Events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Dana Rigdon</cp:lastModifiedBy>
  <cp:revision>295</cp:revision>
  <dcterms:created xsi:type="dcterms:W3CDTF">2019-01-08T07:04:47Z</dcterms:created>
  <dcterms:modified xsi:type="dcterms:W3CDTF">2022-02-28T22:14:40Z</dcterms:modified>
</cp:coreProperties>
</file>