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3" r:id="rId1"/>
  </p:sldMasterIdLst>
  <p:notesMasterIdLst>
    <p:notesMasterId r:id="rId9"/>
  </p:notesMasterIdLst>
  <p:handoutMasterIdLst>
    <p:handoutMasterId r:id="rId10"/>
  </p:handoutMasterIdLst>
  <p:sldIdLst>
    <p:sldId id="1140" r:id="rId2"/>
    <p:sldId id="1234" r:id="rId3"/>
    <p:sldId id="1273" r:id="rId4"/>
    <p:sldId id="1272" r:id="rId5"/>
    <p:sldId id="1274" r:id="rId6"/>
    <p:sldId id="1275" r:id="rId7"/>
    <p:sldId id="504" r:id="rId8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906D"/>
    <a:srgbClr val="3397B9"/>
    <a:srgbClr val="7F7F7F"/>
    <a:srgbClr val="E09B6E"/>
    <a:srgbClr val="2E8AA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84686"/>
  </p:normalViewPr>
  <p:slideViewPr>
    <p:cSldViewPr snapToGrid="0" snapToObjects="1" showGuides="1">
      <p:cViewPr varScale="1">
        <p:scale>
          <a:sx n="98" d="100"/>
          <a:sy n="98" d="100"/>
        </p:scale>
        <p:origin x="184" y="83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832B3F-0E68-174C-AFF0-5D38B3DBD4DE}" type="datetimeFigureOut">
              <a:rPr lang="en-US" smtClean="0"/>
              <a:t>1/10/23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FC039-7DFC-B64B-BC5E-AD7E611AA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2040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Roboto" panose="02000000000000000000" pitchFamily="2" charset="0"/>
              </a:defRPr>
            </a:lvl1pPr>
          </a:lstStyle>
          <a:p>
            <a:fld id="{BE7A6890-0578-E043-9BFB-E7688058A44C}" type="datetimeFigureOut">
              <a:rPr lang="en-US" smtClean="0"/>
              <a:pPr/>
              <a:t>1/10/23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Roboto" panose="02000000000000000000" pitchFamily="2" charset="0"/>
              </a:defRPr>
            </a:lvl1pPr>
          </a:lstStyle>
          <a:p>
            <a:fld id="{2BFACC70-5381-CB40-9989-D9234D46C2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7439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713232" rtl="0" eaLnBrk="1" latinLnBrk="0" hangingPunct="1">
      <a:defRPr sz="936" b="0" i="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Courier New" panose="02070309020205020404" pitchFamily="49" charset="0"/>
              <a:buChar char="o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FACC70-5381-CB40-9989-D9234D46C2B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420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FACC70-5381-CB40-9989-D9234D46C2B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728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FACC70-5381-CB40-9989-D9234D46C2B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122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FACC70-5381-CB40-9989-D9234D46C2B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378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FACC70-5381-CB40-9989-D9234D46C2B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093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FACC70-5381-CB40-9989-D9234D46C2B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402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9FDA84B9-824E-6741-B1D8-4B2438B0FC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6043" y="0"/>
            <a:ext cx="9476085" cy="5785368"/>
          </a:xfrm>
          <a:prstGeom prst="rect">
            <a:avLst/>
          </a:prstGeom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F698B7AB-A80C-D34C-8ACA-31E6AAE783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171" y="419530"/>
            <a:ext cx="3141376" cy="2327236"/>
          </a:xfrm>
          <a:prstGeom prst="rect">
            <a:avLst/>
          </a:prstGeom>
          <a:effectLst>
            <a:glow rad="88900">
              <a:schemeClr val="bg1">
                <a:alpha val="68000"/>
              </a:schemeClr>
            </a:glow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4B76B1D-F306-9F41-8AFF-9A29971834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2171" y="2860375"/>
            <a:ext cx="3141376" cy="917995"/>
          </a:xfrm>
          <a:prstGeom prst="rect">
            <a:avLst/>
          </a:prstGeom>
        </p:spPr>
        <p:txBody>
          <a:bodyPr anchor="ctr"/>
          <a:lstStyle>
            <a:lvl1pPr algn="ctr"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E935CD-CC2A-434C-9B5F-EAD3DD68F2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80459" y="4114800"/>
            <a:ext cx="2844800" cy="1328738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LOGO or PIC</a:t>
            </a:r>
          </a:p>
        </p:txBody>
      </p:sp>
    </p:spTree>
    <p:extLst>
      <p:ext uri="{BB962C8B-B14F-4D97-AF65-F5344CB8AC3E}">
        <p14:creationId xmlns:p14="http://schemas.microsoft.com/office/powerpoint/2010/main" val="377821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75350-C64D-BA41-AB16-73355C1467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BE7A09-D172-CE44-A301-F395E2E5B3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F8C94E-0E5F-5448-8D4D-AD2F66794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5928C-9CB5-754F-8328-4A1729D9B7AE}" type="datetimeFigureOut">
              <a:rPr lang="en-US" smtClean="0"/>
              <a:t>1/10/23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BD552E-2CDA-2142-8294-916760D08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5D512-BEA3-D948-8982-7DABF901E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D5AB-401A-0D43-A5CB-461ED839C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182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9FDA84B9-824E-6741-B1D8-4B2438B0FC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6043" y="0"/>
            <a:ext cx="9476085" cy="5785368"/>
          </a:xfrm>
          <a:prstGeom prst="rect">
            <a:avLst/>
          </a:prstGeom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F698B7AB-A80C-D34C-8ACA-31E6AAE783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171" y="419530"/>
            <a:ext cx="3141376" cy="2327236"/>
          </a:xfrm>
          <a:prstGeom prst="rect">
            <a:avLst/>
          </a:prstGeom>
          <a:effectLst>
            <a:glow rad="88900">
              <a:schemeClr val="bg1">
                <a:alpha val="68000"/>
              </a:schemeClr>
            </a:glow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4B76B1D-F306-9F41-8AFF-9A29971834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2171" y="2860375"/>
            <a:ext cx="3141376" cy="917995"/>
          </a:xfrm>
          <a:prstGeom prst="rect">
            <a:avLst/>
          </a:prstGeom>
        </p:spPr>
        <p:txBody>
          <a:bodyPr anchor="ctr"/>
          <a:lstStyle>
            <a:lvl1pPr algn="ctr"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E935CD-CC2A-434C-9B5F-EAD3DD68F2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80459" y="4114800"/>
            <a:ext cx="2844800" cy="1328738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LOGO or PIC</a:t>
            </a:r>
          </a:p>
        </p:txBody>
      </p:sp>
    </p:spTree>
    <p:extLst>
      <p:ext uri="{BB962C8B-B14F-4D97-AF65-F5344CB8AC3E}">
        <p14:creationId xmlns:p14="http://schemas.microsoft.com/office/powerpoint/2010/main" val="145414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Content, Logo w/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B2590-0ED2-A641-A387-293FB2F74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321" y="1121435"/>
            <a:ext cx="8281358" cy="391639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618D110A-9E54-D14B-A12A-B30CB90B46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3976" y="5113759"/>
            <a:ext cx="1451331" cy="4978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E04580-94CF-5D4A-9D31-BDB8FC192EDC}"/>
              </a:ext>
            </a:extLst>
          </p:cNvPr>
          <p:cNvSpPr txBox="1"/>
          <p:nvPr userDrawn="1"/>
        </p:nvSpPr>
        <p:spPr>
          <a:xfrm>
            <a:off x="168166" y="8933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8215B26-4AD3-6B48-B98E-42EE3415D4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942" t="44240" r="106" b="54861"/>
          <a:stretch/>
        </p:blipFill>
        <p:spPr>
          <a:xfrm>
            <a:off x="-510638" y="868408"/>
            <a:ext cx="9970018" cy="45719"/>
          </a:xfrm>
          <a:prstGeom prst="rect">
            <a:avLst/>
          </a:prstGeom>
          <a:ln w="28575"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6DA429-B190-F941-9824-AE75A4C62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49543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Logo w/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B2590-0ED2-A641-A387-293FB2F74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321" y="1121435"/>
            <a:ext cx="8281358" cy="391639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618D110A-9E54-D14B-A12A-B30CB90B46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3976" y="5113759"/>
            <a:ext cx="1451331" cy="4978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E04580-94CF-5D4A-9D31-BDB8FC192EDC}"/>
              </a:ext>
            </a:extLst>
          </p:cNvPr>
          <p:cNvSpPr txBox="1"/>
          <p:nvPr userDrawn="1"/>
        </p:nvSpPr>
        <p:spPr>
          <a:xfrm>
            <a:off x="168166" y="8933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8215B26-4AD3-6B48-B98E-42EE3415D4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942" t="44240" r="106" b="54861"/>
          <a:stretch/>
        </p:blipFill>
        <p:spPr>
          <a:xfrm>
            <a:off x="-510638" y="868408"/>
            <a:ext cx="9970018" cy="45719"/>
          </a:xfrm>
          <a:prstGeom prst="rect">
            <a:avLst/>
          </a:prstGeom>
          <a:ln w="28575"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6DA429-B190-F941-9824-AE75A4C62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97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B2877-4B73-4241-AF12-DD957E05FF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321" y="1147313"/>
            <a:ext cx="4064479" cy="38818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60BD51-B0F2-F640-BC20-3FC66C445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147313"/>
            <a:ext cx="4064478" cy="3881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CE77FE15-DE29-0146-A789-4AAB002300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3F473007-F099-644B-8958-2C7AC1E201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65"/>
          <a:stretch/>
        </p:blipFill>
        <p:spPr>
          <a:xfrm rot="5400000">
            <a:off x="4558487" y="46186"/>
            <a:ext cx="115101" cy="10679069"/>
          </a:xfrm>
          <a:prstGeom prst="rect">
            <a:avLst/>
          </a:prstGeom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39D78B86-7C5B-E64D-9ADB-F7FF88BADA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3976" y="5113759"/>
            <a:ext cx="1451331" cy="49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882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25A1B04-836B-1649-A734-54F71B279E02}"/>
              </a:ext>
            </a:extLst>
          </p:cNvPr>
          <p:cNvSpPr/>
          <p:nvPr userDrawn="1"/>
        </p:nvSpPr>
        <p:spPr>
          <a:xfrm>
            <a:off x="1" y="1363859"/>
            <a:ext cx="2425147" cy="2987279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accent2">
                  <a:lumMod val="75000"/>
                  <a:alpha val="66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b="0" i="0" dirty="0">
              <a:latin typeface="Roboto" panose="02000000000000000000" pitchFamily="2" charset="0"/>
            </a:endParaRPr>
          </a:p>
        </p:txBody>
      </p:sp>
      <p:sp>
        <p:nvSpPr>
          <p:cNvPr id="15" name="Picture Placeholder 23">
            <a:extLst>
              <a:ext uri="{FF2B5EF4-FFF2-40B4-BE49-F238E27FC236}">
                <a16:creationId xmlns:a16="http://schemas.microsoft.com/office/drawing/2014/main" id="{6BCBEBC9-B25A-C846-96F8-5253D31008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31508" y="1363860"/>
            <a:ext cx="2987279" cy="2987279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9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Add your image here [Drag and Drop]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D1B45A-E91A-EA42-8EF8-65069624122B}"/>
              </a:ext>
            </a:extLst>
          </p:cNvPr>
          <p:cNvSpPr/>
          <p:nvPr userDrawn="1"/>
        </p:nvSpPr>
        <p:spPr>
          <a:xfrm>
            <a:off x="8897023" y="1363859"/>
            <a:ext cx="246977" cy="2987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b="0" i="0" dirty="0">
              <a:latin typeface="Roboto" panose="020000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51746A-03BA-B641-B4BA-57CB71CD0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79705922-E3F0-5A4B-98F8-491D5D56D7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3976" y="5113759"/>
            <a:ext cx="1451331" cy="4978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933321-5C91-8D41-A769-0A71F161BB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942" t="44240" r="106" b="54861"/>
          <a:stretch/>
        </p:blipFill>
        <p:spPr>
          <a:xfrm>
            <a:off x="-510638" y="868408"/>
            <a:ext cx="9970018" cy="45719"/>
          </a:xfrm>
          <a:prstGeom prst="rect">
            <a:avLst/>
          </a:prstGeom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val="138856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/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A8B51-9A3F-BD47-A038-76E2A81744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CE862CDD-6B87-BB41-AA8C-C1328383A3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65"/>
          <a:stretch/>
        </p:blipFill>
        <p:spPr>
          <a:xfrm rot="5400000">
            <a:off x="4558487" y="46186"/>
            <a:ext cx="115101" cy="10679069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937538D8-607B-BB47-B510-41243584CD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3976" y="5113759"/>
            <a:ext cx="1451331" cy="49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456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14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8778220-0D34-F34E-9E9D-F6521560ED03}"/>
              </a:ext>
            </a:extLst>
          </p:cNvPr>
          <p:cNvSpPr/>
          <p:nvPr userDrawn="1"/>
        </p:nvSpPr>
        <p:spPr>
          <a:xfrm>
            <a:off x="155274" y="103415"/>
            <a:ext cx="8833449" cy="4800600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accent2">
                  <a:lumMod val="75000"/>
                  <a:alpha val="66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b="0" i="0" dirty="0">
              <a:latin typeface="Roboto" panose="02000000000000000000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056748-1227-424B-8C4F-BD755F0B3A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2124" y="701109"/>
            <a:ext cx="4079875" cy="3605212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9B7652C-14DF-9F48-9701-A122C1A9B09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29200" y="465138"/>
            <a:ext cx="3741738" cy="4005262"/>
          </a:xfrm>
          <a:ln w="25400">
            <a:solidFill>
              <a:schemeClr val="accent1"/>
            </a:solidFill>
          </a:ln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7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94E4A57A-66B1-5D43-BDE5-330392E2CB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65"/>
          <a:stretch/>
        </p:blipFill>
        <p:spPr>
          <a:xfrm rot="5400000">
            <a:off x="4558487" y="46186"/>
            <a:ext cx="115101" cy="10679069"/>
          </a:xfrm>
          <a:prstGeom prst="rect">
            <a:avLst/>
          </a:prstGeom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FD294C29-7BF0-A54B-9FB9-ECB61B1031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3976" y="5113759"/>
            <a:ext cx="1451331" cy="49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24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48738AB-B3AE-CB48-B228-0E0174B39F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65"/>
          <a:stretch/>
        </p:blipFill>
        <p:spPr>
          <a:xfrm rot="5400000">
            <a:off x="4558487" y="46186"/>
            <a:ext cx="115101" cy="10679069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9A33ACDD-9057-AF40-BA9C-47941374CE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3976" y="5113759"/>
            <a:ext cx="1451331" cy="49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043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lor Blank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3FB36E-E7C3-F84A-A74F-A0868E2780A3}"/>
              </a:ext>
            </a:extLst>
          </p:cNvPr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b="0" i="0" dirty="0">
              <a:latin typeface="Roboto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778220-0D34-F34E-9E9D-F6521560ED03}"/>
              </a:ext>
            </a:extLst>
          </p:cNvPr>
          <p:cNvSpPr/>
          <p:nvPr userDrawn="1"/>
        </p:nvSpPr>
        <p:spPr>
          <a:xfrm>
            <a:off x="163901" y="115478"/>
            <a:ext cx="8833449" cy="4800600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accent2">
                  <a:lumMod val="75000"/>
                  <a:alpha val="66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b="0" i="0" dirty="0">
              <a:latin typeface="Roboto" panose="02000000000000000000" pitchFamily="2" charset="0"/>
            </a:endParaRPr>
          </a:p>
        </p:txBody>
      </p:sp>
      <p:pic>
        <p:nvPicPr>
          <p:cNvPr id="9" name="Picture 8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D4B951F2-2B99-DD46-9A3A-2990C8B03E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65"/>
          <a:stretch/>
        </p:blipFill>
        <p:spPr>
          <a:xfrm rot="5400000">
            <a:off x="4558487" y="46186"/>
            <a:ext cx="115101" cy="10679069"/>
          </a:xfrm>
          <a:prstGeom prst="rect">
            <a:avLst/>
          </a:prstGeom>
        </p:spPr>
      </p:pic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062E6703-BB8F-604C-8938-3EA75DDACD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3976" y="5113759"/>
            <a:ext cx="1451331" cy="49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69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E9BD289-6963-8F4B-9610-0E5CCC618148}"/>
              </a:ext>
            </a:extLst>
          </p:cNvPr>
          <p:cNvSpPr/>
          <p:nvPr userDrawn="1"/>
        </p:nvSpPr>
        <p:spPr>
          <a:xfrm>
            <a:off x="1" y="1000664"/>
            <a:ext cx="9144000" cy="3915414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accent2">
                  <a:lumMod val="75000"/>
                  <a:alpha val="66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b="0" i="0" dirty="0">
              <a:latin typeface="Roboto" panose="02000000000000000000" pitchFamily="2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B1D123-73BE-9C4D-808C-EC0E102FA9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1000664"/>
            <a:ext cx="4787106" cy="3915414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71A322-FB35-9A4C-A947-20F473EC6A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9107" y="1121434"/>
            <a:ext cx="2949575" cy="3692106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5624F440-171A-5049-940A-8A0CAD4C90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2EB9A27-0E4B-DA46-A849-EFF82FB98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65"/>
          <a:stretch/>
        </p:blipFill>
        <p:spPr>
          <a:xfrm rot="5400000">
            <a:off x="4558487" y="46186"/>
            <a:ext cx="115101" cy="10679069"/>
          </a:xfrm>
          <a:prstGeom prst="rect">
            <a:avLst/>
          </a:prstGeom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5BC42E3F-E3F7-C74E-8FDE-069314F2B8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3976" y="5113759"/>
            <a:ext cx="1451331" cy="49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540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6ACD60-2CBC-8645-A437-C92DE37D8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321" y="1224951"/>
            <a:ext cx="8281358" cy="3812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Placeholder 14">
            <a:extLst>
              <a:ext uri="{FF2B5EF4-FFF2-40B4-BE49-F238E27FC236}">
                <a16:creationId xmlns:a16="http://schemas.microsoft.com/office/drawing/2014/main" id="{1944880D-33CB-CA41-897E-C445D3FD0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21" y="304800"/>
            <a:ext cx="8281358" cy="463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456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55" r:id="rId2"/>
    <p:sldLayoutId id="2147483757" r:id="rId3"/>
    <p:sldLayoutId id="2147483763" r:id="rId4"/>
    <p:sldLayoutId id="2147483767" r:id="rId5"/>
    <p:sldLayoutId id="2147483764" r:id="rId6"/>
    <p:sldLayoutId id="2147483759" r:id="rId7"/>
    <p:sldLayoutId id="2147483768" r:id="rId8"/>
    <p:sldLayoutId id="2147483762" r:id="rId9"/>
    <p:sldLayoutId id="2147483770" r:id="rId10"/>
    <p:sldLayoutId id="2147483948" r:id="rId11"/>
    <p:sldLayoutId id="2147483949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400" kern="1200">
          <a:solidFill>
            <a:schemeClr val="bg1">
              <a:lumMod val="50000"/>
            </a:schemeClr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2000" kern="1200">
          <a:solidFill>
            <a:schemeClr val="bg1">
              <a:lumMod val="50000"/>
            </a:schemeClr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>
          <a:solidFill>
            <a:schemeClr val="bg1">
              <a:lumMod val="50000"/>
            </a:schemeClr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>
          <a:solidFill>
            <a:schemeClr val="bg1">
              <a:lumMod val="50000"/>
            </a:schemeClr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undcarecc.org/meeting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D3E20111-E42C-A520-01B3-8334EBC48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095" y="2991064"/>
            <a:ext cx="4365905" cy="1885506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2E8AA9"/>
                </a:solidFill>
              </a:rPr>
              <a:t>Member Meeting</a:t>
            </a:r>
            <a:br>
              <a:rPr lang="en-US" sz="2800" dirty="0">
                <a:solidFill>
                  <a:srgbClr val="2E8AA9"/>
                </a:solidFill>
              </a:rPr>
            </a:br>
            <a:br>
              <a:rPr lang="en-US" sz="2800" dirty="0">
                <a:solidFill>
                  <a:srgbClr val="2E8AA9"/>
                </a:solidFill>
              </a:rPr>
            </a:br>
            <a:r>
              <a:rPr lang="en-US" sz="2800" dirty="0">
                <a:solidFill>
                  <a:srgbClr val="2E8AA9"/>
                </a:solidFill>
              </a:rPr>
              <a:t>January 10, 2023</a:t>
            </a:r>
            <a:br>
              <a:rPr lang="en-US" sz="2800" dirty="0">
                <a:solidFill>
                  <a:srgbClr val="2E8AA9"/>
                </a:solidFill>
              </a:rPr>
            </a:br>
            <a:r>
              <a:rPr lang="en-US" sz="2800" dirty="0">
                <a:solidFill>
                  <a:srgbClr val="2E8AA9"/>
                </a:solidFill>
              </a:rPr>
              <a:t>5:00 PM ET</a:t>
            </a:r>
          </a:p>
        </p:txBody>
      </p:sp>
    </p:spTree>
    <p:extLst>
      <p:ext uri="{BB962C8B-B14F-4D97-AF65-F5344CB8AC3E}">
        <p14:creationId xmlns:p14="http://schemas.microsoft.com/office/powerpoint/2010/main" val="189579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35723-12F8-F746-9B09-646932C14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282" y="1028700"/>
            <a:ext cx="8984717" cy="4620555"/>
          </a:xfrm>
        </p:spPr>
        <p:txBody>
          <a:bodyPr>
            <a:normAutofit/>
          </a:bodyPr>
          <a:lstStyle/>
          <a:p>
            <a:pPr marL="914400" lvl="1" indent="-514350">
              <a:lnSpc>
                <a:spcPct val="160000"/>
              </a:lnSpc>
              <a:spcBef>
                <a:spcPts val="0"/>
              </a:spcBef>
              <a:buFont typeface="+mj-lt"/>
              <a:buAutoNum type="romanUcPeriod"/>
            </a:pPr>
            <a:r>
              <a:rPr lang="en-US" sz="1800" dirty="0"/>
              <a:t>Welcome				Dr. Driver</a:t>
            </a:r>
          </a:p>
          <a:p>
            <a:pPr marL="914400" lvl="1" indent="-514350">
              <a:lnSpc>
                <a:spcPct val="160000"/>
              </a:lnSpc>
              <a:spcBef>
                <a:spcPts val="0"/>
              </a:spcBef>
              <a:buFont typeface="+mj-lt"/>
              <a:buAutoNum type="romanUcPeriod"/>
            </a:pPr>
            <a:r>
              <a:rPr lang="en-US" sz="1800" dirty="0"/>
              <a:t>Guest Speaker Introduction		J. </a:t>
            </a:r>
            <a:r>
              <a:rPr lang="en-US" sz="1800"/>
              <a:t>Rolley</a:t>
            </a:r>
            <a:endParaRPr lang="en-US" sz="1800" dirty="0"/>
          </a:p>
          <a:p>
            <a:pPr marL="914400" lvl="1" indent="-514350">
              <a:lnSpc>
                <a:spcPct val="160000"/>
              </a:lnSpc>
              <a:spcBef>
                <a:spcPts val="0"/>
              </a:spcBef>
              <a:buFont typeface="+mj-lt"/>
              <a:buAutoNum type="romanUcPeriod"/>
            </a:pPr>
            <a:r>
              <a:rPr lang="en-US" sz="1800" dirty="0"/>
              <a:t>Real World Data Landscape Overview	T. Scarnecchia</a:t>
            </a:r>
          </a:p>
          <a:p>
            <a:pPr marL="914400" lvl="1" indent="-514350">
              <a:lnSpc>
                <a:spcPct val="160000"/>
              </a:lnSpc>
              <a:spcBef>
                <a:spcPts val="0"/>
              </a:spcBef>
              <a:buFont typeface="+mj-lt"/>
              <a:buAutoNum type="romanUcPeriod"/>
            </a:pPr>
            <a:r>
              <a:rPr lang="en-US" sz="1800" dirty="0"/>
              <a:t>Q&amp;A/Discussion				Dr. Driver/T. Scarnecchia</a:t>
            </a:r>
          </a:p>
          <a:p>
            <a:pPr marL="914400" lvl="1" indent="-514350">
              <a:lnSpc>
                <a:spcPct val="160000"/>
              </a:lnSpc>
              <a:spcBef>
                <a:spcPts val="0"/>
              </a:spcBef>
              <a:buFont typeface="+mj-lt"/>
              <a:buAutoNum type="romanUcPeriod"/>
            </a:pPr>
            <a:r>
              <a:rPr lang="en-US" sz="1800" dirty="0"/>
              <a:t>Work Group Updates			H. Walthall/Dr. Alvarez/J. Rolley</a:t>
            </a:r>
            <a:endParaRPr lang="en-US" sz="1600" dirty="0"/>
          </a:p>
          <a:p>
            <a:pPr marL="914400" lvl="1" indent="-514350">
              <a:lnSpc>
                <a:spcPct val="160000"/>
              </a:lnSpc>
              <a:spcBef>
                <a:spcPts val="0"/>
              </a:spcBef>
              <a:buFont typeface="+mj-lt"/>
              <a:buAutoNum type="romanUcPeriod"/>
            </a:pPr>
            <a:r>
              <a:rPr lang="en-US" sz="1800" dirty="0"/>
              <a:t>Other Business				Dr. Driver</a:t>
            </a:r>
          </a:p>
          <a:p>
            <a:pPr marL="914400" lvl="1" indent="-514350">
              <a:lnSpc>
                <a:spcPct val="160000"/>
              </a:lnSpc>
              <a:spcBef>
                <a:spcPts val="0"/>
              </a:spcBef>
              <a:buFont typeface="+mj-lt"/>
              <a:buAutoNum type="romanUcPeriod"/>
            </a:pPr>
            <a:r>
              <a:rPr lang="en-US" sz="1800" dirty="0"/>
              <a:t>Adjourn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endParaRPr lang="en-US" sz="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endParaRPr lang="en-US" sz="2400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36EC84E9-CBF8-A64A-9F5A-CB86C9EA2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91440"/>
            <a:ext cx="8686800" cy="822960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Welcome and Agenda</a:t>
            </a:r>
          </a:p>
        </p:txBody>
      </p:sp>
    </p:spTree>
    <p:extLst>
      <p:ext uri="{BB962C8B-B14F-4D97-AF65-F5344CB8AC3E}">
        <p14:creationId xmlns:p14="http://schemas.microsoft.com/office/powerpoint/2010/main" val="303872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74DFE-A989-A34D-8530-7C196F45A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300" y="936768"/>
            <a:ext cx="8661400" cy="459879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200" dirty="0"/>
              <a:t>Gaps						H. Walthall</a:t>
            </a:r>
          </a:p>
          <a:p>
            <a:pPr>
              <a:lnSpc>
                <a:spcPct val="120000"/>
              </a:lnSpc>
            </a:pPr>
            <a:r>
              <a:rPr lang="en-US" sz="2200" dirty="0"/>
              <a:t>Tools					Dr. Alvarez</a:t>
            </a:r>
          </a:p>
          <a:p>
            <a:pPr>
              <a:lnSpc>
                <a:spcPct val="120000"/>
              </a:lnSpc>
            </a:pPr>
            <a:r>
              <a:rPr lang="en-US" sz="2200" dirty="0"/>
              <a:t>Real World Evidence			J. Rolley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200" dirty="0"/>
          </a:p>
          <a:p>
            <a:pPr>
              <a:lnSpc>
                <a:spcPct val="120000"/>
              </a:lnSpc>
            </a:pPr>
            <a:endParaRPr lang="en-US" sz="2200" dirty="0"/>
          </a:p>
          <a:p>
            <a:pPr marL="0" indent="0">
              <a:lnSpc>
                <a:spcPct val="120000"/>
              </a:lnSpc>
              <a:buNone/>
            </a:pPr>
            <a:endParaRPr lang="en-US" sz="2200" dirty="0"/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endParaRPr lang="en-US" sz="2200" b="1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5375AB2B-FA88-0746-901D-47DDF329B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91440"/>
            <a:ext cx="8686800" cy="822960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Work Group Updates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676342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74DFE-A989-A34D-8530-7C196F45A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300" y="936768"/>
            <a:ext cx="8661400" cy="459879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200" dirty="0"/>
              <a:t>Reminder, 2023 Member Meeting Schedule</a:t>
            </a:r>
          </a:p>
          <a:p>
            <a:pPr lvl="1">
              <a:lnSpc>
                <a:spcPct val="120000"/>
              </a:lnSpc>
            </a:pPr>
            <a:r>
              <a:rPr lang="en-US" sz="1800" dirty="0"/>
              <a:t>April 18, 2023</a:t>
            </a:r>
          </a:p>
          <a:p>
            <a:pPr lvl="1">
              <a:lnSpc>
                <a:spcPct val="120000"/>
              </a:lnSpc>
            </a:pPr>
            <a:r>
              <a:rPr lang="en-US" sz="1800" dirty="0"/>
              <a:t>July 25, 2023</a:t>
            </a:r>
          </a:p>
          <a:p>
            <a:pPr lvl="1">
              <a:lnSpc>
                <a:spcPct val="120000"/>
              </a:lnSpc>
            </a:pPr>
            <a:r>
              <a:rPr lang="en-US" sz="1800" dirty="0"/>
              <a:t>October 24, 2023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200" dirty="0"/>
          </a:p>
          <a:p>
            <a:pPr>
              <a:lnSpc>
                <a:spcPct val="120000"/>
              </a:lnSpc>
            </a:pPr>
            <a:endParaRPr lang="en-US" sz="2200" dirty="0"/>
          </a:p>
          <a:p>
            <a:pPr marL="0" indent="0">
              <a:lnSpc>
                <a:spcPct val="120000"/>
              </a:lnSpc>
              <a:buNone/>
            </a:pPr>
            <a:endParaRPr lang="en-US" sz="2200" dirty="0"/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endParaRPr lang="en-US" sz="2200" b="1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5375AB2B-FA88-0746-901D-47DDF329B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91440"/>
            <a:ext cx="8686800" cy="822960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Other Business/Discussion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5591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74DFE-A989-A34D-8530-7C196F45A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300" y="936768"/>
            <a:ext cx="8661400" cy="459879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1800" dirty="0"/>
              <a:t>All WCCC internal meetings are located at </a:t>
            </a:r>
            <a:r>
              <a:rPr lang="en-US" sz="1800" dirty="0">
                <a:hlinkClick r:id="rId3"/>
              </a:rPr>
              <a:t>www.woundcarecc.org/meetings</a:t>
            </a:r>
            <a:r>
              <a:rPr lang="en-US" sz="1800" dirty="0"/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/>
              <a:t>Member login required to view Zoom login link and call-in numbers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5375AB2B-FA88-0746-901D-47DDF329B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91440"/>
            <a:ext cx="8686800" cy="822960"/>
          </a:xfrm>
        </p:spPr>
        <p:txBody>
          <a:bodyPr>
            <a:noAutofit/>
          </a:bodyPr>
          <a:lstStyle/>
          <a:p>
            <a:pPr algn="l"/>
            <a:r>
              <a:rPr lang="en-US" sz="3600"/>
              <a:t>Meetings - Admin Overview</a:t>
            </a:r>
            <a:endParaRPr lang="en-US" sz="2600" dirty="0"/>
          </a:p>
        </p:txBody>
      </p:sp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DA6B55A3-48A9-4B78-F717-D6F1D77647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0624" y="1736452"/>
            <a:ext cx="4582751" cy="388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620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74DFE-A989-A34D-8530-7C196F45A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300" y="936768"/>
            <a:ext cx="8661400" cy="459879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1800" dirty="0"/>
              <a:t>Reminders are sent based on member profiles and assigned work groups</a:t>
            </a:r>
          </a:p>
          <a:p>
            <a:pPr>
              <a:lnSpc>
                <a:spcPct val="120000"/>
              </a:lnSpc>
            </a:pPr>
            <a:r>
              <a:rPr lang="en-US" sz="1800" dirty="0"/>
              <a:t>Members can add to calendar direct from email reminders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5375AB2B-FA88-0746-901D-47DDF329B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91440"/>
            <a:ext cx="8686800" cy="822960"/>
          </a:xfrm>
        </p:spPr>
        <p:txBody>
          <a:bodyPr>
            <a:noAutofit/>
          </a:bodyPr>
          <a:lstStyle/>
          <a:p>
            <a:pPr algn="l"/>
            <a:r>
              <a:rPr lang="en-US" sz="3600"/>
              <a:t>Meetings - Admin Overview</a:t>
            </a:r>
            <a:endParaRPr lang="en-US" sz="2600" dirty="0"/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0DDCA40B-0B06-491F-5EEE-302D1EDE9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5091" y="1714885"/>
            <a:ext cx="5182378" cy="3741697"/>
          </a:xfrm>
          <a:prstGeom prst="rect">
            <a:avLst/>
          </a:prstGeom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E920DB9B-4545-E4F2-3117-0D9D2DFB4552}"/>
              </a:ext>
            </a:extLst>
          </p:cNvPr>
          <p:cNvSpPr/>
          <p:nvPr/>
        </p:nvSpPr>
        <p:spPr>
          <a:xfrm>
            <a:off x="767443" y="4296539"/>
            <a:ext cx="1061357" cy="4816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05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group of people working in an office&#10;&#10;Description automatically generated with medium confidence">
            <a:extLst>
              <a:ext uri="{FF2B5EF4-FFF2-40B4-BE49-F238E27FC236}">
                <a16:creationId xmlns:a16="http://schemas.microsoft.com/office/drawing/2014/main" id="{EAABB723-C4DB-284F-A0B3-211E05F301E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8201" y="0"/>
            <a:ext cx="9144000" cy="57150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646423C-0B53-EE40-936A-33E879BA3985}"/>
              </a:ext>
            </a:extLst>
          </p:cNvPr>
          <p:cNvSpPr/>
          <p:nvPr/>
        </p:nvSpPr>
        <p:spPr>
          <a:xfrm>
            <a:off x="2992582" y="700644"/>
            <a:ext cx="6151417" cy="17105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800" b="1" dirty="0">
                <a:solidFill>
                  <a:srgbClr val="3397B9"/>
                </a:solidFill>
              </a:rPr>
              <a:t>NEXT MEETING</a:t>
            </a:r>
          </a:p>
          <a:p>
            <a:pPr algn="ctr">
              <a:spcAft>
                <a:spcPts val="600"/>
              </a:spcAft>
            </a:pPr>
            <a:r>
              <a:rPr lang="en-US" sz="2400" b="1" dirty="0">
                <a:solidFill>
                  <a:srgbClr val="3397B9"/>
                </a:solidFill>
              </a:rPr>
              <a:t>Tuesday</a:t>
            </a:r>
            <a:r>
              <a:rPr lang="en-US" sz="2400" b="1">
                <a:solidFill>
                  <a:srgbClr val="3397B9"/>
                </a:solidFill>
              </a:rPr>
              <a:t>, April 18, </a:t>
            </a:r>
            <a:r>
              <a:rPr lang="en-US" sz="2400" b="1" dirty="0">
                <a:solidFill>
                  <a:srgbClr val="3397B9"/>
                </a:solidFill>
              </a:rPr>
              <a:t>2022</a:t>
            </a:r>
          </a:p>
          <a:p>
            <a:pPr algn="ctr">
              <a:spcAft>
                <a:spcPts val="600"/>
              </a:spcAft>
            </a:pPr>
            <a:r>
              <a:rPr lang="en-US" sz="2000" b="1" dirty="0">
                <a:solidFill>
                  <a:srgbClr val="3397B9"/>
                </a:solidFill>
              </a:rPr>
              <a:t>5:00 pm ET/4:00 pm CT/3:00 pm MT/ 2:00 pm PT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78A471A-CFB9-E043-B26D-900C2A655F4B}"/>
              </a:ext>
            </a:extLst>
          </p:cNvPr>
          <p:cNvSpPr/>
          <p:nvPr/>
        </p:nvSpPr>
        <p:spPr>
          <a:xfrm>
            <a:off x="0" y="5012755"/>
            <a:ext cx="9172201" cy="702245"/>
          </a:xfrm>
          <a:prstGeom prst="rect">
            <a:avLst/>
          </a:prstGeom>
          <a:gradFill flip="none" rotWithShape="1">
            <a:gsLst>
              <a:gs pos="50000">
                <a:schemeClr val="accent5">
                  <a:alpha val="57000"/>
                  <a:lumMod val="100000"/>
                </a:schemeClr>
              </a:gs>
              <a:gs pos="0">
                <a:schemeClr val="tx1">
                  <a:alpha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" panose="02000000000000000000" pitchFamily="2" charset="0"/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1C96266-6924-CD48-959E-147984F5E9B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755" y="4259562"/>
            <a:ext cx="1895824" cy="1404490"/>
          </a:xfrm>
          <a:prstGeom prst="rect">
            <a:avLst/>
          </a:prstGeom>
          <a:solidFill>
            <a:schemeClr val="bg1">
              <a:alpha val="20000"/>
            </a:schemeClr>
          </a:solidFill>
          <a:effectLst>
            <a:glow rad="88900">
              <a:schemeClr val="bg1">
                <a:alpha val="68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35916976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WCCC 2021 1">
      <a:dk1>
        <a:srgbClr val="15906E"/>
      </a:dk1>
      <a:lt1>
        <a:srgbClr val="FFFFFF"/>
      </a:lt1>
      <a:dk2>
        <a:srgbClr val="15906E"/>
      </a:dk2>
      <a:lt2>
        <a:srgbClr val="FFFFFF"/>
      </a:lt2>
      <a:accent1>
        <a:srgbClr val="D7793B"/>
      </a:accent1>
      <a:accent2>
        <a:srgbClr val="208CB3"/>
      </a:accent2>
      <a:accent3>
        <a:srgbClr val="15906E"/>
      </a:accent3>
      <a:accent4>
        <a:srgbClr val="B3D6C4"/>
      </a:accent4>
      <a:accent5>
        <a:srgbClr val="094C7B"/>
      </a:accent5>
      <a:accent6>
        <a:srgbClr val="084169"/>
      </a:accent6>
      <a:hlink>
        <a:srgbClr val="D7793B"/>
      </a:hlink>
      <a:folHlink>
        <a:srgbClr val="208CB3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6323</TotalTime>
  <Words>218</Words>
  <Application>Microsoft Macintosh PowerPoint</Application>
  <PresentationFormat>On-screen Show (16:10)</PresentationFormat>
  <Paragraphs>38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Courier New</vt:lpstr>
      <vt:lpstr>Roboto</vt:lpstr>
      <vt:lpstr>Wingdings</vt:lpstr>
      <vt:lpstr>Custom Design</vt:lpstr>
      <vt:lpstr>Member Meeting  January 10, 2023 5:00 PM ET</vt:lpstr>
      <vt:lpstr>Welcome and Agenda</vt:lpstr>
      <vt:lpstr>Work Group Updates</vt:lpstr>
      <vt:lpstr>Other Business/Discussion</vt:lpstr>
      <vt:lpstr>Meetings - Admin Overview</vt:lpstr>
      <vt:lpstr>Meetings - Admin Overview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Dana Rigdon</cp:lastModifiedBy>
  <cp:revision>331</cp:revision>
  <dcterms:created xsi:type="dcterms:W3CDTF">2019-01-08T07:04:47Z</dcterms:created>
  <dcterms:modified xsi:type="dcterms:W3CDTF">2023-01-10T20:54:02Z</dcterms:modified>
</cp:coreProperties>
</file>